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9"/>
  </p:notesMasterIdLst>
  <p:sldIdLst>
    <p:sldId id="287" r:id="rId5"/>
    <p:sldId id="465" r:id="rId6"/>
    <p:sldId id="489" r:id="rId7"/>
    <p:sldId id="487" r:id="rId8"/>
    <p:sldId id="490" r:id="rId9"/>
    <p:sldId id="491" r:id="rId10"/>
    <p:sldId id="492" r:id="rId11"/>
    <p:sldId id="488" r:id="rId12"/>
    <p:sldId id="260" r:id="rId13"/>
    <p:sldId id="476" r:id="rId14"/>
    <p:sldId id="261" r:id="rId15"/>
    <p:sldId id="477" r:id="rId16"/>
    <p:sldId id="262" r:id="rId17"/>
    <p:sldId id="263" r:id="rId18"/>
    <p:sldId id="264" r:id="rId19"/>
    <p:sldId id="265" r:id="rId20"/>
    <p:sldId id="311" r:id="rId21"/>
    <p:sldId id="267" r:id="rId22"/>
    <p:sldId id="268" r:id="rId23"/>
    <p:sldId id="269" r:id="rId24"/>
    <p:sldId id="270" r:id="rId25"/>
    <p:sldId id="271" r:id="rId26"/>
    <p:sldId id="302" r:id="rId27"/>
    <p:sldId id="275" r:id="rId28"/>
    <p:sldId id="276" r:id="rId29"/>
    <p:sldId id="277" r:id="rId30"/>
    <p:sldId id="303" r:id="rId31"/>
    <p:sldId id="272" r:id="rId32"/>
    <p:sldId id="318" r:id="rId33"/>
    <p:sldId id="317" r:id="rId34"/>
    <p:sldId id="316" r:id="rId35"/>
    <p:sldId id="315" r:id="rId36"/>
    <p:sldId id="313" r:id="rId37"/>
    <p:sldId id="312" r:id="rId38"/>
    <p:sldId id="305" r:id="rId39"/>
    <p:sldId id="298" r:id="rId40"/>
    <p:sldId id="483" r:id="rId41"/>
    <p:sldId id="484" r:id="rId42"/>
    <p:sldId id="306" r:id="rId43"/>
    <p:sldId id="478" r:id="rId44"/>
    <p:sldId id="297" r:id="rId45"/>
    <p:sldId id="300" r:id="rId46"/>
    <p:sldId id="482" r:id="rId47"/>
    <p:sldId id="486" r:id="rId4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 Olav Folgerø" initials="POF" lastIdx="1" clrIdx="0">
    <p:extLst>
      <p:ext uri="{19B8F6BF-5375-455C-9EA6-DF929625EA0E}">
        <p15:presenceInfo xmlns:p15="http://schemas.microsoft.com/office/powerpoint/2012/main" userId="S-1-5-21-802251258-1118581320-926709054-69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55" d="100"/>
          <a:sy n="55" d="100"/>
        </p:scale>
        <p:origin x="1020" y="48"/>
      </p:cViewPr>
      <p:guideLst/>
    </p:cSldViewPr>
  </p:slideViewPr>
  <p:notesTextViewPr>
    <p:cViewPr>
      <p:scale>
        <a:sx n="1" d="1"/>
        <a:sy n="1" d="1"/>
      </p:scale>
      <p:origin x="0" y="0"/>
    </p:cViewPr>
  </p:notesTextViewPr>
  <p:sorterViewPr>
    <p:cViewPr>
      <p:scale>
        <a:sx n="100" d="100"/>
        <a:sy n="100" d="100"/>
      </p:scale>
      <p:origin x="0" y="-33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FEA98-5C24-4A43-B650-2372A9159913}" type="datetimeFigureOut">
              <a:rPr lang="nb-NO" smtClean="0"/>
              <a:t>02.02.2022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13CA8-961A-4E6A-B661-0F19E2814CE6}" type="slidenum">
              <a:rPr lang="nb-NO" smtClean="0"/>
              <a:t>‹#›</a:t>
            </a:fld>
            <a:endParaRPr lang="nb-NO"/>
          </a:p>
        </p:txBody>
      </p:sp>
    </p:spTree>
    <p:extLst>
      <p:ext uri="{BB962C8B-B14F-4D97-AF65-F5344CB8AC3E}">
        <p14:creationId xmlns:p14="http://schemas.microsoft.com/office/powerpoint/2010/main" val="347586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i="1" dirty="0"/>
          </a:p>
        </p:txBody>
      </p:sp>
      <p:sp>
        <p:nvSpPr>
          <p:cNvPr id="4" name="Slide Number Placeholder 3"/>
          <p:cNvSpPr>
            <a:spLocks noGrp="1"/>
          </p:cNvSpPr>
          <p:nvPr>
            <p:ph type="sldNum" sz="quarter" idx="5"/>
          </p:nvPr>
        </p:nvSpPr>
        <p:spPr/>
        <p:txBody>
          <a:bodyPr/>
          <a:lstStyle/>
          <a:p>
            <a:fld id="{01E13CA8-961A-4E6A-B661-0F19E2814CE6}" type="slidenum">
              <a:rPr lang="nb-NO" smtClean="0"/>
              <a:t>3</a:t>
            </a:fld>
            <a:endParaRPr lang="nb-NO"/>
          </a:p>
        </p:txBody>
      </p:sp>
    </p:spTree>
    <p:extLst>
      <p:ext uri="{BB962C8B-B14F-4D97-AF65-F5344CB8AC3E}">
        <p14:creationId xmlns:p14="http://schemas.microsoft.com/office/powerpoint/2010/main" val="13351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29</a:t>
            </a:fld>
            <a:endParaRPr lang="nb-NO"/>
          </a:p>
        </p:txBody>
      </p:sp>
    </p:spTree>
    <p:extLst>
      <p:ext uri="{BB962C8B-B14F-4D97-AF65-F5344CB8AC3E}">
        <p14:creationId xmlns:p14="http://schemas.microsoft.com/office/powerpoint/2010/main" val="360703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30</a:t>
            </a:fld>
            <a:endParaRPr lang="nb-NO"/>
          </a:p>
        </p:txBody>
      </p:sp>
    </p:spTree>
    <p:extLst>
      <p:ext uri="{BB962C8B-B14F-4D97-AF65-F5344CB8AC3E}">
        <p14:creationId xmlns:p14="http://schemas.microsoft.com/office/powerpoint/2010/main" val="249426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31</a:t>
            </a:fld>
            <a:endParaRPr lang="nb-NO"/>
          </a:p>
        </p:txBody>
      </p:sp>
    </p:spTree>
    <p:extLst>
      <p:ext uri="{BB962C8B-B14F-4D97-AF65-F5344CB8AC3E}">
        <p14:creationId xmlns:p14="http://schemas.microsoft.com/office/powerpoint/2010/main" val="149188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32</a:t>
            </a:fld>
            <a:endParaRPr lang="nb-NO"/>
          </a:p>
        </p:txBody>
      </p:sp>
    </p:spTree>
    <p:extLst>
      <p:ext uri="{BB962C8B-B14F-4D97-AF65-F5344CB8AC3E}">
        <p14:creationId xmlns:p14="http://schemas.microsoft.com/office/powerpoint/2010/main" val="3511289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33</a:t>
            </a:fld>
            <a:endParaRPr lang="nb-NO"/>
          </a:p>
        </p:txBody>
      </p:sp>
    </p:spTree>
    <p:extLst>
      <p:ext uri="{BB962C8B-B14F-4D97-AF65-F5344CB8AC3E}">
        <p14:creationId xmlns:p14="http://schemas.microsoft.com/office/powerpoint/2010/main" val="425625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20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13CA8-961A-4E6A-B661-0F19E2814C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9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b-NO" altLang="nb-NO" dirty="0">
              <a:solidFill>
                <a:schemeClr val="bg1"/>
              </a:solidFill>
            </a:endParaRPr>
          </a:p>
        </p:txBody>
      </p:sp>
      <p:sp>
        <p:nvSpPr>
          <p:cNvPr id="1310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46C0DE7-041C-430C-AB4B-EE63589AAFC0}" type="slidenum">
              <a:rPr lang="nb-NO" altLang="nb-NO" smtClean="0">
                <a:solidFill>
                  <a:srgbClr val="000000"/>
                </a:solidFill>
                <a:latin typeface="Calibri" pitchFamily="34" charset="0"/>
              </a:rPr>
              <a:pPr eaLnBrk="1" hangingPunct="1">
                <a:spcBef>
                  <a:spcPct val="0"/>
                </a:spcBef>
                <a:defRPr/>
              </a:pPr>
              <a:t>9</a:t>
            </a:fld>
            <a:endParaRPr lang="nb-NO" altLang="nb-NO">
              <a:solidFill>
                <a:srgbClr val="000000"/>
              </a:solidFill>
              <a:latin typeface="Calibri" pitchFamily="34" charset="0"/>
            </a:endParaRPr>
          </a:p>
        </p:txBody>
      </p:sp>
    </p:spTree>
    <p:extLst>
      <p:ext uri="{BB962C8B-B14F-4D97-AF65-F5344CB8AC3E}">
        <p14:creationId xmlns:p14="http://schemas.microsoft.com/office/powerpoint/2010/main" val="282058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Plassholder for lysbilde 1">
            <a:extLst>
              <a:ext uri="{FF2B5EF4-FFF2-40B4-BE49-F238E27FC236}">
                <a16:creationId xmlns:a16="http://schemas.microsoft.com/office/drawing/2014/main" id="{22A76CC9-9E9B-45EA-862F-A06FA61B1D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Plassholder for notater 2">
            <a:extLst>
              <a:ext uri="{FF2B5EF4-FFF2-40B4-BE49-F238E27FC236}">
                <a16:creationId xmlns:a16="http://schemas.microsoft.com/office/drawing/2014/main" id="{524DAAD3-B500-46A9-8A86-5047A080D5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a:p>
        </p:txBody>
      </p:sp>
      <p:sp>
        <p:nvSpPr>
          <p:cNvPr id="177156" name="Plassholder for lysbildenummer 3">
            <a:extLst>
              <a:ext uri="{FF2B5EF4-FFF2-40B4-BE49-F238E27FC236}">
                <a16:creationId xmlns:a16="http://schemas.microsoft.com/office/drawing/2014/main" id="{A7C24BF8-C152-4EF9-8C85-528086F7D4C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DC3E90-DA01-473C-A8F2-3AB03EF9F5BC}" type="slidenum">
              <a:rPr kumimoji="0" lang="nb-NO" alt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b-NO" alt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latin typeface="Arial" pitchFamily="34" charset="0"/>
            </a:endParaRPr>
          </a:p>
        </p:txBody>
      </p:sp>
      <p:sp>
        <p:nvSpPr>
          <p:cNvPr id="132100" name="Plassholder for lysbildenumm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C9DB100-E503-41B0-BE3A-5DF7CE1A2EB8}" type="slidenum">
              <a:rPr lang="nb-NO">
                <a:solidFill>
                  <a:srgbClr val="000000"/>
                </a:solidFill>
                <a:latin typeface="Calibri" pitchFamily="34" charset="0"/>
              </a:rPr>
              <a:pPr eaLnBrk="1" hangingPunct="1">
                <a:defRPr/>
              </a:pPr>
              <a:t>11</a:t>
            </a:fld>
            <a:endParaRPr lang="nb-NO">
              <a:solidFill>
                <a:srgbClr val="000000"/>
              </a:solidFill>
              <a:latin typeface="Calibri" pitchFamily="34" charset="0"/>
            </a:endParaRPr>
          </a:p>
        </p:txBody>
      </p:sp>
    </p:spTree>
    <p:extLst>
      <p:ext uri="{BB962C8B-B14F-4D97-AF65-F5344CB8AC3E}">
        <p14:creationId xmlns:p14="http://schemas.microsoft.com/office/powerpoint/2010/main" val="317765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a:latin typeface="Arial" pitchFamily="34" charset="0"/>
            </a:endParaRPr>
          </a:p>
        </p:txBody>
      </p:sp>
      <p:sp>
        <p:nvSpPr>
          <p:cNvPr id="132100" name="Plassholder for lysbildenumm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9DB100-E503-41B0-BE3A-5DF7CE1A2EB8}" type="slidenum">
              <a:rPr kumimoji="0" lang="nb-NO"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8473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a:latin typeface="Arial" pitchFamily="34" charset="0"/>
              </a:rPr>
              <a:t>1498</a:t>
            </a:r>
          </a:p>
        </p:txBody>
      </p:sp>
      <p:sp>
        <p:nvSpPr>
          <p:cNvPr id="135172" name="Plassholder for lysbildenumm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06E259D-68C3-4DD5-84D2-4C47AD7D42F8}" type="slidenum">
              <a:rPr lang="nb-NO">
                <a:solidFill>
                  <a:srgbClr val="000000"/>
                </a:solidFill>
                <a:latin typeface="Calibri" pitchFamily="34" charset="0"/>
              </a:rPr>
              <a:pPr eaLnBrk="1" hangingPunct="1">
                <a:defRPr/>
              </a:pPr>
              <a:t>15</a:t>
            </a:fld>
            <a:endParaRPr lang="nb-NO">
              <a:solidFill>
                <a:srgbClr val="000000"/>
              </a:solidFill>
              <a:latin typeface="Calibri" pitchFamily="34" charset="0"/>
            </a:endParaRPr>
          </a:p>
        </p:txBody>
      </p:sp>
    </p:spTree>
    <p:extLst>
      <p:ext uri="{BB962C8B-B14F-4D97-AF65-F5344CB8AC3E}">
        <p14:creationId xmlns:p14="http://schemas.microsoft.com/office/powerpoint/2010/main" val="414201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a:latin typeface="Arial" pitchFamily="34" charset="0"/>
            </a:endParaRPr>
          </a:p>
        </p:txBody>
      </p:sp>
      <p:sp>
        <p:nvSpPr>
          <p:cNvPr id="13619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CF41609-81DB-472A-B2D4-C62AAFC9779A}" type="slidenum">
              <a:rPr lang="nb-NO">
                <a:solidFill>
                  <a:srgbClr val="000000"/>
                </a:solidFill>
                <a:latin typeface="Calibri" pitchFamily="34" charset="0"/>
              </a:rPr>
              <a:pPr eaLnBrk="1" hangingPunct="1">
                <a:defRPr/>
              </a:pPr>
              <a:t>16</a:t>
            </a:fld>
            <a:endParaRPr lang="nb-NO">
              <a:solidFill>
                <a:srgbClr val="000000"/>
              </a:solidFill>
              <a:latin typeface="Calibri" pitchFamily="34" charset="0"/>
            </a:endParaRPr>
          </a:p>
        </p:txBody>
      </p:sp>
    </p:spTree>
    <p:extLst>
      <p:ext uri="{BB962C8B-B14F-4D97-AF65-F5344CB8AC3E}">
        <p14:creationId xmlns:p14="http://schemas.microsoft.com/office/powerpoint/2010/main" val="232170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Questioanary</a:t>
            </a:r>
            <a:r>
              <a:rPr lang="nb-NO" dirty="0"/>
              <a:t>:  </a:t>
            </a:r>
            <a:r>
              <a:rPr lang="nb-NO" dirty="0" err="1"/>
              <a:t>SurveyXact</a:t>
            </a:r>
            <a:endParaRPr lang="nb-NO" dirty="0"/>
          </a:p>
        </p:txBody>
      </p:sp>
      <p:sp>
        <p:nvSpPr>
          <p:cNvPr id="4" name="Slide Number Placeholder 3"/>
          <p:cNvSpPr>
            <a:spLocks noGrp="1"/>
          </p:cNvSpPr>
          <p:nvPr>
            <p:ph type="sldNum" sz="quarter" idx="5"/>
          </p:nvPr>
        </p:nvSpPr>
        <p:spPr/>
        <p:txBody>
          <a:bodyPr/>
          <a:lstStyle/>
          <a:p>
            <a:fld id="{01E13CA8-961A-4E6A-B661-0F19E2814CE6}" type="slidenum">
              <a:rPr lang="nb-NO" smtClean="0"/>
              <a:t>24</a:t>
            </a:fld>
            <a:endParaRPr lang="nb-NO"/>
          </a:p>
        </p:txBody>
      </p:sp>
    </p:spTree>
    <p:extLst>
      <p:ext uri="{BB962C8B-B14F-4D97-AF65-F5344CB8AC3E}">
        <p14:creationId xmlns:p14="http://schemas.microsoft.com/office/powerpoint/2010/main" val="101074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13CA8-961A-4E6A-B661-0F19E2814C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64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pPr>
              <a:defRPr/>
            </a:pPr>
            <a:fld id="{B157DA26-1BF3-4ACB-A600-4714468138FE}"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10F894A2-61FE-4DB5-AB52-652D436EF054}"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48036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pPr>
              <a:defRPr/>
            </a:pPr>
            <a:fld id="{097C5BB6-5DA9-4C55-BF90-B66BFF4FEF34}"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825ECCA2-74D3-422E-BFA2-71998E645FA7}"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74641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pPr>
              <a:defRPr/>
            </a:pPr>
            <a:fld id="{BC1746D7-1982-4625-8DD0-4B5F555E799A}"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5C0D3EC7-580C-4DF8-82E0-DA3549D5C0E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46720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cs typeface="Arial" pitchFamily="34" charset="0"/>
              </a:defRPr>
            </a:lvl1pPr>
          </a:lstStyle>
          <a:p>
            <a:pPr>
              <a:defRPr/>
            </a:pPr>
            <a:fld id="{220B6391-B38D-4D6C-9184-35E7CB97FEF0}" type="datetimeFigureOut">
              <a:rPr lang="nb-NO"/>
              <a:pPr>
                <a:defRPr/>
              </a:pPr>
              <a:t>02.02.2022</a:t>
            </a:fld>
            <a:endParaRPr lang="nb-NO"/>
          </a:p>
        </p:txBody>
      </p:sp>
      <p:sp>
        <p:nvSpPr>
          <p:cNvPr id="5"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cs typeface="Arial" pitchFamily="34" charset="0"/>
              </a:defRPr>
            </a:lvl1pPr>
          </a:lstStyle>
          <a:p>
            <a:pPr>
              <a:defRPr/>
            </a:pPr>
            <a:fld id="{C2064A61-7037-4EEF-BE4A-6396A7D7D5A2}" type="slidenum">
              <a:rPr lang="nb-NO"/>
              <a:pPr>
                <a:defRPr/>
              </a:pPr>
              <a:t>‹#›</a:t>
            </a:fld>
            <a:endParaRPr lang="nb-NO"/>
          </a:p>
        </p:txBody>
      </p:sp>
    </p:spTree>
    <p:extLst>
      <p:ext uri="{BB962C8B-B14F-4D97-AF65-F5344CB8AC3E}">
        <p14:creationId xmlns:p14="http://schemas.microsoft.com/office/powerpoint/2010/main" val="904226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cs typeface="Arial" pitchFamily="34" charset="0"/>
              </a:defRPr>
            </a:lvl1pPr>
          </a:lstStyle>
          <a:p>
            <a:pPr>
              <a:defRPr/>
            </a:pPr>
            <a:fld id="{595D71E2-6E99-4C69-82D6-C4D426B8D37D}" type="datetimeFigureOut">
              <a:rPr lang="nb-NO"/>
              <a:pPr>
                <a:defRPr/>
              </a:pPr>
              <a:t>02.02.2022</a:t>
            </a:fld>
            <a:endParaRPr lang="nb-NO"/>
          </a:p>
        </p:txBody>
      </p:sp>
      <p:sp>
        <p:nvSpPr>
          <p:cNvPr id="5"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cs typeface="Arial" pitchFamily="34" charset="0"/>
              </a:defRPr>
            </a:lvl1pPr>
          </a:lstStyle>
          <a:p>
            <a:pPr>
              <a:defRPr/>
            </a:pPr>
            <a:fld id="{330F07D5-E11C-428C-BB8C-B83FAE477CE0}" type="slidenum">
              <a:rPr lang="nb-NO"/>
              <a:pPr>
                <a:defRPr/>
              </a:pPr>
              <a:t>‹#›</a:t>
            </a:fld>
            <a:endParaRPr lang="nb-NO"/>
          </a:p>
        </p:txBody>
      </p:sp>
    </p:spTree>
    <p:extLst>
      <p:ext uri="{BB962C8B-B14F-4D97-AF65-F5344CB8AC3E}">
        <p14:creationId xmlns:p14="http://schemas.microsoft.com/office/powerpoint/2010/main" val="125853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cs typeface="Arial" pitchFamily="34" charset="0"/>
              </a:defRPr>
            </a:lvl1pPr>
          </a:lstStyle>
          <a:p>
            <a:pPr>
              <a:defRPr/>
            </a:pPr>
            <a:fld id="{0DF60905-1AE9-4926-AABF-F353EB8FF0B6}" type="datetimeFigureOut">
              <a:rPr lang="nb-NO"/>
              <a:pPr>
                <a:defRPr/>
              </a:pPr>
              <a:t>02.02.2022</a:t>
            </a:fld>
            <a:endParaRPr lang="nb-NO"/>
          </a:p>
        </p:txBody>
      </p:sp>
      <p:sp>
        <p:nvSpPr>
          <p:cNvPr id="5"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cs typeface="Arial" pitchFamily="34" charset="0"/>
              </a:defRPr>
            </a:lvl1pPr>
          </a:lstStyle>
          <a:p>
            <a:pPr>
              <a:defRPr/>
            </a:pPr>
            <a:fld id="{03C50390-F630-454B-8C58-15E39005D8BD}" type="slidenum">
              <a:rPr lang="nb-NO"/>
              <a:pPr>
                <a:defRPr/>
              </a:pPr>
              <a:t>‹#›</a:t>
            </a:fld>
            <a:endParaRPr lang="nb-NO"/>
          </a:p>
        </p:txBody>
      </p:sp>
    </p:spTree>
    <p:extLst>
      <p:ext uri="{BB962C8B-B14F-4D97-AF65-F5344CB8AC3E}">
        <p14:creationId xmlns:p14="http://schemas.microsoft.com/office/powerpoint/2010/main" val="171913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p:cNvSpPr>
            <a:spLocks noGrp="1"/>
          </p:cNvSpPr>
          <p:nvPr>
            <p:ph type="dt" sz="half" idx="10"/>
          </p:nvPr>
        </p:nvSpPr>
        <p:spPr/>
        <p:txBody>
          <a:bodyPr/>
          <a:lstStyle>
            <a:lvl1pPr>
              <a:defRPr>
                <a:cs typeface="Arial" pitchFamily="34" charset="0"/>
              </a:defRPr>
            </a:lvl1pPr>
          </a:lstStyle>
          <a:p>
            <a:pPr>
              <a:defRPr/>
            </a:pPr>
            <a:fld id="{BB9C2ACD-96A6-4C40-A1B4-4920F6CE3A1B}" type="datetimeFigureOut">
              <a:rPr lang="nb-NO"/>
              <a:pPr>
                <a:defRPr/>
              </a:pPr>
              <a:t>02.02.2022</a:t>
            </a:fld>
            <a:endParaRPr lang="nb-NO"/>
          </a:p>
        </p:txBody>
      </p:sp>
      <p:sp>
        <p:nvSpPr>
          <p:cNvPr id="6"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cs typeface="Arial" pitchFamily="34" charset="0"/>
              </a:defRPr>
            </a:lvl1pPr>
          </a:lstStyle>
          <a:p>
            <a:pPr>
              <a:defRPr/>
            </a:pPr>
            <a:fld id="{0DD6E00C-B883-486F-893E-B158E64010B7}" type="slidenum">
              <a:rPr lang="nb-NO"/>
              <a:pPr>
                <a:defRPr/>
              </a:pPr>
              <a:t>‹#›</a:t>
            </a:fld>
            <a:endParaRPr lang="nb-NO"/>
          </a:p>
        </p:txBody>
      </p:sp>
    </p:spTree>
    <p:extLst>
      <p:ext uri="{BB962C8B-B14F-4D97-AF65-F5344CB8AC3E}">
        <p14:creationId xmlns:p14="http://schemas.microsoft.com/office/powerpoint/2010/main" val="28265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p:cNvSpPr>
            <a:spLocks noGrp="1"/>
          </p:cNvSpPr>
          <p:nvPr>
            <p:ph type="dt" sz="half" idx="10"/>
          </p:nvPr>
        </p:nvSpPr>
        <p:spPr/>
        <p:txBody>
          <a:bodyPr/>
          <a:lstStyle>
            <a:lvl1pPr>
              <a:defRPr>
                <a:cs typeface="Arial" pitchFamily="34" charset="0"/>
              </a:defRPr>
            </a:lvl1pPr>
          </a:lstStyle>
          <a:p>
            <a:pPr>
              <a:defRPr/>
            </a:pPr>
            <a:fld id="{32617D21-B05F-4394-B7B4-D73F32A657A9}" type="datetimeFigureOut">
              <a:rPr lang="nb-NO"/>
              <a:pPr>
                <a:defRPr/>
              </a:pPr>
              <a:t>02.02.2022</a:t>
            </a:fld>
            <a:endParaRPr lang="nb-NO"/>
          </a:p>
        </p:txBody>
      </p:sp>
      <p:sp>
        <p:nvSpPr>
          <p:cNvPr id="8"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9" name="Plassholder for lysbildenummer 5"/>
          <p:cNvSpPr>
            <a:spLocks noGrp="1"/>
          </p:cNvSpPr>
          <p:nvPr>
            <p:ph type="sldNum" sz="quarter" idx="12"/>
          </p:nvPr>
        </p:nvSpPr>
        <p:spPr/>
        <p:txBody>
          <a:bodyPr/>
          <a:lstStyle>
            <a:lvl1pPr>
              <a:defRPr>
                <a:cs typeface="Arial" pitchFamily="34" charset="0"/>
              </a:defRPr>
            </a:lvl1pPr>
          </a:lstStyle>
          <a:p>
            <a:pPr>
              <a:defRPr/>
            </a:pPr>
            <a:fld id="{4456BB4B-CAA3-4290-BBEB-D2EAE075461A}" type="slidenum">
              <a:rPr lang="nb-NO"/>
              <a:pPr>
                <a:defRPr/>
              </a:pPr>
              <a:t>‹#›</a:t>
            </a:fld>
            <a:endParaRPr lang="nb-NO"/>
          </a:p>
        </p:txBody>
      </p:sp>
    </p:spTree>
    <p:extLst>
      <p:ext uri="{BB962C8B-B14F-4D97-AF65-F5344CB8AC3E}">
        <p14:creationId xmlns:p14="http://schemas.microsoft.com/office/powerpoint/2010/main" val="248271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p:cNvSpPr>
            <a:spLocks noGrp="1"/>
          </p:cNvSpPr>
          <p:nvPr>
            <p:ph type="dt" sz="half" idx="10"/>
          </p:nvPr>
        </p:nvSpPr>
        <p:spPr/>
        <p:txBody>
          <a:bodyPr/>
          <a:lstStyle>
            <a:lvl1pPr>
              <a:defRPr>
                <a:cs typeface="Arial" pitchFamily="34" charset="0"/>
              </a:defRPr>
            </a:lvl1pPr>
          </a:lstStyle>
          <a:p>
            <a:pPr>
              <a:defRPr/>
            </a:pPr>
            <a:fld id="{1BC9445B-28DC-4561-9DA0-877B5A57D6DA}" type="datetimeFigureOut">
              <a:rPr lang="nb-NO"/>
              <a:pPr>
                <a:defRPr/>
              </a:pPr>
              <a:t>02.02.2022</a:t>
            </a:fld>
            <a:endParaRPr lang="nb-NO"/>
          </a:p>
        </p:txBody>
      </p:sp>
      <p:sp>
        <p:nvSpPr>
          <p:cNvPr id="4"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5" name="Plassholder for lysbildenummer 5"/>
          <p:cNvSpPr>
            <a:spLocks noGrp="1"/>
          </p:cNvSpPr>
          <p:nvPr>
            <p:ph type="sldNum" sz="quarter" idx="12"/>
          </p:nvPr>
        </p:nvSpPr>
        <p:spPr/>
        <p:txBody>
          <a:bodyPr/>
          <a:lstStyle>
            <a:lvl1pPr>
              <a:defRPr>
                <a:cs typeface="Arial" pitchFamily="34" charset="0"/>
              </a:defRPr>
            </a:lvl1pPr>
          </a:lstStyle>
          <a:p>
            <a:pPr>
              <a:defRPr/>
            </a:pPr>
            <a:fld id="{DC71D50D-55CC-464A-9F68-28AAD7343B23}" type="slidenum">
              <a:rPr lang="nb-NO"/>
              <a:pPr>
                <a:defRPr/>
              </a:pPr>
              <a:t>‹#›</a:t>
            </a:fld>
            <a:endParaRPr lang="nb-NO"/>
          </a:p>
        </p:txBody>
      </p:sp>
    </p:spTree>
    <p:extLst>
      <p:ext uri="{BB962C8B-B14F-4D97-AF65-F5344CB8AC3E}">
        <p14:creationId xmlns:p14="http://schemas.microsoft.com/office/powerpoint/2010/main" val="268820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cs typeface="Arial" pitchFamily="34" charset="0"/>
              </a:defRPr>
            </a:lvl1pPr>
          </a:lstStyle>
          <a:p>
            <a:pPr>
              <a:defRPr/>
            </a:pPr>
            <a:fld id="{560D9DC4-364D-43B6-94FD-C1B9858C78A0}" type="datetimeFigureOut">
              <a:rPr lang="nb-NO"/>
              <a:pPr>
                <a:defRPr/>
              </a:pPr>
              <a:t>02.02.2022</a:t>
            </a:fld>
            <a:endParaRPr lang="nb-NO"/>
          </a:p>
        </p:txBody>
      </p:sp>
      <p:sp>
        <p:nvSpPr>
          <p:cNvPr id="3"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4" name="Plassholder for lysbildenummer 5"/>
          <p:cNvSpPr>
            <a:spLocks noGrp="1"/>
          </p:cNvSpPr>
          <p:nvPr>
            <p:ph type="sldNum" sz="quarter" idx="12"/>
          </p:nvPr>
        </p:nvSpPr>
        <p:spPr/>
        <p:txBody>
          <a:bodyPr/>
          <a:lstStyle>
            <a:lvl1pPr>
              <a:defRPr>
                <a:cs typeface="Arial" pitchFamily="34" charset="0"/>
              </a:defRPr>
            </a:lvl1pPr>
          </a:lstStyle>
          <a:p>
            <a:pPr>
              <a:defRPr/>
            </a:pPr>
            <a:fld id="{3EB664B7-5838-48EB-BD42-0C3435F6C054}" type="slidenum">
              <a:rPr lang="nb-NO"/>
              <a:pPr>
                <a:defRPr/>
              </a:pPr>
              <a:t>‹#›</a:t>
            </a:fld>
            <a:endParaRPr lang="nb-NO"/>
          </a:p>
        </p:txBody>
      </p:sp>
    </p:spTree>
    <p:extLst>
      <p:ext uri="{BB962C8B-B14F-4D97-AF65-F5344CB8AC3E}">
        <p14:creationId xmlns:p14="http://schemas.microsoft.com/office/powerpoint/2010/main" val="2585129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cs typeface="Arial" pitchFamily="34" charset="0"/>
              </a:defRPr>
            </a:lvl1pPr>
          </a:lstStyle>
          <a:p>
            <a:pPr>
              <a:defRPr/>
            </a:pPr>
            <a:fld id="{0CB8D1C9-6F9D-4200-950E-028B5008966E}" type="datetimeFigureOut">
              <a:rPr lang="nb-NO"/>
              <a:pPr>
                <a:defRPr/>
              </a:pPr>
              <a:t>02.02.2022</a:t>
            </a:fld>
            <a:endParaRPr lang="nb-NO"/>
          </a:p>
        </p:txBody>
      </p:sp>
      <p:sp>
        <p:nvSpPr>
          <p:cNvPr id="6"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cs typeface="Arial" pitchFamily="34" charset="0"/>
              </a:defRPr>
            </a:lvl1pPr>
          </a:lstStyle>
          <a:p>
            <a:pPr>
              <a:defRPr/>
            </a:pPr>
            <a:fld id="{2FBEFF10-3BCA-4216-8362-82075997D0C7}" type="slidenum">
              <a:rPr lang="nb-NO"/>
              <a:pPr>
                <a:defRPr/>
              </a:pPr>
              <a:t>‹#›</a:t>
            </a:fld>
            <a:endParaRPr lang="nb-NO"/>
          </a:p>
        </p:txBody>
      </p:sp>
    </p:spTree>
    <p:extLst>
      <p:ext uri="{BB962C8B-B14F-4D97-AF65-F5344CB8AC3E}">
        <p14:creationId xmlns:p14="http://schemas.microsoft.com/office/powerpoint/2010/main" val="425093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pPr>
              <a:defRPr/>
            </a:pPr>
            <a:fld id="{12E7CDAF-939A-4DEA-80B2-2D228F1FC36C}"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9FF7F70A-CED6-49F8-BB12-4D45F5A48737}"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297189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cs typeface="Arial" pitchFamily="34" charset="0"/>
              </a:defRPr>
            </a:lvl1pPr>
          </a:lstStyle>
          <a:p>
            <a:pPr>
              <a:defRPr/>
            </a:pPr>
            <a:fld id="{266103A9-A2E1-4F91-9689-1787C6774B2E}" type="datetimeFigureOut">
              <a:rPr lang="nb-NO"/>
              <a:pPr>
                <a:defRPr/>
              </a:pPr>
              <a:t>02.02.2022</a:t>
            </a:fld>
            <a:endParaRPr lang="nb-NO"/>
          </a:p>
        </p:txBody>
      </p:sp>
      <p:sp>
        <p:nvSpPr>
          <p:cNvPr id="6"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cs typeface="Arial" pitchFamily="34" charset="0"/>
              </a:defRPr>
            </a:lvl1pPr>
          </a:lstStyle>
          <a:p>
            <a:pPr>
              <a:defRPr/>
            </a:pPr>
            <a:fld id="{8DDD054F-2EE9-423B-ABA9-1C6A83185F53}" type="slidenum">
              <a:rPr lang="nb-NO"/>
              <a:pPr>
                <a:defRPr/>
              </a:pPr>
              <a:t>‹#›</a:t>
            </a:fld>
            <a:endParaRPr lang="nb-NO"/>
          </a:p>
        </p:txBody>
      </p:sp>
    </p:spTree>
    <p:extLst>
      <p:ext uri="{BB962C8B-B14F-4D97-AF65-F5344CB8AC3E}">
        <p14:creationId xmlns:p14="http://schemas.microsoft.com/office/powerpoint/2010/main" val="1565440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cs typeface="Arial" pitchFamily="34" charset="0"/>
              </a:defRPr>
            </a:lvl1pPr>
          </a:lstStyle>
          <a:p>
            <a:pPr>
              <a:defRPr/>
            </a:pPr>
            <a:fld id="{0834BECD-1170-498B-8916-7FD3C90C6BC9}" type="datetimeFigureOut">
              <a:rPr lang="nb-NO"/>
              <a:pPr>
                <a:defRPr/>
              </a:pPr>
              <a:t>02.02.2022</a:t>
            </a:fld>
            <a:endParaRPr lang="nb-NO"/>
          </a:p>
        </p:txBody>
      </p:sp>
      <p:sp>
        <p:nvSpPr>
          <p:cNvPr id="5"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cs typeface="Arial" pitchFamily="34" charset="0"/>
              </a:defRPr>
            </a:lvl1pPr>
          </a:lstStyle>
          <a:p>
            <a:pPr>
              <a:defRPr/>
            </a:pPr>
            <a:fld id="{47F8DB9F-B0E3-4AE5-97D0-078833C5B35A}" type="slidenum">
              <a:rPr lang="nb-NO"/>
              <a:pPr>
                <a:defRPr/>
              </a:pPr>
              <a:t>‹#›</a:t>
            </a:fld>
            <a:endParaRPr lang="nb-NO"/>
          </a:p>
        </p:txBody>
      </p:sp>
    </p:spTree>
    <p:extLst>
      <p:ext uri="{BB962C8B-B14F-4D97-AF65-F5344CB8AC3E}">
        <p14:creationId xmlns:p14="http://schemas.microsoft.com/office/powerpoint/2010/main" val="4119437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cs typeface="Arial" pitchFamily="34" charset="0"/>
              </a:defRPr>
            </a:lvl1pPr>
          </a:lstStyle>
          <a:p>
            <a:pPr>
              <a:defRPr/>
            </a:pPr>
            <a:fld id="{2FCC4106-FCA3-4320-A91D-7AE2FE021B40}" type="datetimeFigureOut">
              <a:rPr lang="nb-NO"/>
              <a:pPr>
                <a:defRPr/>
              </a:pPr>
              <a:t>02.02.2022</a:t>
            </a:fld>
            <a:endParaRPr lang="nb-NO"/>
          </a:p>
        </p:txBody>
      </p:sp>
      <p:sp>
        <p:nvSpPr>
          <p:cNvPr id="5" name="Plassholder for bunntekst 4"/>
          <p:cNvSpPr>
            <a:spLocks noGrp="1"/>
          </p:cNvSpPr>
          <p:nvPr>
            <p:ph type="ftr" sz="quarter" idx="11"/>
          </p:nvPr>
        </p:nvSpPr>
        <p:spPr/>
        <p:txBody>
          <a:bodyPr/>
          <a:lstStyle>
            <a:lvl1pPr>
              <a:defRPr>
                <a:cs typeface="Arial"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cs typeface="Arial" pitchFamily="34" charset="0"/>
              </a:defRPr>
            </a:lvl1pPr>
          </a:lstStyle>
          <a:p>
            <a:pPr>
              <a:defRPr/>
            </a:pPr>
            <a:fld id="{5618DFD8-0ACE-4CDE-B7B6-5461672F79E4}" type="slidenum">
              <a:rPr lang="nb-NO"/>
              <a:pPr>
                <a:defRPr/>
              </a:pPr>
              <a:t>‹#›</a:t>
            </a:fld>
            <a:endParaRPr lang="nb-NO"/>
          </a:p>
        </p:txBody>
      </p:sp>
    </p:spTree>
    <p:extLst>
      <p:ext uri="{BB962C8B-B14F-4D97-AF65-F5344CB8AC3E}">
        <p14:creationId xmlns:p14="http://schemas.microsoft.com/office/powerpoint/2010/main" val="1051238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a16="http://schemas.microsoft.com/office/drawing/2014/main" id="{CAC64683-CBF6-484D-8963-1780B81B8554}"/>
              </a:ext>
            </a:extLst>
          </p:cNvPr>
          <p:cNvSpPr>
            <a:spLocks noGrp="1"/>
          </p:cNvSpPr>
          <p:nvPr>
            <p:ph type="dt" sz="half" idx="10"/>
          </p:nvPr>
        </p:nvSpPr>
        <p:spPr/>
        <p:txBody>
          <a:bodyPr/>
          <a:lstStyle>
            <a:lvl1pPr>
              <a:defRPr/>
            </a:lvl1pPr>
          </a:lstStyle>
          <a:p>
            <a:pPr>
              <a:defRPr/>
            </a:pPr>
            <a:fld id="{09EE91C4-8E16-455B-BA30-8B3D34B5910B}"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2D722709-1332-427C-98B7-6196ADBF9568}"/>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20CFD410-70E0-4D6C-AB9F-B409F9DD1B74}"/>
              </a:ext>
            </a:extLst>
          </p:cNvPr>
          <p:cNvSpPr>
            <a:spLocks noGrp="1"/>
          </p:cNvSpPr>
          <p:nvPr>
            <p:ph type="sldNum" sz="quarter" idx="12"/>
          </p:nvPr>
        </p:nvSpPr>
        <p:spPr/>
        <p:txBody>
          <a:bodyPr/>
          <a:lstStyle>
            <a:lvl1pPr>
              <a:defRPr/>
            </a:lvl1pPr>
          </a:lstStyle>
          <a:p>
            <a:fld id="{7C453270-73E9-4EF7-8A8A-C8BA1509BC9E}" type="slidenum">
              <a:rPr lang="nb-NO" altLang="nb-NO"/>
              <a:pPr/>
              <a:t>‹#›</a:t>
            </a:fld>
            <a:endParaRPr lang="nb-NO" altLang="nb-NO"/>
          </a:p>
        </p:txBody>
      </p:sp>
    </p:spTree>
    <p:extLst>
      <p:ext uri="{BB962C8B-B14F-4D97-AF65-F5344CB8AC3E}">
        <p14:creationId xmlns:p14="http://schemas.microsoft.com/office/powerpoint/2010/main" val="2863577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D70C892-6069-4DA4-87F1-3C36D5A66047}"/>
              </a:ext>
            </a:extLst>
          </p:cNvPr>
          <p:cNvSpPr>
            <a:spLocks noGrp="1"/>
          </p:cNvSpPr>
          <p:nvPr>
            <p:ph type="dt" sz="half" idx="10"/>
          </p:nvPr>
        </p:nvSpPr>
        <p:spPr/>
        <p:txBody>
          <a:bodyPr/>
          <a:lstStyle>
            <a:lvl1pPr>
              <a:defRPr/>
            </a:lvl1pPr>
          </a:lstStyle>
          <a:p>
            <a:pPr>
              <a:defRPr/>
            </a:pPr>
            <a:fld id="{ED50ADFB-21EA-4EF1-ABF4-96B2823FA6AE}"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5020DA12-E481-4445-881A-C4BA44C51535}"/>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B585E5C9-D947-464C-89A2-4ADEEDC0FBE4}"/>
              </a:ext>
            </a:extLst>
          </p:cNvPr>
          <p:cNvSpPr>
            <a:spLocks noGrp="1"/>
          </p:cNvSpPr>
          <p:nvPr>
            <p:ph type="sldNum" sz="quarter" idx="12"/>
          </p:nvPr>
        </p:nvSpPr>
        <p:spPr/>
        <p:txBody>
          <a:bodyPr/>
          <a:lstStyle>
            <a:lvl1pPr>
              <a:defRPr/>
            </a:lvl1pPr>
          </a:lstStyle>
          <a:p>
            <a:fld id="{837DB0DD-6206-4323-9DB5-BEC990253ADB}" type="slidenum">
              <a:rPr lang="nb-NO" altLang="nb-NO"/>
              <a:pPr/>
              <a:t>‹#›</a:t>
            </a:fld>
            <a:endParaRPr lang="nb-NO" altLang="nb-NO"/>
          </a:p>
        </p:txBody>
      </p:sp>
    </p:spTree>
    <p:extLst>
      <p:ext uri="{BB962C8B-B14F-4D97-AF65-F5344CB8AC3E}">
        <p14:creationId xmlns:p14="http://schemas.microsoft.com/office/powerpoint/2010/main" val="2142504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C6161E1-6857-42EF-A3E0-9A7F996EB8C2}"/>
              </a:ext>
            </a:extLst>
          </p:cNvPr>
          <p:cNvSpPr>
            <a:spLocks noGrp="1"/>
          </p:cNvSpPr>
          <p:nvPr>
            <p:ph type="dt" sz="half" idx="10"/>
          </p:nvPr>
        </p:nvSpPr>
        <p:spPr/>
        <p:txBody>
          <a:bodyPr/>
          <a:lstStyle>
            <a:lvl1pPr>
              <a:defRPr/>
            </a:lvl1pPr>
          </a:lstStyle>
          <a:p>
            <a:pPr>
              <a:defRPr/>
            </a:pPr>
            <a:fld id="{F6CFADEF-6B30-4E65-BD69-83886D78EE4D}"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5FD85FC1-2C84-43A4-8142-390C6860D93A}"/>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EC2C8A78-D8C1-4C49-AF6A-D96505ABE83B}"/>
              </a:ext>
            </a:extLst>
          </p:cNvPr>
          <p:cNvSpPr>
            <a:spLocks noGrp="1"/>
          </p:cNvSpPr>
          <p:nvPr>
            <p:ph type="sldNum" sz="quarter" idx="12"/>
          </p:nvPr>
        </p:nvSpPr>
        <p:spPr/>
        <p:txBody>
          <a:bodyPr/>
          <a:lstStyle>
            <a:lvl1pPr>
              <a:defRPr/>
            </a:lvl1pPr>
          </a:lstStyle>
          <a:p>
            <a:fld id="{D3626B05-97CB-45A5-8659-8D6194480937}" type="slidenum">
              <a:rPr lang="nb-NO" altLang="nb-NO"/>
              <a:pPr/>
              <a:t>‹#›</a:t>
            </a:fld>
            <a:endParaRPr lang="nb-NO" altLang="nb-NO"/>
          </a:p>
        </p:txBody>
      </p:sp>
    </p:spTree>
    <p:extLst>
      <p:ext uri="{BB962C8B-B14F-4D97-AF65-F5344CB8AC3E}">
        <p14:creationId xmlns:p14="http://schemas.microsoft.com/office/powerpoint/2010/main" val="252276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03B5E6FB-6737-4875-A952-B113DA0D9F43}"/>
              </a:ext>
            </a:extLst>
          </p:cNvPr>
          <p:cNvSpPr>
            <a:spLocks noGrp="1"/>
          </p:cNvSpPr>
          <p:nvPr>
            <p:ph type="dt" sz="half" idx="10"/>
          </p:nvPr>
        </p:nvSpPr>
        <p:spPr/>
        <p:txBody>
          <a:bodyPr/>
          <a:lstStyle>
            <a:lvl1pPr>
              <a:defRPr/>
            </a:lvl1pPr>
          </a:lstStyle>
          <a:p>
            <a:pPr>
              <a:defRPr/>
            </a:pPr>
            <a:fld id="{DC87C43C-EAE9-4A33-933C-612BF59BC0E1}"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D5F51D7B-EFD3-44F7-A922-8530B1AC770B}"/>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9C66F387-9993-4AA0-84E4-34A0F3E5F7C0}"/>
              </a:ext>
            </a:extLst>
          </p:cNvPr>
          <p:cNvSpPr>
            <a:spLocks noGrp="1"/>
          </p:cNvSpPr>
          <p:nvPr>
            <p:ph type="sldNum" sz="quarter" idx="12"/>
          </p:nvPr>
        </p:nvSpPr>
        <p:spPr/>
        <p:txBody>
          <a:bodyPr/>
          <a:lstStyle>
            <a:lvl1pPr>
              <a:defRPr/>
            </a:lvl1pPr>
          </a:lstStyle>
          <a:p>
            <a:fld id="{D60BAE3D-35ED-4A53-9740-A4EA952A677B}" type="slidenum">
              <a:rPr lang="nb-NO" altLang="nb-NO"/>
              <a:pPr/>
              <a:t>‹#›</a:t>
            </a:fld>
            <a:endParaRPr lang="nb-NO" altLang="nb-NO"/>
          </a:p>
        </p:txBody>
      </p:sp>
    </p:spTree>
    <p:extLst>
      <p:ext uri="{BB962C8B-B14F-4D97-AF65-F5344CB8AC3E}">
        <p14:creationId xmlns:p14="http://schemas.microsoft.com/office/powerpoint/2010/main" val="647371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B425DE4E-7BB3-422C-A708-648B88C29073}"/>
              </a:ext>
            </a:extLst>
          </p:cNvPr>
          <p:cNvSpPr>
            <a:spLocks noGrp="1"/>
          </p:cNvSpPr>
          <p:nvPr>
            <p:ph type="dt" sz="half" idx="10"/>
          </p:nvPr>
        </p:nvSpPr>
        <p:spPr/>
        <p:txBody>
          <a:bodyPr/>
          <a:lstStyle>
            <a:lvl1pPr>
              <a:defRPr/>
            </a:lvl1pPr>
          </a:lstStyle>
          <a:p>
            <a:pPr>
              <a:defRPr/>
            </a:pPr>
            <a:fld id="{B33C58D6-D69B-4EF9-9924-5F216B8F11C0}" type="datetimeFigureOut">
              <a:rPr lang="nb-NO"/>
              <a:pPr>
                <a:defRPr/>
              </a:pPr>
              <a:t>02.02.2022</a:t>
            </a:fld>
            <a:endParaRPr lang="nb-NO"/>
          </a:p>
        </p:txBody>
      </p:sp>
      <p:sp>
        <p:nvSpPr>
          <p:cNvPr id="8" name="Plassholder for bunntekst 4">
            <a:extLst>
              <a:ext uri="{FF2B5EF4-FFF2-40B4-BE49-F238E27FC236}">
                <a16:creationId xmlns:a16="http://schemas.microsoft.com/office/drawing/2014/main" id="{FEA6EA8B-42C3-42E8-95EA-C3005FA61D5A}"/>
              </a:ext>
            </a:extLst>
          </p:cNvPr>
          <p:cNvSpPr>
            <a:spLocks noGrp="1"/>
          </p:cNvSpPr>
          <p:nvPr>
            <p:ph type="ftr" sz="quarter" idx="11"/>
          </p:nvPr>
        </p:nvSpPr>
        <p:spPr/>
        <p:txBody>
          <a:bodyPr/>
          <a:lstStyle>
            <a:lvl1pPr>
              <a:defRPr/>
            </a:lvl1pPr>
          </a:lstStyle>
          <a:p>
            <a:pPr>
              <a:defRPr/>
            </a:pPr>
            <a:endParaRPr lang="nb-NO"/>
          </a:p>
        </p:txBody>
      </p:sp>
      <p:sp>
        <p:nvSpPr>
          <p:cNvPr id="9" name="Plassholder for lysbildenummer 5">
            <a:extLst>
              <a:ext uri="{FF2B5EF4-FFF2-40B4-BE49-F238E27FC236}">
                <a16:creationId xmlns:a16="http://schemas.microsoft.com/office/drawing/2014/main" id="{3F1A7DE0-73A7-4B6F-BEE3-7D10A599A61B}"/>
              </a:ext>
            </a:extLst>
          </p:cNvPr>
          <p:cNvSpPr>
            <a:spLocks noGrp="1"/>
          </p:cNvSpPr>
          <p:nvPr>
            <p:ph type="sldNum" sz="quarter" idx="12"/>
          </p:nvPr>
        </p:nvSpPr>
        <p:spPr/>
        <p:txBody>
          <a:bodyPr/>
          <a:lstStyle>
            <a:lvl1pPr>
              <a:defRPr/>
            </a:lvl1pPr>
          </a:lstStyle>
          <a:p>
            <a:fld id="{493502A5-A582-4659-ABA9-3A2EE52B21B4}" type="slidenum">
              <a:rPr lang="nb-NO" altLang="nb-NO"/>
              <a:pPr/>
              <a:t>‹#›</a:t>
            </a:fld>
            <a:endParaRPr lang="nb-NO" altLang="nb-NO"/>
          </a:p>
        </p:txBody>
      </p:sp>
    </p:spTree>
    <p:extLst>
      <p:ext uri="{BB962C8B-B14F-4D97-AF65-F5344CB8AC3E}">
        <p14:creationId xmlns:p14="http://schemas.microsoft.com/office/powerpoint/2010/main" val="3978828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a16="http://schemas.microsoft.com/office/drawing/2014/main" id="{352F608A-D7BA-48BD-AD23-8C7C8FAA7233}"/>
              </a:ext>
            </a:extLst>
          </p:cNvPr>
          <p:cNvSpPr>
            <a:spLocks noGrp="1"/>
          </p:cNvSpPr>
          <p:nvPr>
            <p:ph type="dt" sz="half" idx="10"/>
          </p:nvPr>
        </p:nvSpPr>
        <p:spPr/>
        <p:txBody>
          <a:bodyPr/>
          <a:lstStyle>
            <a:lvl1pPr>
              <a:defRPr/>
            </a:lvl1pPr>
          </a:lstStyle>
          <a:p>
            <a:pPr>
              <a:defRPr/>
            </a:pPr>
            <a:fld id="{D57AFE69-BD29-4314-8F72-E0267F5569D8}" type="datetimeFigureOut">
              <a:rPr lang="nb-NO"/>
              <a:pPr>
                <a:defRPr/>
              </a:pPr>
              <a:t>02.02.2022</a:t>
            </a:fld>
            <a:endParaRPr lang="nb-NO"/>
          </a:p>
        </p:txBody>
      </p:sp>
      <p:sp>
        <p:nvSpPr>
          <p:cNvPr id="4" name="Plassholder for bunntekst 4">
            <a:extLst>
              <a:ext uri="{FF2B5EF4-FFF2-40B4-BE49-F238E27FC236}">
                <a16:creationId xmlns:a16="http://schemas.microsoft.com/office/drawing/2014/main" id="{1E7BB405-4E25-41D0-B351-A7A4E8FCC38F}"/>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5">
            <a:extLst>
              <a:ext uri="{FF2B5EF4-FFF2-40B4-BE49-F238E27FC236}">
                <a16:creationId xmlns:a16="http://schemas.microsoft.com/office/drawing/2014/main" id="{EF195703-1725-41FA-92D1-44D300954693}"/>
              </a:ext>
            </a:extLst>
          </p:cNvPr>
          <p:cNvSpPr>
            <a:spLocks noGrp="1"/>
          </p:cNvSpPr>
          <p:nvPr>
            <p:ph type="sldNum" sz="quarter" idx="12"/>
          </p:nvPr>
        </p:nvSpPr>
        <p:spPr/>
        <p:txBody>
          <a:bodyPr/>
          <a:lstStyle>
            <a:lvl1pPr>
              <a:defRPr/>
            </a:lvl1pPr>
          </a:lstStyle>
          <a:p>
            <a:fld id="{72DED676-37A1-4DC5-9B80-D6256FF58277}" type="slidenum">
              <a:rPr lang="nb-NO" altLang="nb-NO"/>
              <a:pPr/>
              <a:t>‹#›</a:t>
            </a:fld>
            <a:endParaRPr lang="nb-NO" altLang="nb-NO"/>
          </a:p>
        </p:txBody>
      </p:sp>
    </p:spTree>
    <p:extLst>
      <p:ext uri="{BB962C8B-B14F-4D97-AF65-F5344CB8AC3E}">
        <p14:creationId xmlns:p14="http://schemas.microsoft.com/office/powerpoint/2010/main" val="1590431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a16="http://schemas.microsoft.com/office/drawing/2014/main" id="{E47760A7-D25D-4012-9635-3FE046E9EB36}"/>
              </a:ext>
            </a:extLst>
          </p:cNvPr>
          <p:cNvSpPr>
            <a:spLocks noGrp="1"/>
          </p:cNvSpPr>
          <p:nvPr>
            <p:ph type="dt" sz="half" idx="10"/>
          </p:nvPr>
        </p:nvSpPr>
        <p:spPr/>
        <p:txBody>
          <a:bodyPr/>
          <a:lstStyle>
            <a:lvl1pPr>
              <a:defRPr/>
            </a:lvl1pPr>
          </a:lstStyle>
          <a:p>
            <a:pPr>
              <a:defRPr/>
            </a:pPr>
            <a:fld id="{2065A359-78DC-419D-AAC9-441421C2F097}" type="datetimeFigureOut">
              <a:rPr lang="nb-NO"/>
              <a:pPr>
                <a:defRPr/>
              </a:pPr>
              <a:t>02.02.2022</a:t>
            </a:fld>
            <a:endParaRPr lang="nb-NO"/>
          </a:p>
        </p:txBody>
      </p:sp>
      <p:sp>
        <p:nvSpPr>
          <p:cNvPr id="3" name="Plassholder for bunntekst 4">
            <a:extLst>
              <a:ext uri="{FF2B5EF4-FFF2-40B4-BE49-F238E27FC236}">
                <a16:creationId xmlns:a16="http://schemas.microsoft.com/office/drawing/2014/main" id="{311140CE-E8A0-4B4E-A445-13339F317567}"/>
              </a:ext>
            </a:extLst>
          </p:cNvPr>
          <p:cNvSpPr>
            <a:spLocks noGrp="1"/>
          </p:cNvSpPr>
          <p:nvPr>
            <p:ph type="ftr" sz="quarter" idx="11"/>
          </p:nvPr>
        </p:nvSpPr>
        <p:spPr/>
        <p:txBody>
          <a:bodyPr/>
          <a:lstStyle>
            <a:lvl1pPr>
              <a:defRPr/>
            </a:lvl1pPr>
          </a:lstStyle>
          <a:p>
            <a:pPr>
              <a:defRPr/>
            </a:pPr>
            <a:endParaRPr lang="nb-NO"/>
          </a:p>
        </p:txBody>
      </p:sp>
      <p:sp>
        <p:nvSpPr>
          <p:cNvPr id="4" name="Plassholder for lysbildenummer 5">
            <a:extLst>
              <a:ext uri="{FF2B5EF4-FFF2-40B4-BE49-F238E27FC236}">
                <a16:creationId xmlns:a16="http://schemas.microsoft.com/office/drawing/2014/main" id="{AA84E5A7-4487-49B2-A7DD-9D24D12C2015}"/>
              </a:ext>
            </a:extLst>
          </p:cNvPr>
          <p:cNvSpPr>
            <a:spLocks noGrp="1"/>
          </p:cNvSpPr>
          <p:nvPr>
            <p:ph type="sldNum" sz="quarter" idx="12"/>
          </p:nvPr>
        </p:nvSpPr>
        <p:spPr/>
        <p:txBody>
          <a:bodyPr/>
          <a:lstStyle>
            <a:lvl1pPr>
              <a:defRPr/>
            </a:lvl1pPr>
          </a:lstStyle>
          <a:p>
            <a:fld id="{B5AB1C2A-CD36-40BB-883C-452CB4576090}" type="slidenum">
              <a:rPr lang="nb-NO" altLang="nb-NO"/>
              <a:pPr/>
              <a:t>‹#›</a:t>
            </a:fld>
            <a:endParaRPr lang="nb-NO" altLang="nb-NO"/>
          </a:p>
        </p:txBody>
      </p:sp>
    </p:spTree>
    <p:extLst>
      <p:ext uri="{BB962C8B-B14F-4D97-AF65-F5344CB8AC3E}">
        <p14:creationId xmlns:p14="http://schemas.microsoft.com/office/powerpoint/2010/main" val="139269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FA440D7F-8381-4273-B4C2-106C2E2EA049}"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89626B48-1B0A-4099-98EA-5119558AC859}"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741760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E3D64EF8-ECCB-4794-99C1-2AD05AD80A6E}"/>
              </a:ext>
            </a:extLst>
          </p:cNvPr>
          <p:cNvSpPr>
            <a:spLocks noGrp="1"/>
          </p:cNvSpPr>
          <p:nvPr>
            <p:ph type="dt" sz="half" idx="10"/>
          </p:nvPr>
        </p:nvSpPr>
        <p:spPr/>
        <p:txBody>
          <a:bodyPr/>
          <a:lstStyle>
            <a:lvl1pPr>
              <a:defRPr/>
            </a:lvl1pPr>
          </a:lstStyle>
          <a:p>
            <a:pPr>
              <a:defRPr/>
            </a:pPr>
            <a:fld id="{275F8190-7363-4DE2-822B-A25A6A3976A2}"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DA599A4E-E922-478C-BF0A-1C8C2D1EDC3D}"/>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B4BD8423-3C67-438C-8DA3-72045104DBE1}"/>
              </a:ext>
            </a:extLst>
          </p:cNvPr>
          <p:cNvSpPr>
            <a:spLocks noGrp="1"/>
          </p:cNvSpPr>
          <p:nvPr>
            <p:ph type="sldNum" sz="quarter" idx="12"/>
          </p:nvPr>
        </p:nvSpPr>
        <p:spPr/>
        <p:txBody>
          <a:bodyPr/>
          <a:lstStyle>
            <a:lvl1pPr>
              <a:defRPr/>
            </a:lvl1pPr>
          </a:lstStyle>
          <a:p>
            <a:fld id="{4B055CA0-EDB9-4F16-B1D5-E85F7860B58C}" type="slidenum">
              <a:rPr lang="nb-NO" altLang="nb-NO"/>
              <a:pPr/>
              <a:t>‹#›</a:t>
            </a:fld>
            <a:endParaRPr lang="nb-NO" altLang="nb-NO"/>
          </a:p>
        </p:txBody>
      </p:sp>
    </p:spTree>
    <p:extLst>
      <p:ext uri="{BB962C8B-B14F-4D97-AF65-F5344CB8AC3E}">
        <p14:creationId xmlns:p14="http://schemas.microsoft.com/office/powerpoint/2010/main" val="332192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CCF528EC-5178-4746-8B9B-3D21D33F7866}"/>
              </a:ext>
            </a:extLst>
          </p:cNvPr>
          <p:cNvSpPr>
            <a:spLocks noGrp="1"/>
          </p:cNvSpPr>
          <p:nvPr>
            <p:ph type="dt" sz="half" idx="10"/>
          </p:nvPr>
        </p:nvSpPr>
        <p:spPr/>
        <p:txBody>
          <a:bodyPr/>
          <a:lstStyle>
            <a:lvl1pPr>
              <a:defRPr/>
            </a:lvl1pPr>
          </a:lstStyle>
          <a:p>
            <a:pPr>
              <a:defRPr/>
            </a:pPr>
            <a:fld id="{783AA0EE-6AB5-41D2-8B24-AF4A40C66E70}"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CCA710C9-0513-4320-8C9C-635DAAC797DA}"/>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E4C34F22-E431-40A3-81CF-BF6D6CC1FD84}"/>
              </a:ext>
            </a:extLst>
          </p:cNvPr>
          <p:cNvSpPr>
            <a:spLocks noGrp="1"/>
          </p:cNvSpPr>
          <p:nvPr>
            <p:ph type="sldNum" sz="quarter" idx="12"/>
          </p:nvPr>
        </p:nvSpPr>
        <p:spPr/>
        <p:txBody>
          <a:bodyPr/>
          <a:lstStyle>
            <a:lvl1pPr>
              <a:defRPr/>
            </a:lvl1pPr>
          </a:lstStyle>
          <a:p>
            <a:fld id="{0EA4AD25-DA7F-495E-90BD-4C60278826DF}" type="slidenum">
              <a:rPr lang="nb-NO" altLang="nb-NO"/>
              <a:pPr/>
              <a:t>‹#›</a:t>
            </a:fld>
            <a:endParaRPr lang="nb-NO" altLang="nb-NO"/>
          </a:p>
        </p:txBody>
      </p:sp>
    </p:spTree>
    <p:extLst>
      <p:ext uri="{BB962C8B-B14F-4D97-AF65-F5344CB8AC3E}">
        <p14:creationId xmlns:p14="http://schemas.microsoft.com/office/powerpoint/2010/main" val="4278210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F897CD-0E17-4359-9D60-367C1492ADCB}"/>
              </a:ext>
            </a:extLst>
          </p:cNvPr>
          <p:cNvSpPr>
            <a:spLocks noGrp="1"/>
          </p:cNvSpPr>
          <p:nvPr>
            <p:ph type="dt" sz="half" idx="10"/>
          </p:nvPr>
        </p:nvSpPr>
        <p:spPr/>
        <p:txBody>
          <a:bodyPr/>
          <a:lstStyle>
            <a:lvl1pPr>
              <a:defRPr/>
            </a:lvl1pPr>
          </a:lstStyle>
          <a:p>
            <a:pPr>
              <a:defRPr/>
            </a:pPr>
            <a:fld id="{785CC198-383F-4FA4-9D11-B8E03DB338B9}"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6F11663D-EE64-4446-A5CB-FF9D66B7D769}"/>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EB6ECA3A-E0FB-4253-ADEC-C9C305337515}"/>
              </a:ext>
            </a:extLst>
          </p:cNvPr>
          <p:cNvSpPr>
            <a:spLocks noGrp="1"/>
          </p:cNvSpPr>
          <p:nvPr>
            <p:ph type="sldNum" sz="quarter" idx="12"/>
          </p:nvPr>
        </p:nvSpPr>
        <p:spPr/>
        <p:txBody>
          <a:bodyPr/>
          <a:lstStyle>
            <a:lvl1pPr>
              <a:defRPr/>
            </a:lvl1pPr>
          </a:lstStyle>
          <a:p>
            <a:fld id="{ED63C7DF-A75A-4DF6-BB47-6EF66BE805E6}" type="slidenum">
              <a:rPr lang="nb-NO" altLang="nb-NO"/>
              <a:pPr/>
              <a:t>‹#›</a:t>
            </a:fld>
            <a:endParaRPr lang="nb-NO" altLang="nb-NO"/>
          </a:p>
        </p:txBody>
      </p:sp>
    </p:spTree>
    <p:extLst>
      <p:ext uri="{BB962C8B-B14F-4D97-AF65-F5344CB8AC3E}">
        <p14:creationId xmlns:p14="http://schemas.microsoft.com/office/powerpoint/2010/main" val="3682593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545950-434B-428F-BA4F-74EC1F2878F9}"/>
              </a:ext>
            </a:extLst>
          </p:cNvPr>
          <p:cNvSpPr>
            <a:spLocks noGrp="1"/>
          </p:cNvSpPr>
          <p:nvPr>
            <p:ph type="dt" sz="half" idx="10"/>
          </p:nvPr>
        </p:nvSpPr>
        <p:spPr/>
        <p:txBody>
          <a:bodyPr/>
          <a:lstStyle>
            <a:lvl1pPr>
              <a:defRPr/>
            </a:lvl1pPr>
          </a:lstStyle>
          <a:p>
            <a:pPr>
              <a:defRPr/>
            </a:pPr>
            <a:fld id="{EE5188E3-27A9-4BB0-93ED-06A3CFE1D5E6}"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34856EF8-4F7A-4A51-BC38-4345B7809764}"/>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287E6EA7-B953-4D55-A786-09B4C7513CE9}"/>
              </a:ext>
            </a:extLst>
          </p:cNvPr>
          <p:cNvSpPr>
            <a:spLocks noGrp="1"/>
          </p:cNvSpPr>
          <p:nvPr>
            <p:ph type="sldNum" sz="quarter" idx="12"/>
          </p:nvPr>
        </p:nvSpPr>
        <p:spPr/>
        <p:txBody>
          <a:bodyPr/>
          <a:lstStyle>
            <a:lvl1pPr>
              <a:defRPr/>
            </a:lvl1pPr>
          </a:lstStyle>
          <a:p>
            <a:fld id="{70DED083-5C92-4EE4-82A4-0E7BADE1C400}" type="slidenum">
              <a:rPr lang="nb-NO" altLang="nb-NO"/>
              <a:pPr/>
              <a:t>‹#›</a:t>
            </a:fld>
            <a:endParaRPr lang="nb-NO" altLang="nb-NO"/>
          </a:p>
        </p:txBody>
      </p:sp>
    </p:spTree>
    <p:extLst>
      <p:ext uri="{BB962C8B-B14F-4D97-AF65-F5344CB8AC3E}">
        <p14:creationId xmlns:p14="http://schemas.microsoft.com/office/powerpoint/2010/main" val="623507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a:extLst>
              <a:ext uri="{FF2B5EF4-FFF2-40B4-BE49-F238E27FC236}">
                <a16:creationId xmlns:a16="http://schemas.microsoft.com/office/drawing/2014/main" id="{B0157935-1CCA-4D93-B7E1-6DF22E086FC8}"/>
              </a:ext>
            </a:extLst>
          </p:cNvPr>
          <p:cNvSpPr>
            <a:spLocks noGrp="1"/>
          </p:cNvSpPr>
          <p:nvPr>
            <p:ph type="dt" sz="half" idx="10"/>
          </p:nvPr>
        </p:nvSpPr>
        <p:spPr/>
        <p:txBody>
          <a:bodyPr/>
          <a:lstStyle>
            <a:lvl1pPr>
              <a:defRPr/>
            </a:lvl1pPr>
          </a:lstStyle>
          <a:p>
            <a:pPr>
              <a:defRPr/>
            </a:pPr>
            <a:fld id="{AD18B972-ACFC-42FC-87E9-4D2FACB76439}"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582F5C26-EA5D-42F3-81B2-E6FE172E09B1}"/>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92141234-9786-48E9-AE1A-EDC8BB60CA4A}"/>
              </a:ext>
            </a:extLst>
          </p:cNvPr>
          <p:cNvSpPr>
            <a:spLocks noGrp="1"/>
          </p:cNvSpPr>
          <p:nvPr>
            <p:ph type="sldNum" sz="quarter" idx="12"/>
          </p:nvPr>
        </p:nvSpPr>
        <p:spPr/>
        <p:txBody>
          <a:bodyPr/>
          <a:lstStyle>
            <a:lvl1pPr>
              <a:defRPr/>
            </a:lvl1pPr>
          </a:lstStyle>
          <a:p>
            <a:fld id="{F0667455-B463-4BA7-9BC7-752A0A839BF0}" type="slidenum">
              <a:rPr lang="nb-NO" altLang="nb-NO"/>
              <a:pPr/>
              <a:t>‹#›</a:t>
            </a:fld>
            <a:endParaRPr lang="nb-NO" altLang="nb-NO"/>
          </a:p>
        </p:txBody>
      </p:sp>
    </p:spTree>
    <p:extLst>
      <p:ext uri="{BB962C8B-B14F-4D97-AF65-F5344CB8AC3E}">
        <p14:creationId xmlns:p14="http://schemas.microsoft.com/office/powerpoint/2010/main" val="3500370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C214E9B-2BC5-4EA9-A365-DCE73D2E14D7}"/>
              </a:ext>
            </a:extLst>
          </p:cNvPr>
          <p:cNvSpPr>
            <a:spLocks noGrp="1"/>
          </p:cNvSpPr>
          <p:nvPr>
            <p:ph type="dt" sz="half" idx="10"/>
          </p:nvPr>
        </p:nvSpPr>
        <p:spPr/>
        <p:txBody>
          <a:bodyPr/>
          <a:lstStyle>
            <a:lvl1pPr>
              <a:defRPr/>
            </a:lvl1pPr>
          </a:lstStyle>
          <a:p>
            <a:pPr>
              <a:defRPr/>
            </a:pPr>
            <a:fld id="{E4ECF9D6-075A-4477-80E5-4DC1EB433A64}"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A85E0023-4ADB-4383-AB08-EFD6F4B62C20}"/>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4C2BE10F-93FE-4BFF-B329-CF37646AD486}"/>
              </a:ext>
            </a:extLst>
          </p:cNvPr>
          <p:cNvSpPr>
            <a:spLocks noGrp="1"/>
          </p:cNvSpPr>
          <p:nvPr>
            <p:ph type="sldNum" sz="quarter" idx="12"/>
          </p:nvPr>
        </p:nvSpPr>
        <p:spPr/>
        <p:txBody>
          <a:bodyPr/>
          <a:lstStyle>
            <a:lvl1pPr>
              <a:defRPr/>
            </a:lvl1pPr>
          </a:lstStyle>
          <a:p>
            <a:fld id="{8A038605-DCFF-49AB-AC04-D3948A356BF1}" type="slidenum">
              <a:rPr lang="nb-NO" altLang="nb-NO"/>
              <a:pPr/>
              <a:t>‹#›</a:t>
            </a:fld>
            <a:endParaRPr lang="nb-NO" altLang="nb-NO"/>
          </a:p>
        </p:txBody>
      </p:sp>
    </p:spTree>
    <p:extLst>
      <p:ext uri="{BB962C8B-B14F-4D97-AF65-F5344CB8AC3E}">
        <p14:creationId xmlns:p14="http://schemas.microsoft.com/office/powerpoint/2010/main" val="394775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81821FC-73F1-4688-9579-30632F2EB191}"/>
              </a:ext>
            </a:extLst>
          </p:cNvPr>
          <p:cNvSpPr>
            <a:spLocks noGrp="1"/>
          </p:cNvSpPr>
          <p:nvPr>
            <p:ph type="dt" sz="half" idx="10"/>
          </p:nvPr>
        </p:nvSpPr>
        <p:spPr/>
        <p:txBody>
          <a:bodyPr/>
          <a:lstStyle>
            <a:lvl1pPr>
              <a:defRPr/>
            </a:lvl1pPr>
          </a:lstStyle>
          <a:p>
            <a:pPr>
              <a:defRPr/>
            </a:pPr>
            <a:fld id="{69E893B4-AE50-4EE6-99D0-4DEEB1B9099E}"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97E9EB07-FBD4-408A-A9E7-AA21F0FF604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893C8BF9-9511-4072-8069-427E02105575}"/>
              </a:ext>
            </a:extLst>
          </p:cNvPr>
          <p:cNvSpPr>
            <a:spLocks noGrp="1"/>
          </p:cNvSpPr>
          <p:nvPr>
            <p:ph type="sldNum" sz="quarter" idx="12"/>
          </p:nvPr>
        </p:nvSpPr>
        <p:spPr/>
        <p:txBody>
          <a:bodyPr/>
          <a:lstStyle>
            <a:lvl1pPr>
              <a:defRPr/>
            </a:lvl1pPr>
          </a:lstStyle>
          <a:p>
            <a:fld id="{B05550AB-52B2-4FBE-9195-5FDEF69DD078}" type="slidenum">
              <a:rPr lang="nb-NO" altLang="nb-NO"/>
              <a:pPr/>
              <a:t>‹#›</a:t>
            </a:fld>
            <a:endParaRPr lang="nb-NO" altLang="nb-NO"/>
          </a:p>
        </p:txBody>
      </p:sp>
    </p:spTree>
    <p:extLst>
      <p:ext uri="{BB962C8B-B14F-4D97-AF65-F5344CB8AC3E}">
        <p14:creationId xmlns:p14="http://schemas.microsoft.com/office/powerpoint/2010/main" val="3264309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A4884956-789E-4390-82F5-497A80D7F88D}"/>
              </a:ext>
            </a:extLst>
          </p:cNvPr>
          <p:cNvSpPr>
            <a:spLocks noGrp="1"/>
          </p:cNvSpPr>
          <p:nvPr>
            <p:ph type="dt" sz="half" idx="10"/>
          </p:nvPr>
        </p:nvSpPr>
        <p:spPr/>
        <p:txBody>
          <a:bodyPr/>
          <a:lstStyle>
            <a:lvl1pPr>
              <a:defRPr/>
            </a:lvl1pPr>
          </a:lstStyle>
          <a:p>
            <a:pPr>
              <a:defRPr/>
            </a:pPr>
            <a:fld id="{F6C42402-297C-4AA7-A4A0-9065E529DC90}"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DD6E5F9E-2DDB-49C3-A478-BF3431653354}"/>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4C877A1A-7EFD-4959-88C4-F072D5054663}"/>
              </a:ext>
            </a:extLst>
          </p:cNvPr>
          <p:cNvSpPr>
            <a:spLocks noGrp="1"/>
          </p:cNvSpPr>
          <p:nvPr>
            <p:ph type="sldNum" sz="quarter" idx="12"/>
          </p:nvPr>
        </p:nvSpPr>
        <p:spPr/>
        <p:txBody>
          <a:bodyPr/>
          <a:lstStyle>
            <a:lvl1pPr>
              <a:defRPr/>
            </a:lvl1pPr>
          </a:lstStyle>
          <a:p>
            <a:fld id="{2E30B11C-2005-4150-BE24-787F83D5053B}" type="slidenum">
              <a:rPr lang="nb-NO" altLang="nb-NO"/>
              <a:pPr/>
              <a:t>‹#›</a:t>
            </a:fld>
            <a:endParaRPr lang="nb-NO" altLang="nb-NO"/>
          </a:p>
        </p:txBody>
      </p:sp>
    </p:spTree>
    <p:extLst>
      <p:ext uri="{BB962C8B-B14F-4D97-AF65-F5344CB8AC3E}">
        <p14:creationId xmlns:p14="http://schemas.microsoft.com/office/powerpoint/2010/main" val="628332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1F9E1ED6-0713-4623-9525-2C43A2519031}"/>
              </a:ext>
            </a:extLst>
          </p:cNvPr>
          <p:cNvSpPr>
            <a:spLocks noGrp="1"/>
          </p:cNvSpPr>
          <p:nvPr>
            <p:ph type="dt" sz="half" idx="10"/>
          </p:nvPr>
        </p:nvSpPr>
        <p:spPr/>
        <p:txBody>
          <a:bodyPr/>
          <a:lstStyle>
            <a:lvl1pPr>
              <a:defRPr/>
            </a:lvl1pPr>
          </a:lstStyle>
          <a:p>
            <a:pPr>
              <a:defRPr/>
            </a:pPr>
            <a:fld id="{36A7EC05-0DEB-4D56-9932-C3CBC8725654}" type="datetimeFigureOut">
              <a:rPr lang="nb-NO"/>
              <a:pPr>
                <a:defRPr/>
              </a:pPr>
              <a:t>02.02.2022</a:t>
            </a:fld>
            <a:endParaRPr lang="nb-NO"/>
          </a:p>
        </p:txBody>
      </p:sp>
      <p:sp>
        <p:nvSpPr>
          <p:cNvPr id="8" name="Plassholder for bunntekst 4">
            <a:extLst>
              <a:ext uri="{FF2B5EF4-FFF2-40B4-BE49-F238E27FC236}">
                <a16:creationId xmlns:a16="http://schemas.microsoft.com/office/drawing/2014/main" id="{634AC31C-22AB-4A8C-A705-DC29408CA0F6}"/>
              </a:ext>
            </a:extLst>
          </p:cNvPr>
          <p:cNvSpPr>
            <a:spLocks noGrp="1"/>
          </p:cNvSpPr>
          <p:nvPr>
            <p:ph type="ftr" sz="quarter" idx="11"/>
          </p:nvPr>
        </p:nvSpPr>
        <p:spPr/>
        <p:txBody>
          <a:bodyPr/>
          <a:lstStyle>
            <a:lvl1pPr>
              <a:defRPr/>
            </a:lvl1pPr>
          </a:lstStyle>
          <a:p>
            <a:pPr>
              <a:defRPr/>
            </a:pPr>
            <a:endParaRPr lang="nb-NO"/>
          </a:p>
        </p:txBody>
      </p:sp>
      <p:sp>
        <p:nvSpPr>
          <p:cNvPr id="9" name="Plassholder for lysbildenummer 5">
            <a:extLst>
              <a:ext uri="{FF2B5EF4-FFF2-40B4-BE49-F238E27FC236}">
                <a16:creationId xmlns:a16="http://schemas.microsoft.com/office/drawing/2014/main" id="{BFA987A5-6AFA-4E62-B005-445FC613352A}"/>
              </a:ext>
            </a:extLst>
          </p:cNvPr>
          <p:cNvSpPr>
            <a:spLocks noGrp="1"/>
          </p:cNvSpPr>
          <p:nvPr>
            <p:ph type="sldNum" sz="quarter" idx="12"/>
          </p:nvPr>
        </p:nvSpPr>
        <p:spPr/>
        <p:txBody>
          <a:bodyPr/>
          <a:lstStyle>
            <a:lvl1pPr>
              <a:defRPr/>
            </a:lvl1pPr>
          </a:lstStyle>
          <a:p>
            <a:fld id="{842C8A27-FB62-43BC-9DE7-4BDBC3AB4540}" type="slidenum">
              <a:rPr lang="nb-NO" altLang="nb-NO"/>
              <a:pPr/>
              <a:t>‹#›</a:t>
            </a:fld>
            <a:endParaRPr lang="nb-NO" altLang="nb-NO"/>
          </a:p>
        </p:txBody>
      </p:sp>
    </p:spTree>
    <p:extLst>
      <p:ext uri="{BB962C8B-B14F-4D97-AF65-F5344CB8AC3E}">
        <p14:creationId xmlns:p14="http://schemas.microsoft.com/office/powerpoint/2010/main" val="1046139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a16="http://schemas.microsoft.com/office/drawing/2014/main" id="{B24899FF-A7E3-40ED-A11F-0A08B381FCA9}"/>
              </a:ext>
            </a:extLst>
          </p:cNvPr>
          <p:cNvSpPr>
            <a:spLocks noGrp="1"/>
          </p:cNvSpPr>
          <p:nvPr>
            <p:ph type="dt" sz="half" idx="10"/>
          </p:nvPr>
        </p:nvSpPr>
        <p:spPr/>
        <p:txBody>
          <a:bodyPr/>
          <a:lstStyle>
            <a:lvl1pPr>
              <a:defRPr/>
            </a:lvl1pPr>
          </a:lstStyle>
          <a:p>
            <a:pPr>
              <a:defRPr/>
            </a:pPr>
            <a:fld id="{A77CCA2A-897E-443C-989C-C7E96B143D53}" type="datetimeFigureOut">
              <a:rPr lang="nb-NO"/>
              <a:pPr>
                <a:defRPr/>
              </a:pPr>
              <a:t>02.02.2022</a:t>
            </a:fld>
            <a:endParaRPr lang="nb-NO"/>
          </a:p>
        </p:txBody>
      </p:sp>
      <p:sp>
        <p:nvSpPr>
          <p:cNvPr id="4" name="Plassholder for bunntekst 4">
            <a:extLst>
              <a:ext uri="{FF2B5EF4-FFF2-40B4-BE49-F238E27FC236}">
                <a16:creationId xmlns:a16="http://schemas.microsoft.com/office/drawing/2014/main" id="{D0413DD8-F44C-4C0A-9AAB-1508C22B5BE2}"/>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5">
            <a:extLst>
              <a:ext uri="{FF2B5EF4-FFF2-40B4-BE49-F238E27FC236}">
                <a16:creationId xmlns:a16="http://schemas.microsoft.com/office/drawing/2014/main" id="{A8AAF23C-7EAE-44DE-8A19-4DD13C798B15}"/>
              </a:ext>
            </a:extLst>
          </p:cNvPr>
          <p:cNvSpPr>
            <a:spLocks noGrp="1"/>
          </p:cNvSpPr>
          <p:nvPr>
            <p:ph type="sldNum" sz="quarter" idx="12"/>
          </p:nvPr>
        </p:nvSpPr>
        <p:spPr/>
        <p:txBody>
          <a:bodyPr/>
          <a:lstStyle>
            <a:lvl1pPr>
              <a:defRPr/>
            </a:lvl1pPr>
          </a:lstStyle>
          <a:p>
            <a:fld id="{77F574A7-E352-43C0-B976-A6E220A137D8}" type="slidenum">
              <a:rPr lang="nb-NO" altLang="nb-NO"/>
              <a:pPr/>
              <a:t>‹#›</a:t>
            </a:fld>
            <a:endParaRPr lang="nb-NO" altLang="nb-NO"/>
          </a:p>
        </p:txBody>
      </p:sp>
    </p:spTree>
    <p:extLst>
      <p:ext uri="{BB962C8B-B14F-4D97-AF65-F5344CB8AC3E}">
        <p14:creationId xmlns:p14="http://schemas.microsoft.com/office/powerpoint/2010/main" val="245149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p:cNvSpPr>
            <a:spLocks noGrp="1"/>
          </p:cNvSpPr>
          <p:nvPr>
            <p:ph type="dt" sz="half" idx="10"/>
          </p:nvPr>
        </p:nvSpPr>
        <p:spPr/>
        <p:txBody>
          <a:bodyPr/>
          <a:lstStyle>
            <a:lvl1pPr>
              <a:defRPr/>
            </a:lvl1pPr>
          </a:lstStyle>
          <a:p>
            <a:pPr>
              <a:defRPr/>
            </a:pPr>
            <a:fld id="{22974D7A-88BB-4C78-8E2E-C10C901EE6E4}" type="datetimeFigureOut">
              <a:rPr lang="nb-NO">
                <a:solidFill>
                  <a:prstClr val="black">
                    <a:tint val="75000"/>
                  </a:prstClr>
                </a:solidFill>
              </a:rPr>
              <a:pPr>
                <a:defRPr/>
              </a:pPr>
              <a:t>02.02.2022</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9892216D-24A6-4419-9A1A-B2B69F1B47FF}"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17581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a16="http://schemas.microsoft.com/office/drawing/2014/main" id="{B5EE3762-ED98-46AD-822F-04BA1C3320FA}"/>
              </a:ext>
            </a:extLst>
          </p:cNvPr>
          <p:cNvSpPr>
            <a:spLocks noGrp="1"/>
          </p:cNvSpPr>
          <p:nvPr>
            <p:ph type="dt" sz="half" idx="10"/>
          </p:nvPr>
        </p:nvSpPr>
        <p:spPr/>
        <p:txBody>
          <a:bodyPr/>
          <a:lstStyle>
            <a:lvl1pPr>
              <a:defRPr/>
            </a:lvl1pPr>
          </a:lstStyle>
          <a:p>
            <a:pPr>
              <a:defRPr/>
            </a:pPr>
            <a:fld id="{28E66D3E-FFD5-44D3-8747-62346DB06365}" type="datetimeFigureOut">
              <a:rPr lang="nb-NO"/>
              <a:pPr>
                <a:defRPr/>
              </a:pPr>
              <a:t>02.02.2022</a:t>
            </a:fld>
            <a:endParaRPr lang="nb-NO"/>
          </a:p>
        </p:txBody>
      </p:sp>
      <p:sp>
        <p:nvSpPr>
          <p:cNvPr id="3" name="Plassholder for bunntekst 4">
            <a:extLst>
              <a:ext uri="{FF2B5EF4-FFF2-40B4-BE49-F238E27FC236}">
                <a16:creationId xmlns:a16="http://schemas.microsoft.com/office/drawing/2014/main" id="{6047D6F1-8C33-40DF-98D8-7EC027403F1A}"/>
              </a:ext>
            </a:extLst>
          </p:cNvPr>
          <p:cNvSpPr>
            <a:spLocks noGrp="1"/>
          </p:cNvSpPr>
          <p:nvPr>
            <p:ph type="ftr" sz="quarter" idx="11"/>
          </p:nvPr>
        </p:nvSpPr>
        <p:spPr/>
        <p:txBody>
          <a:bodyPr/>
          <a:lstStyle>
            <a:lvl1pPr>
              <a:defRPr/>
            </a:lvl1pPr>
          </a:lstStyle>
          <a:p>
            <a:pPr>
              <a:defRPr/>
            </a:pPr>
            <a:endParaRPr lang="nb-NO"/>
          </a:p>
        </p:txBody>
      </p:sp>
      <p:sp>
        <p:nvSpPr>
          <p:cNvPr id="4" name="Plassholder for lysbildenummer 5">
            <a:extLst>
              <a:ext uri="{FF2B5EF4-FFF2-40B4-BE49-F238E27FC236}">
                <a16:creationId xmlns:a16="http://schemas.microsoft.com/office/drawing/2014/main" id="{EAA47C35-AC41-49B7-AC4D-C6F31DA19918}"/>
              </a:ext>
            </a:extLst>
          </p:cNvPr>
          <p:cNvSpPr>
            <a:spLocks noGrp="1"/>
          </p:cNvSpPr>
          <p:nvPr>
            <p:ph type="sldNum" sz="quarter" idx="12"/>
          </p:nvPr>
        </p:nvSpPr>
        <p:spPr/>
        <p:txBody>
          <a:bodyPr/>
          <a:lstStyle>
            <a:lvl1pPr>
              <a:defRPr/>
            </a:lvl1pPr>
          </a:lstStyle>
          <a:p>
            <a:fld id="{5B2DCB25-3994-46B7-AB16-B80336483749}" type="slidenum">
              <a:rPr lang="nb-NO" altLang="nb-NO"/>
              <a:pPr/>
              <a:t>‹#›</a:t>
            </a:fld>
            <a:endParaRPr lang="nb-NO" altLang="nb-NO"/>
          </a:p>
        </p:txBody>
      </p:sp>
    </p:spTree>
    <p:extLst>
      <p:ext uri="{BB962C8B-B14F-4D97-AF65-F5344CB8AC3E}">
        <p14:creationId xmlns:p14="http://schemas.microsoft.com/office/powerpoint/2010/main" val="3993175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5FBD6A0C-8B2F-4FC7-AC02-433B7E3A6A2B}"/>
              </a:ext>
            </a:extLst>
          </p:cNvPr>
          <p:cNvSpPr>
            <a:spLocks noGrp="1"/>
          </p:cNvSpPr>
          <p:nvPr>
            <p:ph type="dt" sz="half" idx="10"/>
          </p:nvPr>
        </p:nvSpPr>
        <p:spPr/>
        <p:txBody>
          <a:bodyPr/>
          <a:lstStyle>
            <a:lvl1pPr>
              <a:defRPr/>
            </a:lvl1pPr>
          </a:lstStyle>
          <a:p>
            <a:pPr>
              <a:defRPr/>
            </a:pPr>
            <a:fld id="{F6DAA806-6E81-4F5E-98AF-25106C0F17A9}"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E95AC237-D406-44EA-A0EA-1B11323C2E63}"/>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74D0AF12-C1FF-48A5-A762-8E3C177CC371}"/>
              </a:ext>
            </a:extLst>
          </p:cNvPr>
          <p:cNvSpPr>
            <a:spLocks noGrp="1"/>
          </p:cNvSpPr>
          <p:nvPr>
            <p:ph type="sldNum" sz="quarter" idx="12"/>
          </p:nvPr>
        </p:nvSpPr>
        <p:spPr/>
        <p:txBody>
          <a:bodyPr/>
          <a:lstStyle>
            <a:lvl1pPr>
              <a:defRPr/>
            </a:lvl1pPr>
          </a:lstStyle>
          <a:p>
            <a:fld id="{BFB5F711-1E53-40A0-92B0-EC486C2F37D1}" type="slidenum">
              <a:rPr lang="nb-NO" altLang="nb-NO"/>
              <a:pPr/>
              <a:t>‹#›</a:t>
            </a:fld>
            <a:endParaRPr lang="nb-NO" altLang="nb-NO"/>
          </a:p>
        </p:txBody>
      </p:sp>
    </p:spTree>
    <p:extLst>
      <p:ext uri="{BB962C8B-B14F-4D97-AF65-F5344CB8AC3E}">
        <p14:creationId xmlns:p14="http://schemas.microsoft.com/office/powerpoint/2010/main" val="1924220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65D2A4A5-5911-4803-B23E-D55F62280B9B}"/>
              </a:ext>
            </a:extLst>
          </p:cNvPr>
          <p:cNvSpPr>
            <a:spLocks noGrp="1"/>
          </p:cNvSpPr>
          <p:nvPr>
            <p:ph type="dt" sz="half" idx="10"/>
          </p:nvPr>
        </p:nvSpPr>
        <p:spPr/>
        <p:txBody>
          <a:bodyPr/>
          <a:lstStyle>
            <a:lvl1pPr>
              <a:defRPr/>
            </a:lvl1pPr>
          </a:lstStyle>
          <a:p>
            <a:pPr>
              <a:defRPr/>
            </a:pPr>
            <a:fld id="{D6640CB1-1210-4CCE-940E-AA51522F1494}" type="datetimeFigureOut">
              <a:rPr lang="nb-NO"/>
              <a:pPr>
                <a:defRPr/>
              </a:pPr>
              <a:t>02.02.2022</a:t>
            </a:fld>
            <a:endParaRPr lang="nb-NO"/>
          </a:p>
        </p:txBody>
      </p:sp>
      <p:sp>
        <p:nvSpPr>
          <p:cNvPr id="6" name="Plassholder for bunntekst 4">
            <a:extLst>
              <a:ext uri="{FF2B5EF4-FFF2-40B4-BE49-F238E27FC236}">
                <a16:creationId xmlns:a16="http://schemas.microsoft.com/office/drawing/2014/main" id="{4F2D79C2-E77B-4D72-83D8-760F0352FC09}"/>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082C9B18-551B-4518-9B36-131F40F3BFF9}"/>
              </a:ext>
            </a:extLst>
          </p:cNvPr>
          <p:cNvSpPr>
            <a:spLocks noGrp="1"/>
          </p:cNvSpPr>
          <p:nvPr>
            <p:ph type="sldNum" sz="quarter" idx="12"/>
          </p:nvPr>
        </p:nvSpPr>
        <p:spPr/>
        <p:txBody>
          <a:bodyPr/>
          <a:lstStyle>
            <a:lvl1pPr>
              <a:defRPr/>
            </a:lvl1pPr>
          </a:lstStyle>
          <a:p>
            <a:fld id="{2EC1EA06-0EB0-4E34-876B-480AC2FBF151}" type="slidenum">
              <a:rPr lang="nb-NO" altLang="nb-NO"/>
              <a:pPr/>
              <a:t>‹#›</a:t>
            </a:fld>
            <a:endParaRPr lang="nb-NO" altLang="nb-NO"/>
          </a:p>
        </p:txBody>
      </p:sp>
    </p:spTree>
    <p:extLst>
      <p:ext uri="{BB962C8B-B14F-4D97-AF65-F5344CB8AC3E}">
        <p14:creationId xmlns:p14="http://schemas.microsoft.com/office/powerpoint/2010/main" val="3050731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C2B6DE7-237D-4FA8-B25E-3DB32EF96AD7}"/>
              </a:ext>
            </a:extLst>
          </p:cNvPr>
          <p:cNvSpPr>
            <a:spLocks noGrp="1"/>
          </p:cNvSpPr>
          <p:nvPr>
            <p:ph type="dt" sz="half" idx="10"/>
          </p:nvPr>
        </p:nvSpPr>
        <p:spPr/>
        <p:txBody>
          <a:bodyPr/>
          <a:lstStyle>
            <a:lvl1pPr>
              <a:defRPr/>
            </a:lvl1pPr>
          </a:lstStyle>
          <a:p>
            <a:pPr>
              <a:defRPr/>
            </a:pPr>
            <a:fld id="{3B1CC851-8B53-48E2-AFE9-9A4D66819DD9}"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6637A09B-27F2-4FD5-AA91-4CA713E6543E}"/>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DA51520C-5020-457C-92CD-CE52BC6E6C2B}"/>
              </a:ext>
            </a:extLst>
          </p:cNvPr>
          <p:cNvSpPr>
            <a:spLocks noGrp="1"/>
          </p:cNvSpPr>
          <p:nvPr>
            <p:ph type="sldNum" sz="quarter" idx="12"/>
          </p:nvPr>
        </p:nvSpPr>
        <p:spPr/>
        <p:txBody>
          <a:bodyPr/>
          <a:lstStyle>
            <a:lvl1pPr>
              <a:defRPr/>
            </a:lvl1pPr>
          </a:lstStyle>
          <a:p>
            <a:fld id="{279BE9D8-9C88-405E-9A6B-930A1D82C0D4}" type="slidenum">
              <a:rPr lang="nb-NO" altLang="nb-NO"/>
              <a:pPr/>
              <a:t>‹#›</a:t>
            </a:fld>
            <a:endParaRPr lang="nb-NO" altLang="nb-NO"/>
          </a:p>
        </p:txBody>
      </p:sp>
    </p:spTree>
    <p:extLst>
      <p:ext uri="{BB962C8B-B14F-4D97-AF65-F5344CB8AC3E}">
        <p14:creationId xmlns:p14="http://schemas.microsoft.com/office/powerpoint/2010/main" val="962906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AF647A9-1398-4FA5-870D-E3E052E81BD9}"/>
              </a:ext>
            </a:extLst>
          </p:cNvPr>
          <p:cNvSpPr>
            <a:spLocks noGrp="1"/>
          </p:cNvSpPr>
          <p:nvPr>
            <p:ph type="dt" sz="half" idx="10"/>
          </p:nvPr>
        </p:nvSpPr>
        <p:spPr/>
        <p:txBody>
          <a:bodyPr/>
          <a:lstStyle>
            <a:lvl1pPr>
              <a:defRPr/>
            </a:lvl1pPr>
          </a:lstStyle>
          <a:p>
            <a:pPr>
              <a:defRPr/>
            </a:pPr>
            <a:fld id="{C0A07493-3128-43CC-AB57-051173D52B54}"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91908359-2A9A-4547-BE0E-B1C26517FF4B}"/>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B4E5C747-4BB6-44AC-B39A-86ADC65BAE7C}"/>
              </a:ext>
            </a:extLst>
          </p:cNvPr>
          <p:cNvSpPr>
            <a:spLocks noGrp="1"/>
          </p:cNvSpPr>
          <p:nvPr>
            <p:ph type="sldNum" sz="quarter" idx="12"/>
          </p:nvPr>
        </p:nvSpPr>
        <p:spPr/>
        <p:txBody>
          <a:bodyPr/>
          <a:lstStyle>
            <a:lvl1pPr>
              <a:defRPr/>
            </a:lvl1pPr>
          </a:lstStyle>
          <a:p>
            <a:fld id="{606AD065-1F97-4C5D-8490-20DE1805FB3D}" type="slidenum">
              <a:rPr lang="nb-NO" altLang="nb-NO"/>
              <a:pPr/>
              <a:t>‹#›</a:t>
            </a:fld>
            <a:endParaRPr lang="nb-NO" altLang="nb-NO"/>
          </a:p>
        </p:txBody>
      </p:sp>
    </p:spTree>
    <p:extLst>
      <p:ext uri="{BB962C8B-B14F-4D97-AF65-F5344CB8AC3E}">
        <p14:creationId xmlns:p14="http://schemas.microsoft.com/office/powerpoint/2010/main" val="277971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p:cNvSpPr>
            <a:spLocks noGrp="1"/>
          </p:cNvSpPr>
          <p:nvPr>
            <p:ph type="dt" sz="half" idx="10"/>
          </p:nvPr>
        </p:nvSpPr>
        <p:spPr/>
        <p:txBody>
          <a:bodyPr/>
          <a:lstStyle>
            <a:lvl1pPr>
              <a:defRPr/>
            </a:lvl1pPr>
          </a:lstStyle>
          <a:p>
            <a:pPr>
              <a:defRPr/>
            </a:pPr>
            <a:fld id="{09C29C86-35AD-4456-99B6-EFC578240BA0}" type="datetimeFigureOut">
              <a:rPr lang="nb-NO">
                <a:solidFill>
                  <a:prstClr val="black">
                    <a:tint val="75000"/>
                  </a:prstClr>
                </a:solidFill>
              </a:rPr>
              <a:pPr>
                <a:defRPr/>
              </a:pPr>
              <a:t>02.02.2022</a:t>
            </a:fld>
            <a:endParaRPr lang="nb-NO">
              <a:solidFill>
                <a:prstClr val="black">
                  <a:tint val="75000"/>
                </a:prstClr>
              </a:solidFill>
            </a:endParaRPr>
          </a:p>
        </p:txBody>
      </p:sp>
      <p:sp>
        <p:nvSpPr>
          <p:cNvPr id="8"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9" name="Plassholder for lysbildenummer 5"/>
          <p:cNvSpPr>
            <a:spLocks noGrp="1"/>
          </p:cNvSpPr>
          <p:nvPr>
            <p:ph type="sldNum" sz="quarter" idx="12"/>
          </p:nvPr>
        </p:nvSpPr>
        <p:spPr/>
        <p:txBody>
          <a:bodyPr/>
          <a:lstStyle>
            <a:lvl1pPr>
              <a:defRPr/>
            </a:lvl1pPr>
          </a:lstStyle>
          <a:p>
            <a:pPr>
              <a:defRPr/>
            </a:pPr>
            <a:fld id="{0CE8DF10-4946-4941-B5EA-98554D56C340}"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61271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p:cNvSpPr>
            <a:spLocks noGrp="1"/>
          </p:cNvSpPr>
          <p:nvPr>
            <p:ph type="dt" sz="half" idx="10"/>
          </p:nvPr>
        </p:nvSpPr>
        <p:spPr/>
        <p:txBody>
          <a:bodyPr/>
          <a:lstStyle>
            <a:lvl1pPr>
              <a:defRPr/>
            </a:lvl1pPr>
          </a:lstStyle>
          <a:p>
            <a:pPr>
              <a:defRPr/>
            </a:pPr>
            <a:fld id="{9E081C96-B510-46E3-B6E2-46B50BB433AD}" type="datetimeFigureOut">
              <a:rPr lang="nb-NO">
                <a:solidFill>
                  <a:prstClr val="black">
                    <a:tint val="75000"/>
                  </a:prstClr>
                </a:solidFill>
              </a:rPr>
              <a:pPr>
                <a:defRPr/>
              </a:pPr>
              <a:t>02.02.2022</a:t>
            </a:fld>
            <a:endParaRPr lang="nb-NO">
              <a:solidFill>
                <a:prstClr val="black">
                  <a:tint val="75000"/>
                </a:prstClr>
              </a:solidFill>
            </a:endParaRPr>
          </a:p>
        </p:txBody>
      </p:sp>
      <p:sp>
        <p:nvSpPr>
          <p:cNvPr id="4"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5" name="Plassholder for lysbildenummer 5"/>
          <p:cNvSpPr>
            <a:spLocks noGrp="1"/>
          </p:cNvSpPr>
          <p:nvPr>
            <p:ph type="sldNum" sz="quarter" idx="12"/>
          </p:nvPr>
        </p:nvSpPr>
        <p:spPr/>
        <p:txBody>
          <a:bodyPr/>
          <a:lstStyle>
            <a:lvl1pPr>
              <a:defRPr/>
            </a:lvl1pPr>
          </a:lstStyle>
          <a:p>
            <a:pPr>
              <a:defRPr/>
            </a:pPr>
            <a:fld id="{1BF38653-44BA-4079-B723-8BF05A7391A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402991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D26A9AAF-2443-475D-8507-728FAD9E8992}" type="datetimeFigureOut">
              <a:rPr lang="nb-NO">
                <a:solidFill>
                  <a:prstClr val="black">
                    <a:tint val="75000"/>
                  </a:prstClr>
                </a:solidFill>
              </a:rPr>
              <a:pPr>
                <a:defRPr/>
              </a:pPr>
              <a:t>02.02.2022</a:t>
            </a:fld>
            <a:endParaRPr lang="nb-NO">
              <a:solidFill>
                <a:prstClr val="black">
                  <a:tint val="75000"/>
                </a:prstClr>
              </a:solidFill>
            </a:endParaRPr>
          </a:p>
        </p:txBody>
      </p:sp>
      <p:sp>
        <p:nvSpPr>
          <p:cNvPr id="3"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4" name="Plassholder for lysbildenummer 5"/>
          <p:cNvSpPr>
            <a:spLocks noGrp="1"/>
          </p:cNvSpPr>
          <p:nvPr>
            <p:ph type="sldNum" sz="quarter" idx="12"/>
          </p:nvPr>
        </p:nvSpPr>
        <p:spPr/>
        <p:txBody>
          <a:bodyPr/>
          <a:lstStyle>
            <a:lvl1pPr>
              <a:defRPr/>
            </a:lvl1pPr>
          </a:lstStyle>
          <a:p>
            <a:pPr>
              <a:defRPr/>
            </a:pPr>
            <a:fld id="{5A043F73-9EDA-4499-9D1C-68622A39C14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23827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A4B6E722-8139-40AB-A0D4-73580D770E4F}" type="datetimeFigureOut">
              <a:rPr lang="nb-NO">
                <a:solidFill>
                  <a:prstClr val="black">
                    <a:tint val="75000"/>
                  </a:prstClr>
                </a:solidFill>
              </a:rPr>
              <a:pPr>
                <a:defRPr/>
              </a:pPr>
              <a:t>02.02.2022</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8A0264CC-AA8D-49F5-95B6-69F79DB50EF4}"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28322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8FE506B2-3B61-490D-8C4B-E55F63787332}" type="datetimeFigureOut">
              <a:rPr lang="nb-NO">
                <a:solidFill>
                  <a:prstClr val="black">
                    <a:tint val="75000"/>
                  </a:prstClr>
                </a:solidFill>
              </a:rPr>
              <a:pPr>
                <a:defRPr/>
              </a:pPr>
              <a:t>02.02.2022</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F31FED56-0938-4508-A03C-A3AC89636D07}"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51084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22030D-9C0B-40A7-B3CB-C54CB85E7E02}" type="datetimeFigureOut">
              <a:rPr lang="nb-NO">
                <a:solidFill>
                  <a:prstClr val="black">
                    <a:tint val="75000"/>
                  </a:prstClr>
                </a:solidFill>
              </a:rPr>
              <a:pPr>
                <a:defRPr/>
              </a:pPr>
              <a:t>02.02.2022</a:t>
            </a:fld>
            <a:endParaRPr lang="nb-NO">
              <a:solidFill>
                <a:prstClr val="black">
                  <a:tint val="75000"/>
                </a:prstClr>
              </a:solidFill>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05F5CA2-EF1F-41DE-BBCB-B19B5368E17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121029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Plassholder for tit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5363" name="Plassholder f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4201B4F-9ADA-4B19-A831-74E3CF91F069}" type="datetimeFigureOut">
              <a:rPr lang="nb-NO"/>
              <a:pPr>
                <a:defRPr/>
              </a:pPr>
              <a:t>02.02.2022</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4D0D15C-BBB4-4C90-AD7E-2F984A2FDDA9}" type="slidenum">
              <a:rPr lang="nb-NO"/>
              <a:pPr>
                <a:defRPr/>
              </a:pPr>
              <a:t>‹#›</a:t>
            </a:fld>
            <a:endParaRPr lang="nb-NO"/>
          </a:p>
        </p:txBody>
      </p:sp>
    </p:spTree>
    <p:extLst>
      <p:ext uri="{BB962C8B-B14F-4D97-AF65-F5344CB8AC3E}">
        <p14:creationId xmlns:p14="http://schemas.microsoft.com/office/powerpoint/2010/main" val="3389647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Plassholder for tittel 1">
            <a:extLst>
              <a:ext uri="{FF2B5EF4-FFF2-40B4-BE49-F238E27FC236}">
                <a16:creationId xmlns:a16="http://schemas.microsoft.com/office/drawing/2014/main" id="{6435DFEE-698A-402E-BAC2-D67E5AA6B6A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20483" name="Plassholder for tekst 2">
            <a:extLst>
              <a:ext uri="{FF2B5EF4-FFF2-40B4-BE49-F238E27FC236}">
                <a16:creationId xmlns:a16="http://schemas.microsoft.com/office/drawing/2014/main" id="{7A9E332A-F00B-41E1-AF03-B06A0A22B1D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a16="http://schemas.microsoft.com/office/drawing/2014/main" id="{4A27DFD8-7D45-4A8F-B35F-8C2BBB8383F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2542EF5-8C22-4EE1-B315-612EB6E044FF}"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9A9E4E22-D3B5-42A3-B78C-6263AD7177A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nb-NO"/>
          </a:p>
        </p:txBody>
      </p:sp>
      <p:sp>
        <p:nvSpPr>
          <p:cNvPr id="6" name="Plassholder for lysbildenummer 5">
            <a:extLst>
              <a:ext uri="{FF2B5EF4-FFF2-40B4-BE49-F238E27FC236}">
                <a16:creationId xmlns:a16="http://schemas.microsoft.com/office/drawing/2014/main" id="{8908A11B-8695-4FB8-B3EB-FF2DC09F573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1EF3379-97D5-4FC0-8B7A-1F06AAA380A8}" type="slidenum">
              <a:rPr lang="nb-NO" altLang="nb-NO"/>
              <a:pPr/>
              <a:t>‹#›</a:t>
            </a:fld>
            <a:endParaRPr lang="nb-NO" altLang="nb-NO"/>
          </a:p>
        </p:txBody>
      </p:sp>
    </p:spTree>
    <p:extLst>
      <p:ext uri="{BB962C8B-B14F-4D97-AF65-F5344CB8AC3E}">
        <p14:creationId xmlns:p14="http://schemas.microsoft.com/office/powerpoint/2010/main" val="4234123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8EB2A6F0-92AD-42BA-B068-16557A335F4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BECAD845-B4A3-442F-A953-9B6F77AC4BA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a16="http://schemas.microsoft.com/office/drawing/2014/main" id="{0FC88EB8-02B6-4A94-A7FF-DDBB5AE9680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F939A6F-AA21-490C-9E29-6F87D20A035E}" type="datetimeFigureOut">
              <a:rPr lang="nb-NO"/>
              <a:pPr>
                <a:defRPr/>
              </a:pPr>
              <a:t>02.02.2022</a:t>
            </a:fld>
            <a:endParaRPr lang="nb-NO"/>
          </a:p>
        </p:txBody>
      </p:sp>
      <p:sp>
        <p:nvSpPr>
          <p:cNvPr id="5" name="Plassholder for bunntekst 4">
            <a:extLst>
              <a:ext uri="{FF2B5EF4-FFF2-40B4-BE49-F238E27FC236}">
                <a16:creationId xmlns:a16="http://schemas.microsoft.com/office/drawing/2014/main" id="{43535C50-26A3-47F6-A9A2-9C04E85010A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b-NO"/>
          </a:p>
        </p:txBody>
      </p:sp>
      <p:sp>
        <p:nvSpPr>
          <p:cNvPr id="6" name="Plassholder for lysbildenummer 5">
            <a:extLst>
              <a:ext uri="{FF2B5EF4-FFF2-40B4-BE49-F238E27FC236}">
                <a16:creationId xmlns:a16="http://schemas.microsoft.com/office/drawing/2014/main" id="{0AD4D712-B174-4B91-AFE9-D493848934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1F7429E-D990-4299-8EE5-712B8FF360DD}" type="slidenum">
              <a:rPr lang="nb-NO" altLang="nb-NO"/>
              <a:pPr/>
              <a:t>‹#›</a:t>
            </a:fld>
            <a:endParaRPr lang="nb-NO" altLang="nb-NO"/>
          </a:p>
        </p:txBody>
      </p:sp>
    </p:spTree>
    <p:extLst>
      <p:ext uri="{BB962C8B-B14F-4D97-AF65-F5344CB8AC3E}">
        <p14:creationId xmlns:p14="http://schemas.microsoft.com/office/powerpoint/2010/main" val="41424447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frontiersin.org/articles/10.3389/fnhum.2016.00452/full#B45"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962381" y="-310398"/>
            <a:ext cx="15094226" cy="9119428"/>
          </a:xfrm>
          <a:prstGeom prst="rect">
            <a:avLst/>
          </a:prstGeom>
        </p:spPr>
      </p:pic>
      <p:pic>
        <p:nvPicPr>
          <p:cNvPr id="4" name="Picture 2" descr="http://www.ibiblio.org/wm/paint/auth/durer/self/self-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823" y="443056"/>
            <a:ext cx="3945051" cy="543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35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134146" name="Rektangel 1">
            <a:extLst>
              <a:ext uri="{FF2B5EF4-FFF2-40B4-BE49-F238E27FC236}">
                <a16:creationId xmlns:a16="http://schemas.microsoft.com/office/drawing/2014/main" id="{D8CE92CB-7AB8-45E6-B4D9-3DCBFFA59C22}"/>
              </a:ext>
            </a:extLst>
          </p:cNvPr>
          <p:cNvSpPr>
            <a:spLocks noChangeArrowheads="1"/>
          </p:cNvSpPr>
          <p:nvPr/>
        </p:nvSpPr>
        <p:spPr bwMode="auto">
          <a:xfrm>
            <a:off x="5149850" y="3244850"/>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nb-NO" altLang="nb-NO">
                <a:solidFill>
                  <a:prstClr val="black"/>
                </a:solidFill>
                <a:latin typeface="Calibri" panose="020F0502020204030204" pitchFamily="34" charset="0"/>
              </a:rPr>
              <a:t>The Holy face, 15th 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http://sommerville88.files.wordpress.com/2012/02/430px-christ_giving_his_blessing.jpg?w=215&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51" y="260350"/>
            <a:ext cx="4473575"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EA9D2-DEBB-491B-8A10-848FD51F4FC6}"/>
              </a:ext>
            </a:extLst>
          </p:cNvPr>
          <p:cNvSpPr txBox="1"/>
          <p:nvPr/>
        </p:nvSpPr>
        <p:spPr>
          <a:xfrm>
            <a:off x="5288626" y="6488335"/>
            <a:ext cx="6097712" cy="27699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1200" b="1" i="0" u="none" strike="noStrike" kern="1200" cap="none" spc="0" normalizeH="0" baseline="0" noProof="0" dirty="0">
                <a:ln>
                  <a:noFill/>
                </a:ln>
                <a:solidFill>
                  <a:schemeClr val="bg1"/>
                </a:solidFill>
                <a:effectLst/>
                <a:uLnTx/>
                <a:uFillTx/>
                <a:latin typeface="Arial" pitchFamily="34" charset="0"/>
                <a:ea typeface="+mn-ea"/>
                <a:cs typeface="+mn-cs"/>
              </a:rPr>
              <a:t>Hans </a:t>
            </a:r>
            <a:r>
              <a:rPr kumimoji="0" lang="nb-NO" altLang="nb-NO" sz="1200" b="1" i="0" u="none" strike="noStrike" kern="1200" cap="none" spc="0" normalizeH="0" baseline="0" noProof="0" dirty="0" err="1">
                <a:ln>
                  <a:noFill/>
                </a:ln>
                <a:solidFill>
                  <a:schemeClr val="bg1"/>
                </a:solidFill>
                <a:effectLst/>
                <a:uLnTx/>
                <a:uFillTx/>
                <a:latin typeface="Arial" pitchFamily="34" charset="0"/>
                <a:ea typeface="+mn-ea"/>
                <a:cs typeface="+mn-cs"/>
              </a:rPr>
              <a:t>Memling</a:t>
            </a:r>
            <a:r>
              <a:rPr kumimoji="0" lang="nb-NO" altLang="nb-NO" sz="1200" b="1" i="0" u="none" strike="noStrike" kern="1200" cap="none" spc="0" normalizeH="0" baseline="0" noProof="0" dirty="0">
                <a:ln>
                  <a:noFill/>
                </a:ln>
                <a:solidFill>
                  <a:schemeClr val="bg1"/>
                </a:solidFill>
                <a:effectLst/>
                <a:uLnTx/>
                <a:uFillTx/>
                <a:latin typeface="Arial" pitchFamily="34" charset="0"/>
                <a:ea typeface="+mn-ea"/>
                <a:cs typeface="+mn-cs"/>
              </a:rPr>
              <a:t>, late 15th c.</a:t>
            </a:r>
          </a:p>
        </p:txBody>
      </p:sp>
    </p:spTree>
    <p:extLst>
      <p:ext uri="{BB962C8B-B14F-4D97-AF65-F5344CB8AC3E}">
        <p14:creationId xmlns:p14="http://schemas.microsoft.com/office/powerpoint/2010/main" val="138281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http://sommerville88.files.wordpress.com/2012/02/430px-christ_giving_his_blessing.jpg?w=215&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95" y="260350"/>
            <a:ext cx="4473575"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EA9D2-DEBB-491B-8A10-848FD51F4FC6}"/>
              </a:ext>
            </a:extLst>
          </p:cNvPr>
          <p:cNvSpPr txBox="1"/>
          <p:nvPr/>
        </p:nvSpPr>
        <p:spPr>
          <a:xfrm>
            <a:off x="5288626" y="6488335"/>
            <a:ext cx="6097712" cy="27699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1200" b="1" i="0" u="none" strike="noStrike" kern="1200" cap="none" spc="0" normalizeH="0" baseline="0" noProof="0" dirty="0">
                <a:ln>
                  <a:noFill/>
                </a:ln>
                <a:solidFill>
                  <a:schemeClr val="bg1"/>
                </a:solidFill>
                <a:effectLst/>
                <a:uLnTx/>
                <a:uFillTx/>
                <a:latin typeface="Arial" pitchFamily="34" charset="0"/>
                <a:ea typeface="+mn-ea"/>
                <a:cs typeface="+mn-cs"/>
              </a:rPr>
              <a:t>Hans </a:t>
            </a:r>
            <a:r>
              <a:rPr kumimoji="0" lang="nb-NO" altLang="nb-NO" sz="1200" b="1" i="0" u="none" strike="noStrike" kern="1200" cap="none" spc="0" normalizeH="0" baseline="0" noProof="0" dirty="0" err="1">
                <a:ln>
                  <a:noFill/>
                </a:ln>
                <a:solidFill>
                  <a:schemeClr val="bg1"/>
                </a:solidFill>
                <a:effectLst/>
                <a:uLnTx/>
                <a:uFillTx/>
                <a:latin typeface="Arial" pitchFamily="34" charset="0"/>
                <a:ea typeface="+mn-ea"/>
                <a:cs typeface="+mn-cs"/>
              </a:rPr>
              <a:t>Memling</a:t>
            </a:r>
            <a:r>
              <a:rPr kumimoji="0" lang="nb-NO" altLang="nb-NO" sz="1200" b="1" i="0" u="none" strike="noStrike" kern="1200" cap="none" spc="0" normalizeH="0" baseline="0" noProof="0" dirty="0">
                <a:ln>
                  <a:noFill/>
                </a:ln>
                <a:solidFill>
                  <a:schemeClr val="bg1"/>
                </a:solidFill>
                <a:effectLst/>
                <a:uLnTx/>
                <a:uFillTx/>
                <a:latin typeface="Arial" pitchFamily="34" charset="0"/>
                <a:ea typeface="+mn-ea"/>
                <a:cs typeface="+mn-cs"/>
              </a:rPr>
              <a:t>, late 15th c.</a:t>
            </a:r>
          </a:p>
        </p:txBody>
      </p:sp>
      <p:pic>
        <p:nvPicPr>
          <p:cNvPr id="2" name="Picture 1">
            <a:extLst>
              <a:ext uri="{FF2B5EF4-FFF2-40B4-BE49-F238E27FC236}">
                <a16:creationId xmlns:a16="http://schemas.microsoft.com/office/drawing/2014/main" id="{9E603B8F-A04E-40FB-A93D-FB0FA507F3EF}"/>
              </a:ext>
            </a:extLst>
          </p:cNvPr>
          <p:cNvPicPr>
            <a:picLocks noChangeAspect="1"/>
          </p:cNvPicPr>
          <p:nvPr/>
        </p:nvPicPr>
        <p:blipFill>
          <a:blip r:embed="rId4"/>
          <a:stretch>
            <a:fillRect/>
          </a:stretch>
        </p:blipFill>
        <p:spPr>
          <a:xfrm>
            <a:off x="6842877" y="260350"/>
            <a:ext cx="3821702" cy="6248180"/>
          </a:xfrm>
          <a:prstGeom prst="rect">
            <a:avLst/>
          </a:prstGeom>
        </p:spPr>
      </p:pic>
    </p:spTree>
    <p:extLst>
      <p:ext uri="{BB962C8B-B14F-4D97-AF65-F5344CB8AC3E}">
        <p14:creationId xmlns:p14="http://schemas.microsoft.com/office/powerpoint/2010/main" val="1103861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88" y="0"/>
            <a:ext cx="5357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845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2" name="Picture 2" descr="http://www.ibiblio.org/wm/paint/auth/durer/self/self-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25" y="366714"/>
            <a:ext cx="47625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74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descr="http://www.ibiblio.org/wm/paint/auth/durer/self/self-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366714"/>
            <a:ext cx="481965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127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descr="http://www.ibiblio.org/wm/paint/auth/durer/self/self-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247650"/>
            <a:ext cx="450850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476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5264CF-BBA6-4EB3-999B-2731A5441F84}"/>
              </a:ext>
            </a:extLst>
          </p:cNvPr>
          <p:cNvSpPr txBox="1"/>
          <p:nvPr/>
        </p:nvSpPr>
        <p:spPr>
          <a:xfrm>
            <a:off x="3048856" y="2636198"/>
            <a:ext cx="6097712"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On the next slides there are portraits deriving from statues of generals in Garibaldi’s army, all located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Gianiccolo</a:t>
            </a:r>
            <a:r>
              <a:rPr kumimoji="0" lang="en-US" sz="2000" b="0" i="0" u="none" strike="noStrike" kern="1200" cap="none" spc="0" normalizeH="0" baseline="0" noProof="0" dirty="0">
                <a:ln>
                  <a:noFill/>
                </a:ln>
                <a:solidFill>
                  <a:prstClr val="black"/>
                </a:solidFill>
                <a:effectLst/>
                <a:uLnTx/>
                <a:uFillTx/>
                <a:latin typeface="Calibri"/>
                <a:ea typeface="+mn-ea"/>
                <a:cs typeface="+mn-cs"/>
              </a:rPr>
              <a:t>, Rome.  These </a:t>
            </a:r>
            <a:r>
              <a:rPr lang="en-US" sz="2000" dirty="0">
                <a:solidFill>
                  <a:prstClr val="black"/>
                </a:solidFill>
                <a:latin typeface="Calibri"/>
              </a:rPr>
              <a:t>w</a:t>
            </a:r>
            <a:r>
              <a:rPr kumimoji="0" lang="en-US" sz="2000" b="0" i="0" u="none" strike="noStrike" kern="1200" cap="none" spc="0" normalizeH="0" baseline="0" noProof="0" dirty="0">
                <a:ln>
                  <a:noFill/>
                </a:ln>
                <a:solidFill>
                  <a:prstClr val="black"/>
                </a:solidFill>
                <a:effectLst/>
                <a:uLnTx/>
                <a:uFillTx/>
                <a:latin typeface="Calibri"/>
                <a:ea typeface="+mn-ea"/>
                <a:cs typeface="+mn-cs"/>
              </a:rPr>
              <a:t>ere used in our </a:t>
            </a:r>
            <a:r>
              <a:rPr kumimoji="0" lang="en-US" sz="2000" b="1" i="0" u="none" strike="noStrike" kern="1200" cap="none" spc="0" normalizeH="0" baseline="0" noProof="0" dirty="0">
                <a:ln>
                  <a:noFill/>
                </a:ln>
                <a:solidFill>
                  <a:prstClr val="black"/>
                </a:solidFill>
                <a:effectLst/>
                <a:uLnTx/>
                <a:uFillTx/>
                <a:latin typeface="Calibri"/>
                <a:ea typeface="+mn-ea"/>
                <a:cs typeface="+mn-cs"/>
              </a:rPr>
              <a:t>pilot study</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Eyes manipulated/unmanipulated.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57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88"/>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782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88"/>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46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12642" name="Rectangle 1">
            <a:extLst>
              <a:ext uri="{FF2B5EF4-FFF2-40B4-BE49-F238E27FC236}">
                <a16:creationId xmlns:a16="http://schemas.microsoft.com/office/drawing/2014/main" id="{2082725E-DF8B-45B4-8AF9-42CB9E2089DB}"/>
              </a:ext>
            </a:extLst>
          </p:cNvPr>
          <p:cNvSpPr>
            <a:spLocks noChangeArrowheads="1"/>
          </p:cNvSpPr>
          <p:nvPr/>
        </p:nvSpPr>
        <p:spPr bwMode="auto">
          <a:xfrm>
            <a:off x="3810000" y="593402"/>
            <a:ext cx="4572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endParaRPr lang="nb-NO" altLang="nb-NO" sz="1400" dirty="0">
              <a:solidFill>
                <a:srgbClr val="000000"/>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b-NO" altLang="nb-NO" dirty="0">
                <a:solidFill>
                  <a:srgbClr val="000000"/>
                </a:solidFill>
                <a:latin typeface="+mn-lt"/>
                <a:cs typeface="Times New Roman" panose="02020603050405020304" pitchFamily="18" charset="0"/>
              </a:rPr>
              <a:t>This </a:t>
            </a:r>
            <a:r>
              <a:rPr lang="nb-NO" altLang="nb-NO" dirty="0" err="1">
                <a:solidFill>
                  <a:srgbClr val="000000"/>
                </a:solidFill>
                <a:latin typeface="+mn-lt"/>
                <a:cs typeface="Times New Roman" panose="02020603050405020304" pitchFamily="18" charset="0"/>
              </a:rPr>
              <a:t>project</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started</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with</a:t>
            </a:r>
            <a:r>
              <a:rPr lang="nb-NO" altLang="nb-NO" dirty="0">
                <a:solidFill>
                  <a:srgbClr val="000000"/>
                </a:solidFill>
                <a:latin typeface="+mn-lt"/>
                <a:cs typeface="Times New Roman" panose="02020603050405020304" pitchFamily="18" charset="0"/>
              </a:rPr>
              <a:t> a </a:t>
            </a:r>
            <a:r>
              <a:rPr lang="nb-NO" altLang="nb-NO" dirty="0" err="1">
                <a:solidFill>
                  <a:srgbClr val="000000"/>
                </a:solidFill>
                <a:latin typeface="+mn-lt"/>
                <a:cs typeface="Times New Roman" panose="02020603050405020304" pitchFamily="18" charset="0"/>
              </a:rPr>
              <a:t>statistical</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analysis</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of</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portraits</a:t>
            </a:r>
            <a:r>
              <a:rPr lang="nb-NO" altLang="nb-NO" dirty="0">
                <a:solidFill>
                  <a:srgbClr val="000000"/>
                </a:solidFill>
                <a:latin typeface="+mn-lt"/>
                <a:cs typeface="Times New Roman" panose="02020603050405020304" pitchFamily="18" charset="0"/>
              </a:rPr>
              <a:t> in Europe </a:t>
            </a:r>
            <a:r>
              <a:rPr lang="nb-NO" altLang="nb-NO" dirty="0" err="1">
                <a:solidFill>
                  <a:srgbClr val="000000"/>
                </a:solidFill>
                <a:latin typeface="+mn-lt"/>
                <a:cs typeface="Times New Roman" panose="02020603050405020304" pitchFamily="18" charset="0"/>
              </a:rPr>
              <a:t>painted</a:t>
            </a:r>
            <a:r>
              <a:rPr lang="nb-NO" altLang="nb-NO" dirty="0">
                <a:solidFill>
                  <a:srgbClr val="000000"/>
                </a:solidFill>
                <a:latin typeface="+mn-lt"/>
                <a:cs typeface="Times New Roman" panose="02020603050405020304" pitchFamily="18" charset="0"/>
              </a:rPr>
              <a:t> during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15th and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16th </a:t>
            </a:r>
            <a:r>
              <a:rPr lang="nb-NO" altLang="nb-NO" dirty="0" err="1">
                <a:solidFill>
                  <a:srgbClr val="000000"/>
                </a:solidFill>
                <a:latin typeface="+mn-lt"/>
                <a:cs typeface="Times New Roman" panose="02020603050405020304" pitchFamily="18" charset="0"/>
              </a:rPr>
              <a:t>centuries</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Almost</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no</a:t>
            </a:r>
            <a:r>
              <a:rPr lang="nb-NO" altLang="nb-NO" dirty="0">
                <a:solidFill>
                  <a:srgbClr val="000000"/>
                </a:solidFill>
                <a:latin typeface="+mn-lt"/>
                <a:cs typeface="Times New Roman" panose="02020603050405020304" pitchFamily="18" charset="0"/>
              </a:rPr>
              <a:t> frontal, i.e. (</a:t>
            </a:r>
            <a:r>
              <a:rPr lang="nb-NO" altLang="nb-NO" dirty="0" err="1">
                <a:solidFill>
                  <a:srgbClr val="000000"/>
                </a:solidFill>
                <a:latin typeface="+mn-lt"/>
                <a:cs typeface="Times New Roman" panose="02020603050405020304" pitchFamily="18" charset="0"/>
              </a:rPr>
              <a:t>close</a:t>
            </a:r>
            <a:r>
              <a:rPr lang="nb-NO" altLang="nb-NO" dirty="0">
                <a:solidFill>
                  <a:srgbClr val="000000"/>
                </a:solidFill>
                <a:latin typeface="+mn-lt"/>
                <a:cs typeface="Times New Roman" panose="02020603050405020304" pitchFamily="18" charset="0"/>
              </a:rPr>
              <a:t> to) </a:t>
            </a:r>
            <a:r>
              <a:rPr lang="nb-NO" altLang="nb-NO" dirty="0" err="1">
                <a:solidFill>
                  <a:srgbClr val="000000"/>
                </a:solidFill>
                <a:latin typeface="+mn-lt"/>
                <a:cs typeface="Times New Roman" panose="02020603050405020304" pitchFamily="18" charset="0"/>
              </a:rPr>
              <a:t>symmetrical</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portraits</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of</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secular</a:t>
            </a:r>
            <a:r>
              <a:rPr lang="nb-NO" altLang="nb-NO" dirty="0">
                <a:solidFill>
                  <a:srgbClr val="000000"/>
                </a:solidFill>
                <a:latin typeface="+mn-lt"/>
                <a:cs typeface="Times New Roman" panose="02020603050405020304" pitchFamily="18" charset="0"/>
              </a:rPr>
              <a:t> persons from </a:t>
            </a:r>
            <a:r>
              <a:rPr lang="nb-NO" altLang="nb-NO" dirty="0" err="1">
                <a:solidFill>
                  <a:srgbClr val="000000"/>
                </a:solidFill>
                <a:latin typeface="+mn-lt"/>
                <a:cs typeface="Times New Roman" panose="02020603050405020304" pitchFamily="18" charset="0"/>
              </a:rPr>
              <a:t>this</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period</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are</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conserved</a:t>
            </a:r>
            <a:r>
              <a:rPr lang="nb-NO" altLang="nb-NO" dirty="0">
                <a:solidFill>
                  <a:srgbClr val="000000"/>
                </a:solidFill>
                <a:latin typeface="+mn-lt"/>
                <a:cs typeface="Times New Roman" panose="02020603050405020304" pitchFamily="18" charset="0"/>
              </a:rPr>
              <a:t>. On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other</a:t>
            </a:r>
            <a:r>
              <a:rPr lang="nb-NO" altLang="nb-NO" dirty="0">
                <a:solidFill>
                  <a:srgbClr val="000000"/>
                </a:solidFill>
                <a:latin typeface="+mn-lt"/>
                <a:cs typeface="Times New Roman" panose="02020603050405020304" pitchFamily="18" charset="0"/>
              </a:rPr>
              <a:t> hand,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frontal is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normal </a:t>
            </a:r>
            <a:r>
              <a:rPr lang="nb-NO" altLang="nb-NO" dirty="0" err="1">
                <a:solidFill>
                  <a:srgbClr val="000000"/>
                </a:solidFill>
                <a:latin typeface="+mn-lt"/>
                <a:cs typeface="Times New Roman" panose="02020603050405020304" pitchFamily="18" charset="0"/>
              </a:rPr>
              <a:t>posture</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when</a:t>
            </a:r>
            <a:r>
              <a:rPr lang="nb-NO" altLang="nb-NO" dirty="0">
                <a:solidFill>
                  <a:srgbClr val="000000"/>
                </a:solidFill>
                <a:latin typeface="+mn-lt"/>
                <a:cs typeface="Times New Roman" panose="02020603050405020304" pitchFamily="18" charset="0"/>
              </a:rPr>
              <a:t> it </a:t>
            </a:r>
            <a:r>
              <a:rPr lang="nb-NO" altLang="nb-NO" dirty="0" err="1">
                <a:solidFill>
                  <a:srgbClr val="000000"/>
                </a:solidFill>
                <a:latin typeface="+mn-lt"/>
                <a:cs typeface="Times New Roman" panose="02020603050405020304" pitchFamily="18" charset="0"/>
              </a:rPr>
              <a:t>comes</a:t>
            </a:r>
            <a:r>
              <a:rPr lang="nb-NO" altLang="nb-NO" dirty="0">
                <a:solidFill>
                  <a:srgbClr val="000000"/>
                </a:solidFill>
                <a:latin typeface="+mn-lt"/>
                <a:cs typeface="Times New Roman" panose="02020603050405020304" pitchFamily="18" charset="0"/>
              </a:rPr>
              <a:t> to </a:t>
            </a:r>
            <a:r>
              <a:rPr lang="nb-NO" altLang="nb-NO" dirty="0" err="1">
                <a:solidFill>
                  <a:srgbClr val="000000"/>
                </a:solidFill>
                <a:latin typeface="+mn-lt"/>
                <a:cs typeface="Times New Roman" panose="02020603050405020304" pitchFamily="18" charset="0"/>
              </a:rPr>
              <a:t>the</a:t>
            </a:r>
            <a:r>
              <a:rPr lang="nb-NO" altLang="nb-NO" dirty="0">
                <a:solidFill>
                  <a:srgbClr val="000000"/>
                </a:solidFill>
                <a:latin typeface="+mn-lt"/>
                <a:cs typeface="Times New Roman" panose="02020603050405020304" pitchFamily="18" charset="0"/>
              </a:rPr>
              <a:t> so </a:t>
            </a:r>
            <a:r>
              <a:rPr lang="nb-NO" altLang="nb-NO" dirty="0" err="1">
                <a:solidFill>
                  <a:srgbClr val="000000"/>
                </a:solidFill>
                <a:latin typeface="+mn-lt"/>
                <a:cs typeface="Times New Roman" panose="02020603050405020304" pitchFamily="18" charset="0"/>
              </a:rPr>
              <a:t>called</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holy</a:t>
            </a:r>
            <a:r>
              <a:rPr lang="nb-NO" altLang="nb-NO" dirty="0">
                <a:solidFill>
                  <a:srgbClr val="000000"/>
                </a:solidFill>
                <a:latin typeface="+mn-lt"/>
                <a:cs typeface="Times New Roman" panose="02020603050405020304" pitchFamily="18" charset="0"/>
              </a:rPr>
              <a:t> face’, i.e., </a:t>
            </a:r>
            <a:r>
              <a:rPr lang="nb-NO" altLang="nb-NO" dirty="0" err="1">
                <a:solidFill>
                  <a:srgbClr val="000000"/>
                </a:solidFill>
                <a:latin typeface="+mn-lt"/>
                <a:cs typeface="Times New Roman" panose="02020603050405020304" pitchFamily="18" charset="0"/>
              </a:rPr>
              <a:t>Christ</a:t>
            </a:r>
            <a:r>
              <a:rPr lang="nb-NO" altLang="nb-NO" dirty="0">
                <a:solidFill>
                  <a:srgbClr val="000000"/>
                </a:solidFill>
                <a:latin typeface="+mn-lt"/>
                <a:cs typeface="Times New Roman" panose="02020603050405020304" pitchFamily="18" charset="0"/>
              </a:rPr>
              <a:t> </a:t>
            </a:r>
            <a:r>
              <a:rPr lang="nb-NO" altLang="nb-NO" dirty="0" err="1">
                <a:solidFill>
                  <a:srgbClr val="000000"/>
                </a:solidFill>
                <a:latin typeface="+mn-lt"/>
                <a:cs typeface="Times New Roman" panose="02020603050405020304" pitchFamily="18" charset="0"/>
              </a:rPr>
              <a:t>painted</a:t>
            </a:r>
            <a:r>
              <a:rPr lang="nb-NO" altLang="nb-NO" dirty="0">
                <a:solidFill>
                  <a:srgbClr val="000000"/>
                </a:solidFill>
                <a:latin typeface="+mn-lt"/>
                <a:cs typeface="Times New Roman" panose="02020603050405020304" pitchFamily="18" charset="0"/>
              </a:rPr>
              <a:t> in his </a:t>
            </a:r>
            <a:r>
              <a:rPr lang="nb-NO" altLang="nb-NO" dirty="0" err="1">
                <a:solidFill>
                  <a:srgbClr val="000000"/>
                </a:solidFill>
                <a:latin typeface="+mn-lt"/>
                <a:cs typeface="Times New Roman" panose="02020603050405020304" pitchFamily="18" charset="0"/>
              </a:rPr>
              <a:t>divinity</a:t>
            </a:r>
            <a:r>
              <a:rPr lang="nb-NO" altLang="nb-NO" dirty="0">
                <a:solidFill>
                  <a:srgbClr val="000000"/>
                </a:solidFill>
                <a:latin typeface="+mn-lt"/>
                <a:cs typeface="Times New Roman" panose="02020603050405020304" pitchFamily="18" charset="0"/>
              </a:rPr>
              <a:t>.  </a:t>
            </a:r>
          </a:p>
          <a:p>
            <a:pPr algn="just" eaLnBrk="1" fontAlgn="base" hangingPunct="1">
              <a:spcBef>
                <a:spcPct val="0"/>
              </a:spcBef>
              <a:spcAft>
                <a:spcPct val="0"/>
              </a:spcAft>
            </a:pPr>
            <a:endParaRPr lang="nb-NO" altLang="nb-NO" dirty="0">
              <a:solidFill>
                <a:srgbClr val="000000"/>
              </a:solidFill>
              <a:latin typeface="+mn-lt"/>
              <a:cs typeface="Times New Roman" panose="02020603050405020304" pitchFamily="18" charset="0"/>
            </a:endParaRPr>
          </a:p>
          <a:p>
            <a:pPr algn="just" eaLnBrk="1" fontAlgn="base" hangingPunct="1">
              <a:spcBef>
                <a:spcPct val="0"/>
              </a:spcBef>
              <a:spcAft>
                <a:spcPct val="0"/>
              </a:spcAft>
            </a:pPr>
            <a:r>
              <a:rPr lang="nb-NO" altLang="nb-NO" dirty="0" err="1">
                <a:solidFill>
                  <a:srgbClr val="FF0000"/>
                </a:solidFill>
                <a:latin typeface="+mn-lt"/>
                <a:cs typeface="Times New Roman" panose="02020603050405020304" pitchFamily="18" charset="0"/>
              </a:rPr>
              <a:t>Question</a:t>
            </a:r>
            <a:r>
              <a:rPr lang="nb-NO" altLang="nb-NO" dirty="0">
                <a:solidFill>
                  <a:srgbClr val="FF0000"/>
                </a:solidFill>
                <a:latin typeface="+mn-lt"/>
                <a:cs typeface="Times New Roman" panose="02020603050405020304" pitchFamily="18" charset="0"/>
              </a:rPr>
              <a:t>:  Is a frontal face in </a:t>
            </a:r>
            <a:r>
              <a:rPr lang="nb-NO" altLang="nb-NO" dirty="0" err="1">
                <a:solidFill>
                  <a:srgbClr val="FF0000"/>
                </a:solidFill>
                <a:latin typeface="+mn-lt"/>
                <a:cs typeface="Times New Roman" panose="02020603050405020304" pitchFamily="18" charset="0"/>
              </a:rPr>
              <a:t>the</a:t>
            </a:r>
            <a:r>
              <a:rPr lang="nb-NO" altLang="nb-NO" dirty="0">
                <a:solidFill>
                  <a:srgbClr val="FF0000"/>
                </a:solidFill>
                <a:latin typeface="+mn-lt"/>
                <a:cs typeface="Times New Roman" panose="02020603050405020304" pitchFamily="18" charset="0"/>
              </a:rPr>
              <a:t> art material </a:t>
            </a:r>
            <a:r>
              <a:rPr lang="nb-NO" altLang="nb-NO" dirty="0" err="1">
                <a:solidFill>
                  <a:srgbClr val="FF0000"/>
                </a:solidFill>
                <a:latin typeface="+mn-lt"/>
                <a:cs typeface="Times New Roman" panose="02020603050405020304" pitchFamily="18" charset="0"/>
              </a:rPr>
              <a:t>associated</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with</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divinity</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based</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solely</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on</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artistic</a:t>
            </a:r>
            <a:r>
              <a:rPr lang="nb-NO" altLang="nb-NO" dirty="0">
                <a:solidFill>
                  <a:srgbClr val="FF0000"/>
                </a:solidFill>
                <a:latin typeface="+mn-lt"/>
                <a:cs typeface="Times New Roman" panose="02020603050405020304" pitchFamily="18" charset="0"/>
              </a:rPr>
              <a:t> and </a:t>
            </a:r>
            <a:r>
              <a:rPr lang="nb-NO" altLang="nb-NO" dirty="0" err="1">
                <a:solidFill>
                  <a:srgbClr val="FF0000"/>
                </a:solidFill>
                <a:latin typeface="+mn-lt"/>
                <a:cs typeface="Times New Roman" panose="02020603050405020304" pitchFamily="18" charset="0"/>
              </a:rPr>
              <a:t>theologiclal</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convention</a:t>
            </a:r>
            <a:r>
              <a:rPr lang="nb-NO" altLang="nb-NO" dirty="0">
                <a:solidFill>
                  <a:srgbClr val="FF0000"/>
                </a:solidFill>
                <a:latin typeface="+mn-lt"/>
                <a:cs typeface="Times New Roman" panose="02020603050405020304" pitchFamily="18" charset="0"/>
              </a:rPr>
              <a:t>?  Or </a:t>
            </a:r>
            <a:r>
              <a:rPr lang="nb-NO" altLang="nb-NO" dirty="0" err="1">
                <a:solidFill>
                  <a:srgbClr val="FF0000"/>
                </a:solidFill>
                <a:latin typeface="+mn-lt"/>
                <a:cs typeface="Times New Roman" panose="02020603050405020304" pitchFamily="18" charset="0"/>
              </a:rPr>
              <a:t>are</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there</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deeper</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biological</a:t>
            </a:r>
            <a:r>
              <a:rPr lang="nb-NO" altLang="nb-NO" dirty="0">
                <a:solidFill>
                  <a:srgbClr val="FF0000"/>
                </a:solidFill>
                <a:latin typeface="+mn-lt"/>
                <a:cs typeface="Times New Roman" panose="02020603050405020304" pitchFamily="18" charset="0"/>
              </a:rPr>
              <a:t> and </a:t>
            </a:r>
            <a:r>
              <a:rPr lang="nb-NO" altLang="nb-NO" dirty="0" err="1">
                <a:solidFill>
                  <a:srgbClr val="FF0000"/>
                </a:solidFill>
                <a:latin typeface="+mn-lt"/>
                <a:cs typeface="Times New Roman" panose="02020603050405020304" pitchFamily="18" charset="0"/>
              </a:rPr>
              <a:t>evolutionary</a:t>
            </a:r>
            <a:r>
              <a:rPr lang="nb-NO" altLang="nb-NO" dirty="0">
                <a:solidFill>
                  <a:srgbClr val="FF0000"/>
                </a:solidFill>
                <a:latin typeface="+mn-lt"/>
                <a:cs typeface="Times New Roman" panose="02020603050405020304" pitchFamily="18" charset="0"/>
              </a:rPr>
              <a:t> </a:t>
            </a:r>
            <a:r>
              <a:rPr lang="nb-NO" altLang="nb-NO" dirty="0" err="1">
                <a:solidFill>
                  <a:srgbClr val="FF0000"/>
                </a:solidFill>
                <a:latin typeface="+mn-lt"/>
                <a:cs typeface="Times New Roman" panose="02020603050405020304" pitchFamily="18" charset="0"/>
              </a:rPr>
              <a:t>reasons</a:t>
            </a:r>
            <a:r>
              <a:rPr lang="nb-NO" altLang="nb-NO" dirty="0">
                <a:solidFill>
                  <a:srgbClr val="FF0000"/>
                </a:solidFill>
                <a:latin typeface="+mn-lt"/>
                <a:cs typeface="Times New Roman" panose="02020603050405020304" pitchFamily="18" charset="0"/>
              </a:rPr>
              <a:t>? </a:t>
            </a:r>
          </a:p>
          <a:p>
            <a:pPr algn="just" eaLnBrk="1" fontAlgn="base" hangingPunct="1">
              <a:spcBef>
                <a:spcPct val="0"/>
              </a:spcBef>
              <a:spcAft>
                <a:spcPct val="0"/>
              </a:spcAft>
            </a:pPr>
            <a:endParaRPr kumimoji="0" lang="nb-NO" altLang="nb-NO" sz="1800" b="0" i="0" u="none" strike="noStrike" kern="1200" cap="none" spc="0" normalizeH="0" baseline="0" noProof="0" dirty="0">
              <a:ln>
                <a:noFill/>
              </a:ln>
              <a:solidFill>
                <a:srgbClr val="FF0000"/>
              </a:solidFill>
              <a:effectLst/>
              <a:uLnTx/>
              <a:uFillTx/>
              <a:latin typeface="+mn-lt"/>
              <a:ea typeface="+mn-ea"/>
              <a:cs typeface="Times New Roman" panose="02020603050405020304" pitchFamily="18" charset="0"/>
            </a:endParaRPr>
          </a:p>
          <a:p>
            <a:pPr algn="just" eaLnBrk="1" fontAlgn="base" hangingPunct="1">
              <a:spcBef>
                <a:spcPct val="0"/>
              </a:spcBef>
              <a:spcAft>
                <a:spcPct val="0"/>
              </a:spcAft>
            </a:pP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We</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wanted</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to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study</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this</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by a survey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on</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whether</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particular</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adjectives</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can</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be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associated</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with</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each</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of</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the</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two</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types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of</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portraits</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the</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list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of</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adjectives</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is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presented</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 </a:t>
            </a:r>
            <a:r>
              <a:rPr kumimoji="0" lang="nb-NO" altLang="nb-NO" sz="1800" b="0" i="0" u="none" strike="noStrike" kern="1200" cap="none" spc="0" normalizeH="0" baseline="0" noProof="0" dirty="0" err="1">
                <a:ln>
                  <a:noFill/>
                </a:ln>
                <a:solidFill>
                  <a:srgbClr val="000000"/>
                </a:solidFill>
                <a:effectLst/>
                <a:uLnTx/>
                <a:uFillTx/>
                <a:latin typeface="Calibri"/>
                <a:ea typeface="+mn-ea"/>
                <a:cs typeface="Times New Roman" panose="02020603050405020304" pitchFamily="18" charset="0"/>
              </a:rPr>
              <a:t>below</a:t>
            </a:r>
            <a:r>
              <a:rPr kumimoji="0" lang="nb-NO" altLang="nb-NO"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a:t>
            </a:r>
            <a:endParaRPr lang="nb-NO" altLang="nb-NO" dirty="0">
              <a:solidFill>
                <a:srgbClr val="FF0000"/>
              </a:solidFill>
              <a:latin typeface="+mn-lt"/>
              <a:cs typeface="Times New Roman" panose="02020603050405020304" pitchFamily="18" charset="0"/>
            </a:endParaRPr>
          </a:p>
          <a:p>
            <a:pPr algn="just" eaLnBrk="1" fontAlgn="base" hangingPunct="1">
              <a:spcBef>
                <a:spcPct val="0"/>
              </a:spcBef>
              <a:spcAft>
                <a:spcPct val="0"/>
              </a:spcAft>
            </a:pPr>
            <a:endParaRPr lang="nb-NO" altLang="nb-NO" dirty="0">
              <a:solidFill>
                <a:srgbClr val="FF0000"/>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endParaRPr lang="nb-NO" altLang="nb-NO"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88"/>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7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175"/>
            <a:ext cx="6858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657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5958" y="78958"/>
            <a:ext cx="6700085" cy="6700085"/>
          </a:xfrm>
          <a:prstGeom prst="rect">
            <a:avLst/>
          </a:prstGeom>
        </p:spPr>
      </p:pic>
    </p:spTree>
    <p:extLst>
      <p:ext uri="{BB962C8B-B14F-4D97-AF65-F5344CB8AC3E}">
        <p14:creationId xmlns:p14="http://schemas.microsoft.com/office/powerpoint/2010/main" val="3677070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8C298-4217-49CD-90C2-3DC0AB2DBC12}"/>
              </a:ext>
            </a:extLst>
          </p:cNvPr>
          <p:cNvPicPr/>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a:noFill/>
        </p:spPr>
      </p:pic>
    </p:spTree>
    <p:extLst>
      <p:ext uri="{BB962C8B-B14F-4D97-AF65-F5344CB8AC3E}">
        <p14:creationId xmlns:p14="http://schemas.microsoft.com/office/powerpoint/2010/main" val="284445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283" y="332656"/>
            <a:ext cx="9995018"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A5860D6-E306-4F9A-8806-F24DF23A4156}"/>
              </a:ext>
            </a:extLst>
          </p:cNvPr>
          <p:cNvSpPr txBox="1"/>
          <p:nvPr/>
        </p:nvSpPr>
        <p:spPr>
          <a:xfrm>
            <a:off x="5093408" y="6447235"/>
            <a:ext cx="60977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Questioanary</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200" b="0" i="0" u="none" strike="noStrike" kern="1200" cap="none" spc="0" normalizeH="0" baseline="0" noProof="0" dirty="0" err="1">
                <a:ln>
                  <a:noFill/>
                </a:ln>
                <a:solidFill>
                  <a:prstClr val="black"/>
                </a:solidFill>
                <a:effectLst/>
                <a:uLnTx/>
                <a:uFillTx/>
                <a:latin typeface="Calibri" panose="020F0502020204030204"/>
                <a:ea typeface="+mn-ea"/>
                <a:cs typeface="+mn-cs"/>
              </a:rPr>
              <a:t>SurveyXact</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06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ChangeArrowheads="1"/>
          </p:cNvSpPr>
          <p:nvPr/>
        </p:nvSpPr>
        <p:spPr bwMode="auto">
          <a:xfrm>
            <a:off x="1558925" y="1689100"/>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fontAlgn="base">
              <a:lnSpc>
                <a:spcPct val="200000"/>
              </a:lnSpc>
              <a:spcBef>
                <a:spcPts val="500"/>
              </a:spcBef>
              <a:spcAft>
                <a:spcPct val="0"/>
              </a:spcAft>
              <a:buNone/>
            </a:pPr>
            <a:r>
              <a:rPr lang="en-US" altLang="nb-NO" sz="1800" u="sng" dirty="0">
                <a:latin typeface="Times New Roman" pitchFamily="18" charset="0"/>
                <a:cs typeface="Times New Roman" pitchFamily="18" charset="0"/>
              </a:rPr>
              <a:t>The </a:t>
            </a:r>
            <a:r>
              <a:rPr lang="en-US" altLang="nb-NO" sz="1800" i="1" u="sng" dirty="0" err="1">
                <a:latin typeface="Times New Roman" pitchFamily="18" charset="0"/>
                <a:cs typeface="Times New Roman" pitchFamily="18" charset="0"/>
              </a:rPr>
              <a:t>en</a:t>
            </a:r>
            <a:r>
              <a:rPr lang="en-US" altLang="nb-NO" sz="1800" i="1" u="sng" dirty="0">
                <a:latin typeface="Times New Roman" pitchFamily="18" charset="0"/>
                <a:cs typeface="Times New Roman" pitchFamily="18" charset="0"/>
              </a:rPr>
              <a:t> face</a:t>
            </a:r>
            <a:r>
              <a:rPr lang="en-US" altLang="nb-NO" sz="1800" u="sng" dirty="0">
                <a:latin typeface="Times New Roman" pitchFamily="18" charset="0"/>
                <a:cs typeface="Times New Roman" pitchFamily="18" charset="0"/>
              </a:rPr>
              <a:t> gazing at you </a:t>
            </a:r>
            <a:r>
              <a:rPr lang="en-US" altLang="nb-NO" sz="1800" dirty="0">
                <a:latin typeface="Times New Roman" pitchFamily="18" charset="0"/>
                <a:cs typeface="Times New Roman" pitchFamily="18" charset="0"/>
              </a:rPr>
              <a:t>is more authoritarian, but also more credible, more caring, more trustworthy, more harmonic, and more including.</a:t>
            </a:r>
            <a:endParaRPr lang="nb-NO" altLang="nb-NO" sz="1800" dirty="0">
              <a:latin typeface="Times New Roman" pitchFamily="18" charset="0"/>
              <a:cs typeface="Times New Roman" pitchFamily="18" charset="0"/>
            </a:endParaRPr>
          </a:p>
        </p:txBody>
      </p:sp>
      <p:pic>
        <p:nvPicPr>
          <p:cNvPr id="177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1081088"/>
            <a:ext cx="45085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33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ChangeArrowheads="1"/>
          </p:cNvSpPr>
          <p:nvPr/>
        </p:nvSpPr>
        <p:spPr bwMode="auto">
          <a:xfrm>
            <a:off x="1558925" y="2313054"/>
            <a:ext cx="4572000" cy="111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fontAlgn="base">
              <a:lnSpc>
                <a:spcPct val="200000"/>
              </a:lnSpc>
              <a:spcBef>
                <a:spcPts val="500"/>
              </a:spcBef>
              <a:spcAft>
                <a:spcPct val="0"/>
              </a:spcAft>
              <a:buNone/>
            </a:pPr>
            <a:r>
              <a:rPr lang="en-US" altLang="nb-NO" sz="1800" dirty="0">
                <a:solidFill>
                  <a:prstClr val="black"/>
                </a:solidFill>
                <a:latin typeface="Times New Roman" pitchFamily="18" charset="0"/>
                <a:cs typeface="Times New Roman" pitchFamily="18" charset="0"/>
              </a:rPr>
              <a:t>The profile </a:t>
            </a:r>
            <a:r>
              <a:rPr lang="en-US" altLang="nb-NO" sz="1800" u="sng" dirty="0">
                <a:solidFill>
                  <a:prstClr val="black"/>
                </a:solidFill>
                <a:latin typeface="Times New Roman" pitchFamily="18" charset="0"/>
                <a:cs typeface="Times New Roman" pitchFamily="18" charset="0"/>
              </a:rPr>
              <a:t>looking at you</a:t>
            </a:r>
            <a:r>
              <a:rPr lang="en-US" altLang="nb-NO" sz="1800" dirty="0">
                <a:solidFill>
                  <a:prstClr val="black"/>
                </a:solidFill>
                <a:latin typeface="Times New Roman" pitchFamily="18" charset="0"/>
                <a:cs typeface="Times New Roman" pitchFamily="18" charset="0"/>
              </a:rPr>
              <a:t> is the more scaring and monitoring, reversed when looking away.</a:t>
            </a:r>
            <a:endParaRPr lang="nb-NO" altLang="nb-NO" sz="1800" dirty="0">
              <a:solidFill>
                <a:prstClr val="black"/>
              </a:solidFill>
              <a:latin typeface="Times New Roman" pitchFamily="18" charset="0"/>
              <a:cs typeface="Times New Roman" pitchFamily="18" charset="0"/>
            </a:endParaRPr>
          </a:p>
        </p:txBody>
      </p:sp>
      <p:pic>
        <p:nvPicPr>
          <p:cNvPr id="178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263" y="1123950"/>
            <a:ext cx="446881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19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5958" y="78958"/>
            <a:ext cx="6700085" cy="6700085"/>
          </a:xfrm>
          <a:prstGeom prst="rect">
            <a:avLst/>
          </a:prstGeom>
        </p:spPr>
      </p:pic>
    </p:spTree>
    <p:extLst>
      <p:ext uri="{BB962C8B-B14F-4D97-AF65-F5344CB8AC3E}">
        <p14:creationId xmlns:p14="http://schemas.microsoft.com/office/powerpoint/2010/main" val="2778451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1052737"/>
            <a:ext cx="2067984" cy="207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9" y="980729"/>
            <a:ext cx="2145581" cy="214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9" y="3210545"/>
            <a:ext cx="2090663" cy="20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7" y="3212977"/>
            <a:ext cx="2090173"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19883EB-2532-4B5E-9C55-948B34307E53}"/>
              </a:ext>
            </a:extLst>
          </p:cNvPr>
          <p:cNvSpPr txBox="1"/>
          <p:nvPr/>
        </p:nvSpPr>
        <p:spPr>
          <a:xfrm>
            <a:off x="4004348" y="3041422"/>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Frontal Direct (FD)</a:t>
            </a:r>
          </a:p>
        </p:txBody>
      </p:sp>
      <p:sp>
        <p:nvSpPr>
          <p:cNvPr id="9" name="TextBox 8">
            <a:extLst>
              <a:ext uri="{FF2B5EF4-FFF2-40B4-BE49-F238E27FC236}">
                <a16:creationId xmlns:a16="http://schemas.microsoft.com/office/drawing/2014/main" id="{6A24B87D-411E-4E93-80BB-FFA1317F454D}"/>
              </a:ext>
            </a:extLst>
          </p:cNvPr>
          <p:cNvSpPr txBox="1"/>
          <p:nvPr/>
        </p:nvSpPr>
        <p:spPr>
          <a:xfrm>
            <a:off x="3973527" y="5245157"/>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Profile</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Direct (PD) </a:t>
            </a:r>
          </a:p>
        </p:txBody>
      </p:sp>
      <p:sp>
        <p:nvSpPr>
          <p:cNvPr id="11" name="TextBox 10">
            <a:extLst>
              <a:ext uri="{FF2B5EF4-FFF2-40B4-BE49-F238E27FC236}">
                <a16:creationId xmlns:a16="http://schemas.microsoft.com/office/drawing/2014/main" id="{8D5EFEE7-8789-4C3E-A21C-433615A3C9E0}"/>
              </a:ext>
            </a:extLst>
          </p:cNvPr>
          <p:cNvSpPr txBox="1"/>
          <p:nvPr/>
        </p:nvSpPr>
        <p:spPr>
          <a:xfrm>
            <a:off x="6285216" y="3051696"/>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Frontal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1800" b="0" i="0" u="none" strike="noStrike" kern="1200" cap="none" spc="0" normalizeH="0" baseline="0" noProof="0" dirty="0">
                <a:ln>
                  <a:noFill/>
                </a:ln>
                <a:solidFill>
                  <a:prstClr val="black"/>
                </a:solidFill>
                <a:effectLst/>
                <a:uLnTx/>
                <a:uFillTx/>
                <a:latin typeface="Calibri"/>
                <a:ea typeface="+mn-ea"/>
                <a:cs typeface="+mn-cs"/>
              </a:rPr>
              <a:t> (FA)</a:t>
            </a:r>
          </a:p>
        </p:txBody>
      </p:sp>
      <p:sp>
        <p:nvSpPr>
          <p:cNvPr id="13" name="TextBox 12">
            <a:extLst>
              <a:ext uri="{FF2B5EF4-FFF2-40B4-BE49-F238E27FC236}">
                <a16:creationId xmlns:a16="http://schemas.microsoft.com/office/drawing/2014/main" id="{892C0C62-8DB3-4ACF-A8C8-E44C85EDCD7C}"/>
              </a:ext>
            </a:extLst>
          </p:cNvPr>
          <p:cNvSpPr txBox="1"/>
          <p:nvPr/>
        </p:nvSpPr>
        <p:spPr>
          <a:xfrm>
            <a:off x="6187618" y="5317077"/>
            <a:ext cx="61901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Profile</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Averted</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(PA)</a:t>
            </a:r>
          </a:p>
        </p:txBody>
      </p:sp>
    </p:spTree>
    <p:extLst>
      <p:ext uri="{BB962C8B-B14F-4D97-AF65-F5344CB8AC3E}">
        <p14:creationId xmlns:p14="http://schemas.microsoft.com/office/powerpoint/2010/main" val="2206832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0ABD72-4AB0-4945-BAB4-891473C4D0CA}"/>
              </a:ext>
            </a:extLst>
          </p:cNvPr>
          <p:cNvSpPr txBox="1"/>
          <p:nvPr/>
        </p:nvSpPr>
        <p:spPr>
          <a:xfrm>
            <a:off x="3048856" y="3036219"/>
            <a:ext cx="609771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following</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face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derives</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Dutch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Radboud</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Faces</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 Database (</a:t>
            </a:r>
            <a:r>
              <a:rPr kumimoji="0" lang="nb-NO" sz="2000" b="0" i="0" u="none" strike="noStrike" kern="1200" cap="none" spc="0" normalizeH="0" baseline="0" noProof="0" dirty="0" err="1">
                <a:ln>
                  <a:noFill/>
                </a:ln>
                <a:solidFill>
                  <a:prstClr val="black"/>
                </a:solidFill>
                <a:effectLst/>
                <a:uLnTx/>
                <a:uFillTx/>
                <a:latin typeface="Calibri" panose="020F0502020204030204"/>
                <a:ea typeface="+mn-ea"/>
                <a:cs typeface="+mn-cs"/>
              </a:rPr>
              <a:t>RaFD</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7943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377C54-B108-4336-BB0A-0AAC0C64DDB3}"/>
              </a:ext>
            </a:extLst>
          </p:cNvPr>
          <p:cNvSpPr txBox="1"/>
          <p:nvPr/>
        </p:nvSpPr>
        <p:spPr>
          <a:xfrm>
            <a:off x="3048856" y="2625252"/>
            <a:ext cx="60977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dirty="0">
                <a:solidFill>
                  <a:prstClr val="black"/>
                </a:solidFill>
                <a:latin typeface="Calibri" panose="020F0502020204030204"/>
              </a:rPr>
              <a:t>The </a:t>
            </a:r>
            <a:r>
              <a:rPr lang="nb-NO" sz="2400" dirty="0" err="1">
                <a:solidFill>
                  <a:prstClr val="black"/>
                </a:solidFill>
                <a:latin typeface="Calibri" panose="020F0502020204030204"/>
              </a:rPr>
              <a:t>following</a:t>
            </a:r>
            <a:r>
              <a:rPr lang="nb-NO" sz="2400" dirty="0">
                <a:solidFill>
                  <a:prstClr val="black"/>
                </a:solidFill>
                <a:latin typeface="Calibri" panose="020F0502020204030204"/>
              </a:rPr>
              <a:t>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slides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u="none" strike="noStrike" kern="1200" cap="none" spc="0" normalizeH="0" baseline="0" noProof="0" dirty="0" err="1">
                <a:ln>
                  <a:noFill/>
                </a:ln>
                <a:solidFill>
                  <a:prstClr val="black"/>
                </a:solidFill>
                <a:effectLst/>
                <a:uLnTx/>
                <a:uFillTx/>
                <a:latin typeface="Calibri" panose="020F0502020204030204"/>
                <a:ea typeface="+mn-ea"/>
                <a:cs typeface="+mn-cs"/>
              </a:rPr>
              <a:t>Abstract</a:t>
            </a:r>
            <a:r>
              <a:rPr kumimoji="0" lang="nb-NO" sz="24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nb-NO" sz="24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b-NO" sz="24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2400" b="0" u="none" strike="noStrike" kern="1200" cap="none" spc="0" normalizeH="0" baseline="0" noProof="0" dirty="0" err="1">
                <a:ln>
                  <a:noFill/>
                </a:ln>
                <a:solidFill>
                  <a:prstClr val="black"/>
                </a:solidFill>
                <a:effectLst/>
                <a:uLnTx/>
                <a:uFillTx/>
                <a:latin typeface="Calibri" panose="020F0502020204030204"/>
                <a:ea typeface="+mn-ea"/>
                <a:cs typeface="+mn-cs"/>
              </a:rPr>
              <a:t>article</a:t>
            </a:r>
            <a:endParaRPr kumimoji="0" lang="nb-NO" sz="24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920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59681-33DC-43DB-A505-77518376E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581" y="0"/>
            <a:ext cx="4560838" cy="6858000"/>
          </a:xfrm>
          <a:prstGeom prst="rect">
            <a:avLst/>
          </a:prstGeom>
        </p:spPr>
      </p:pic>
      <p:sp>
        <p:nvSpPr>
          <p:cNvPr id="6" name="TextBox 5">
            <a:extLst>
              <a:ext uri="{FF2B5EF4-FFF2-40B4-BE49-F238E27FC236}">
                <a16:creationId xmlns:a16="http://schemas.microsoft.com/office/drawing/2014/main" id="{758CE1F1-936D-4190-A956-EFE0C75CEB2D}"/>
              </a:ext>
            </a:extLst>
          </p:cNvPr>
          <p:cNvSpPr txBox="1"/>
          <p:nvPr/>
        </p:nvSpPr>
        <p:spPr>
          <a:xfrm>
            <a:off x="2298839" y="3246902"/>
            <a:ext cx="6097712" cy="369332"/>
          </a:xfrm>
          <a:prstGeom prst="rect">
            <a:avLst/>
          </a:prstGeom>
          <a:noFill/>
        </p:spPr>
        <p:txBody>
          <a:bodyPr wrap="square">
            <a:spAutoFit/>
          </a:bodyPr>
          <a:lstStyle/>
          <a:p>
            <a:r>
              <a:rPr lang="nb-NO" dirty="0"/>
              <a:t>Frontal </a:t>
            </a:r>
            <a:r>
              <a:rPr lang="nb-NO" dirty="0" err="1"/>
              <a:t>direct</a:t>
            </a:r>
            <a:endParaRPr lang="nb-NO" dirty="0"/>
          </a:p>
        </p:txBody>
      </p:sp>
    </p:spTree>
    <p:extLst>
      <p:ext uri="{BB962C8B-B14F-4D97-AF65-F5344CB8AC3E}">
        <p14:creationId xmlns:p14="http://schemas.microsoft.com/office/powerpoint/2010/main" val="1265697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888FB-A1B1-4686-BFC4-2345A1938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581" y="0"/>
            <a:ext cx="4560838" cy="6858000"/>
          </a:xfrm>
          <a:prstGeom prst="rect">
            <a:avLst/>
          </a:prstGeom>
        </p:spPr>
      </p:pic>
      <p:sp>
        <p:nvSpPr>
          <p:cNvPr id="4" name="TextBox 3">
            <a:extLst>
              <a:ext uri="{FF2B5EF4-FFF2-40B4-BE49-F238E27FC236}">
                <a16:creationId xmlns:a16="http://schemas.microsoft.com/office/drawing/2014/main" id="{8AAE6786-1D00-4985-9D9D-82752C7A04E1}"/>
              </a:ext>
            </a:extLst>
          </p:cNvPr>
          <p:cNvSpPr txBox="1"/>
          <p:nvPr/>
        </p:nvSpPr>
        <p:spPr>
          <a:xfrm>
            <a:off x="2226925" y="3246902"/>
            <a:ext cx="6097712" cy="369332"/>
          </a:xfrm>
          <a:prstGeom prst="rect">
            <a:avLst/>
          </a:prstGeom>
          <a:noFill/>
        </p:spPr>
        <p:txBody>
          <a:bodyPr wrap="square">
            <a:spAutoFit/>
          </a:bodyPr>
          <a:lstStyle/>
          <a:p>
            <a:r>
              <a:rPr lang="nb-NO" dirty="0"/>
              <a:t>Frontal </a:t>
            </a:r>
            <a:r>
              <a:rPr lang="nb-NO" dirty="0" err="1"/>
              <a:t>averted</a:t>
            </a:r>
            <a:endParaRPr lang="nb-NO" dirty="0"/>
          </a:p>
        </p:txBody>
      </p:sp>
    </p:spTree>
    <p:extLst>
      <p:ext uri="{BB962C8B-B14F-4D97-AF65-F5344CB8AC3E}">
        <p14:creationId xmlns:p14="http://schemas.microsoft.com/office/powerpoint/2010/main" val="420233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DA788-BE8A-4024-8BC6-CBAA5F1F5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581" y="0"/>
            <a:ext cx="4560838" cy="6858000"/>
          </a:xfrm>
          <a:prstGeom prst="rect">
            <a:avLst/>
          </a:prstGeom>
        </p:spPr>
      </p:pic>
      <p:sp>
        <p:nvSpPr>
          <p:cNvPr id="4" name="TextBox 3">
            <a:extLst>
              <a:ext uri="{FF2B5EF4-FFF2-40B4-BE49-F238E27FC236}">
                <a16:creationId xmlns:a16="http://schemas.microsoft.com/office/drawing/2014/main" id="{B501A004-D04B-4818-845B-87C990B1CFC5}"/>
              </a:ext>
            </a:extLst>
          </p:cNvPr>
          <p:cNvSpPr txBox="1"/>
          <p:nvPr/>
        </p:nvSpPr>
        <p:spPr>
          <a:xfrm>
            <a:off x="2268021" y="3246902"/>
            <a:ext cx="6097712" cy="369332"/>
          </a:xfrm>
          <a:prstGeom prst="rect">
            <a:avLst/>
          </a:prstGeom>
          <a:noFill/>
        </p:spPr>
        <p:txBody>
          <a:bodyPr wrap="square">
            <a:spAutoFit/>
          </a:bodyPr>
          <a:lstStyle/>
          <a:p>
            <a:r>
              <a:rPr lang="nb-NO" dirty="0" err="1"/>
              <a:t>Profile</a:t>
            </a:r>
            <a:r>
              <a:rPr lang="nb-NO" dirty="0"/>
              <a:t> </a:t>
            </a:r>
            <a:r>
              <a:rPr lang="nb-NO" dirty="0" err="1"/>
              <a:t>averted</a:t>
            </a:r>
            <a:endParaRPr lang="nb-NO" dirty="0"/>
          </a:p>
        </p:txBody>
      </p:sp>
    </p:spTree>
    <p:extLst>
      <p:ext uri="{BB962C8B-B14F-4D97-AF65-F5344CB8AC3E}">
        <p14:creationId xmlns:p14="http://schemas.microsoft.com/office/powerpoint/2010/main" val="2861092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blonde hair&#10;&#10;Description automatically generated with medium confidence">
            <a:extLst>
              <a:ext uri="{FF2B5EF4-FFF2-40B4-BE49-F238E27FC236}">
                <a16:creationId xmlns:a16="http://schemas.microsoft.com/office/drawing/2014/main" id="{D7CFD2CD-6E99-4579-A52F-C597A5407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4" name="TextBox 3">
            <a:extLst>
              <a:ext uri="{FF2B5EF4-FFF2-40B4-BE49-F238E27FC236}">
                <a16:creationId xmlns:a16="http://schemas.microsoft.com/office/drawing/2014/main" id="{43F4AC93-E9BF-4B00-BE2C-EDF787A688F2}"/>
              </a:ext>
            </a:extLst>
          </p:cNvPr>
          <p:cNvSpPr txBox="1"/>
          <p:nvPr/>
        </p:nvSpPr>
        <p:spPr>
          <a:xfrm>
            <a:off x="2021444" y="3246902"/>
            <a:ext cx="6097712" cy="369332"/>
          </a:xfrm>
          <a:prstGeom prst="rect">
            <a:avLst/>
          </a:prstGeom>
          <a:noFill/>
        </p:spPr>
        <p:txBody>
          <a:bodyPr wrap="square">
            <a:spAutoFit/>
          </a:bodyPr>
          <a:lstStyle/>
          <a:p>
            <a:r>
              <a:rPr lang="nb-NO" dirty="0" err="1"/>
              <a:t>Profile</a:t>
            </a:r>
            <a:r>
              <a:rPr lang="nb-NO" dirty="0"/>
              <a:t> </a:t>
            </a:r>
            <a:r>
              <a:rPr lang="nb-NO" dirty="0" err="1"/>
              <a:t>direct</a:t>
            </a:r>
            <a:endParaRPr lang="nb-NO" dirty="0"/>
          </a:p>
        </p:txBody>
      </p:sp>
    </p:spTree>
    <p:extLst>
      <p:ext uri="{BB962C8B-B14F-4D97-AF65-F5344CB8AC3E}">
        <p14:creationId xmlns:p14="http://schemas.microsoft.com/office/powerpoint/2010/main" val="918749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3C0DA05-A4BC-4460-9D65-C0F0461307F2}"/>
              </a:ext>
            </a:extLst>
          </p:cNvPr>
          <p:cNvSpPr>
            <a:spLocks noGrp="1"/>
          </p:cNvSpPr>
          <p:nvPr>
            <p:ph type="title"/>
          </p:nvPr>
        </p:nvSpPr>
        <p:spPr>
          <a:xfrm>
            <a:off x="609600" y="274638"/>
            <a:ext cx="10972800" cy="1143000"/>
          </a:xfrm>
        </p:spPr>
        <p:txBody>
          <a:bodyPr/>
          <a:lstStyle/>
          <a:p>
            <a:r>
              <a:rPr lang="nb-NO" sz="2800" dirty="0">
                <a:solidFill>
                  <a:prstClr val="black"/>
                </a:solidFill>
                <a:latin typeface="Calibri"/>
                <a:ea typeface="+mn-ea"/>
                <a:cs typeface="+mn-cs"/>
              </a:rPr>
              <a:t>D</a:t>
            </a:r>
            <a:r>
              <a:rPr kumimoji="0" lang="nb-NO" sz="2800" b="0" i="0" u="none" strike="noStrike" kern="1200" cap="none" spc="0" normalizeH="0" baseline="0" noProof="0" dirty="0" err="1">
                <a:ln>
                  <a:noFill/>
                </a:ln>
                <a:solidFill>
                  <a:prstClr val="black"/>
                </a:solidFill>
                <a:effectLst/>
                <a:uLnTx/>
                <a:uFillTx/>
                <a:latin typeface="Calibri"/>
                <a:ea typeface="+mn-ea"/>
                <a:cs typeface="+mn-cs"/>
              </a:rPr>
              <a:t>eviations</a:t>
            </a:r>
            <a:r>
              <a:rPr kumimoji="0" lang="nb-NO" sz="2800" b="0" i="0" u="none" strike="noStrike" kern="1200" cap="none" spc="0" normalizeH="0" baseline="0" noProof="0" dirty="0">
                <a:ln>
                  <a:noFill/>
                </a:ln>
                <a:solidFill>
                  <a:prstClr val="black"/>
                </a:solidFill>
                <a:effectLst/>
                <a:uLnTx/>
                <a:uFillTx/>
                <a:latin typeface="Calibri"/>
                <a:ea typeface="+mn-ea"/>
                <a:cs typeface="+mn-cs"/>
              </a:rPr>
              <a:t> from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statistical</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independence</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rows</a:t>
            </a:r>
            <a:r>
              <a:rPr kumimoji="0" lang="nb-NO" sz="2800" b="0" i="0" u="none" strike="noStrike" kern="1200" cap="none" spc="0" normalizeH="0" baseline="0" noProof="0" dirty="0">
                <a:ln>
                  <a:noFill/>
                </a:ln>
                <a:solidFill>
                  <a:prstClr val="black"/>
                </a:solidFill>
                <a:effectLst/>
                <a:uLnTx/>
                <a:uFillTx/>
                <a:latin typeface="Calibri"/>
                <a:ea typeface="+mn-ea"/>
                <a:cs typeface="+mn-cs"/>
              </a:rPr>
              <a:t> and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columns</a:t>
            </a:r>
            <a:r>
              <a:rPr kumimoji="0" lang="nb-NO" sz="2800" b="0" i="0" u="none" strike="noStrike" kern="1200" cap="none" spc="0" normalizeH="0" baseline="0" noProof="0" dirty="0">
                <a:ln>
                  <a:noFill/>
                </a:ln>
                <a:solidFill>
                  <a:prstClr val="black"/>
                </a:solidFill>
                <a:effectLst/>
                <a:uLnTx/>
                <a:uFillTx/>
                <a:latin typeface="Calibri"/>
                <a:ea typeface="+mn-ea"/>
                <a:cs typeface="+mn-cs"/>
              </a:rPr>
              <a:t> in a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matrix</a:t>
            </a:r>
            <a:r>
              <a:rPr kumimoji="0" lang="nb-NO" sz="2800" b="0" i="0" u="none" strike="noStrike" kern="1200" cap="none" spc="0" normalizeH="0" baseline="0" noProof="0" dirty="0">
                <a:ln>
                  <a:noFill/>
                </a:ln>
                <a:solidFill>
                  <a:prstClr val="black"/>
                </a:solidFill>
                <a:effectLst/>
                <a:uLnTx/>
                <a:uFillTx/>
                <a:latin typeface="Calibri"/>
                <a:ea typeface="+mn-ea"/>
                <a:cs typeface="+mn-cs"/>
              </a:rPr>
              <a:t>.</a:t>
            </a:r>
            <a:br>
              <a:rPr kumimoji="0" lang="nb-NO" sz="2800" b="0" i="0" u="none" strike="noStrike" kern="1200" cap="none" spc="0" normalizeH="0" baseline="0" noProof="0" dirty="0">
                <a:ln>
                  <a:noFill/>
                </a:ln>
                <a:solidFill>
                  <a:prstClr val="black"/>
                </a:solidFill>
                <a:effectLst/>
                <a:uLnTx/>
                <a:uFillTx/>
                <a:latin typeface="Calibri"/>
                <a:ea typeface="+mn-ea"/>
                <a:cs typeface="+mn-cs"/>
              </a:rPr>
            </a:br>
            <a:r>
              <a:rPr kumimoji="0" lang="nb-NO" sz="2000" b="0" i="0" u="none" strike="noStrike" kern="1200" cap="none" spc="0" normalizeH="0" baseline="0" noProof="0" dirty="0">
                <a:ln>
                  <a:noFill/>
                </a:ln>
                <a:solidFill>
                  <a:prstClr val="black"/>
                </a:solidFill>
                <a:effectLst/>
                <a:uLnTx/>
                <a:uFillTx/>
                <a:latin typeface="Calibri"/>
                <a:ea typeface="+mn-ea"/>
                <a:cs typeface="+mn-cs"/>
              </a:rPr>
              <a:t>For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sake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simplicity</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will</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here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solely</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look</a:t>
            </a:r>
            <a:r>
              <a:rPr kumimoji="0" lang="nb-NO" sz="2000" b="0" i="0" u="none" strike="noStrike" kern="1200" cap="none" spc="0" normalizeH="0" baseline="0" noProof="0" dirty="0">
                <a:ln>
                  <a:noFill/>
                </a:ln>
                <a:solidFill>
                  <a:prstClr val="black"/>
                </a:solidFill>
                <a:effectLst/>
                <a:uLnTx/>
                <a:uFillTx/>
                <a:latin typeface="Calibri"/>
                <a:ea typeface="+mn-ea"/>
                <a:cs typeface="+mn-cs"/>
              </a:rPr>
              <a:t>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results</a:t>
            </a:r>
            <a:r>
              <a:rPr kumimoji="0" lang="nb-NO" sz="2000" b="0" i="0" u="none" strike="noStrike" kern="1200" cap="none" spc="0" normalizeH="0" baseline="0" noProof="0" dirty="0">
                <a:ln>
                  <a:noFill/>
                </a:ln>
                <a:solidFill>
                  <a:prstClr val="black"/>
                </a:solidFill>
                <a:effectLst/>
                <a:uLnTx/>
                <a:uFillTx/>
                <a:latin typeface="Calibri"/>
                <a:ea typeface="+mn-ea"/>
                <a:cs typeface="+mn-cs"/>
              </a:rPr>
              <a:t> from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RaFD</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on</a:t>
            </a:r>
            <a:r>
              <a:rPr kumimoji="0" lang="nb-NO" sz="20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faces</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endParaRPr lang="en-US" sz="2000" dirty="0"/>
          </a:p>
        </p:txBody>
      </p:sp>
      <p:sp>
        <p:nvSpPr>
          <p:cNvPr id="3" name="TextBox 2">
            <a:extLst>
              <a:ext uri="{FF2B5EF4-FFF2-40B4-BE49-F238E27FC236}">
                <a16:creationId xmlns:a16="http://schemas.microsoft.com/office/drawing/2014/main" id="{659B72C6-313E-42E7-BBA4-683C77F5F906}"/>
              </a:ext>
            </a:extLst>
          </p:cNvPr>
          <p:cNvSpPr txBox="1"/>
          <p:nvPr/>
        </p:nvSpPr>
        <p:spPr bwMode="auto">
          <a:xfrm>
            <a:off x="609600" y="1600201"/>
            <a:ext cx="5384800" cy="4525963"/>
          </a:xfrm>
          <a:prstGeom prst="rect">
            <a:avLst/>
          </a:prstGeom>
          <a:noFill/>
          <a:ln>
            <a:noFill/>
          </a:ln>
        </p:spPr>
        <p:txBody>
          <a:bodyPr vert="horz" wrap="square" lIns="91440" tIns="45720" rIns="91440" bIns="45720" numCol="1" anchor="t" anchorCtr="0" compatLnSpc="1">
            <a:prstTxWarp prst="textNoShape">
              <a:avLst/>
            </a:prstTxWarp>
            <a:normAutofit/>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200" b="0" i="0" u="none" strike="noStrike" kern="1200" cap="none" spc="0" normalizeH="0" baseline="0" noProof="0" dirty="0" err="1">
                <a:ln>
                  <a:noFill/>
                </a:ln>
                <a:solidFill>
                  <a:prstClr val="black"/>
                </a:solidFill>
                <a:effectLst/>
                <a:uLnTx/>
                <a:uFillTx/>
                <a:latin typeface="Calibri"/>
                <a:ea typeface="+mn-ea"/>
                <a:cs typeface="+mn-cs"/>
              </a:rPr>
              <a:t>Each</a:t>
            </a:r>
            <a:r>
              <a:rPr kumimoji="0" lang="nb-NO" sz="2200" b="0" i="0" u="none" strike="noStrike" kern="1200" cap="none" spc="0" normalizeH="0" baseline="0" noProof="0" dirty="0">
                <a:ln>
                  <a:noFill/>
                </a:ln>
                <a:solidFill>
                  <a:prstClr val="black"/>
                </a:solidFill>
                <a:effectLst/>
                <a:uLnTx/>
                <a:uFillTx/>
                <a:latin typeface="Calibri"/>
                <a:ea typeface="+mn-ea"/>
                <a:cs typeface="+mn-cs"/>
              </a:rPr>
              <a:t> image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category</a:t>
            </a:r>
            <a:r>
              <a:rPr kumimoji="0" lang="nb-NO" sz="2200" b="0" i="0" u="none" strike="noStrike" kern="1200" cap="none" spc="0" normalizeH="0" baseline="0" noProof="0" dirty="0">
                <a:ln>
                  <a:noFill/>
                </a:ln>
                <a:solidFill>
                  <a:prstClr val="black"/>
                </a:solidFill>
                <a:effectLst/>
                <a:uLnTx/>
                <a:uFillTx/>
                <a:latin typeface="Calibri"/>
                <a:ea typeface="+mn-ea"/>
                <a:cs typeface="+mn-cs"/>
              </a:rPr>
              <a:t> has an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indicated</a:t>
            </a:r>
            <a:r>
              <a:rPr kumimoji="0" lang="nb-NO" sz="2200" b="0" i="0" u="none" strike="noStrike" kern="1200" cap="none" spc="0" normalizeH="0" baseline="0" noProof="0" dirty="0">
                <a:ln>
                  <a:noFill/>
                </a:ln>
                <a:solidFill>
                  <a:prstClr val="black"/>
                </a:solidFill>
                <a:effectLst/>
                <a:uLnTx/>
                <a:uFillTx/>
                <a:latin typeface="Calibri"/>
                <a:ea typeface="+mn-ea"/>
                <a:cs typeface="+mn-cs"/>
              </a:rPr>
              <a:t> line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200" b="0" i="0" u="none" strike="noStrike" kern="1200" cap="none" spc="0" normalizeH="0" baseline="0" noProof="0" dirty="0">
                <a:ln>
                  <a:noFill/>
                </a:ln>
                <a:solidFill>
                  <a:prstClr val="black"/>
                </a:solidFill>
                <a:effectLst/>
                <a:uLnTx/>
                <a:uFillTx/>
                <a:latin typeface="Calibri"/>
                <a:ea typeface="+mn-ea"/>
                <a:cs typeface="+mn-cs"/>
              </a:rPr>
              <a:t> marks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statistical</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independence</a:t>
            </a:r>
            <a:r>
              <a:rPr kumimoji="0" lang="nb-NO" sz="2200" b="0" i="0" u="none" strike="noStrike" kern="1200" cap="none" spc="0" normalizeH="0" baseline="0" noProof="0" dirty="0">
                <a:ln>
                  <a:noFill/>
                </a:ln>
                <a:solidFill>
                  <a:prstClr val="black"/>
                </a:solidFill>
                <a:effectLst/>
                <a:uLnTx/>
                <a:uFillTx/>
                <a:latin typeface="Calibri"/>
                <a:ea typeface="+mn-ea"/>
                <a:cs typeface="+mn-cs"/>
              </a:rPr>
              <a:t>, and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deviance</a:t>
            </a:r>
            <a:r>
              <a:rPr kumimoji="0" lang="nb-NO" sz="2200" b="0" i="0" u="none" strike="noStrike" kern="1200" cap="none" spc="0" normalizeH="0" baseline="0" noProof="0" dirty="0">
                <a:ln>
                  <a:noFill/>
                </a:ln>
                <a:solidFill>
                  <a:prstClr val="black"/>
                </a:solidFill>
                <a:effectLst/>
                <a:uLnTx/>
                <a:uFillTx/>
                <a:latin typeface="Calibri"/>
                <a:ea typeface="+mn-ea"/>
                <a:cs typeface="+mn-cs"/>
              </a:rPr>
              <a:t> is marked by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boxes</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could</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either</a:t>
            </a:r>
            <a:r>
              <a:rPr kumimoji="0" lang="nb-NO" sz="2200" b="0" i="0" u="none" strike="noStrike" kern="1200" cap="none" spc="0" normalizeH="0" baseline="0" noProof="0" dirty="0">
                <a:ln>
                  <a:noFill/>
                </a:ln>
                <a:solidFill>
                  <a:prstClr val="black"/>
                </a:solidFill>
                <a:effectLst/>
                <a:uLnTx/>
                <a:uFillTx/>
                <a:latin typeface="Calibri"/>
                <a:ea typeface="+mn-ea"/>
                <a:cs typeface="+mn-cs"/>
              </a:rPr>
              <a:t> be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higher</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blue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above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line) or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lower</a:t>
            </a:r>
            <a:r>
              <a:rPr kumimoji="0" lang="nb-NO" sz="2200" b="0" i="0" u="none" strike="noStrike" kern="1200" cap="none" spc="0" normalizeH="0" baseline="0" noProof="0" dirty="0">
                <a:ln>
                  <a:noFill/>
                </a:ln>
                <a:solidFill>
                  <a:prstClr val="black"/>
                </a:solidFill>
                <a:effectLst/>
                <a:uLnTx/>
                <a:uFillTx/>
                <a:latin typeface="Calibri"/>
                <a:ea typeface="+mn-ea"/>
                <a:cs typeface="+mn-cs"/>
              </a:rPr>
              <a:t> (red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below</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line)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than</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expected</a:t>
            </a:r>
            <a:r>
              <a:rPr kumimoji="0" lang="nb-NO" sz="2200" b="0" i="0" u="none" strike="noStrike" kern="1200" cap="none" spc="0" normalizeH="0" baseline="0" noProof="0" dirty="0">
                <a:ln>
                  <a:noFill/>
                </a:ln>
                <a:solidFill>
                  <a:prstClr val="black"/>
                </a:solidFill>
                <a:effectLst/>
                <a:uLnTx/>
                <a:uFillTx/>
                <a:latin typeface="Calibri"/>
                <a:ea typeface="+mn-ea"/>
                <a:cs typeface="+mn-cs"/>
              </a:rPr>
              <a:t> from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statistical</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independence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lang="nb-NO" sz="2200" dirty="0">
                <a:solidFill>
                  <a:prstClr val="black"/>
                </a:solidFill>
                <a:latin typeface="Calibri"/>
              </a:rPr>
              <a:t>C</a:t>
            </a:r>
            <a:r>
              <a:rPr kumimoji="0" lang="nb-NO" sz="2200" b="0" i="0" u="none" strike="noStrike" kern="1200" cap="none" spc="0" normalizeH="0" baseline="0" noProof="0" dirty="0" err="1">
                <a:ln>
                  <a:noFill/>
                </a:ln>
                <a:solidFill>
                  <a:prstClr val="black"/>
                </a:solidFill>
                <a:effectLst/>
                <a:uLnTx/>
                <a:uFillTx/>
                <a:latin typeface="Calibri"/>
                <a:ea typeface="+mn-ea"/>
                <a:cs typeface="+mn-cs"/>
              </a:rPr>
              <a:t>olour</a:t>
            </a:r>
            <a:r>
              <a:rPr kumimoji="0" lang="nb-NO" sz="2200" b="0" i="0" u="none" strike="noStrike" kern="1200" cap="none" spc="0" normalizeH="0" baseline="0" noProof="0" dirty="0">
                <a:ln>
                  <a:noFill/>
                </a:ln>
                <a:solidFill>
                  <a:prstClr val="black"/>
                </a:solidFill>
                <a:effectLst/>
                <a:uLnTx/>
                <a:uFillTx/>
                <a:latin typeface="Calibri"/>
                <a:ea typeface="+mn-ea"/>
                <a:cs typeface="+mn-cs"/>
              </a:rPr>
              <a:t> is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coded</a:t>
            </a:r>
            <a:r>
              <a:rPr kumimoji="0" lang="nb-NO" sz="2200" b="0" i="0" u="none" strike="noStrike" kern="1200" cap="none" spc="0" normalizeH="0" baseline="0" noProof="0" dirty="0">
                <a:ln>
                  <a:noFill/>
                </a:ln>
                <a:solidFill>
                  <a:prstClr val="black"/>
                </a:solidFill>
                <a:effectLst/>
                <a:uLnTx/>
                <a:uFillTx/>
                <a:latin typeface="Calibri"/>
                <a:ea typeface="+mn-ea"/>
                <a:cs typeface="+mn-cs"/>
              </a:rPr>
              <a:t> by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so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called</a:t>
            </a:r>
            <a:r>
              <a:rPr kumimoji="0" lang="nb-NO" sz="2200" b="0" i="0" u="none" strike="noStrike" kern="1200" cap="none" spc="0" normalizeH="0" baseline="0" noProof="0" dirty="0">
                <a:ln>
                  <a:noFill/>
                </a:ln>
                <a:solidFill>
                  <a:prstClr val="black"/>
                </a:solidFill>
                <a:effectLst/>
                <a:uLnTx/>
                <a:uFillTx/>
                <a:latin typeface="Calibri"/>
                <a:ea typeface="+mn-ea"/>
                <a:cs typeface="+mn-cs"/>
              </a:rPr>
              <a:t> Pearson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Residuals</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a:ln>
                  <a:noFill/>
                </a:ln>
                <a:solidFill>
                  <a:prstClr val="black"/>
                </a:solidFill>
                <a:effectLst/>
                <a:uLnTx/>
                <a:uFillTx/>
                <a:latin typeface="Calibri"/>
                <a:ea typeface="+mn-ea"/>
                <a:cs typeface="+mn-cs"/>
                <a:hlinkClick r:id="rId2"/>
              </a:rPr>
              <a:t>Meyer et al., 2003</a:t>
            </a:r>
            <a:r>
              <a:rPr kumimoji="0" lang="nb-NO" sz="22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074" name="Picture 2" descr="Chart, timeline&#10;&#10;Description automatically generated">
            <a:extLst>
              <a:ext uri="{FF2B5EF4-FFF2-40B4-BE49-F238E27FC236}">
                <a16:creationId xmlns:a16="http://schemas.microsoft.com/office/drawing/2014/main" id="{BD3736CD-BED3-491F-8A5B-A09CFE7E11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1741447"/>
            <a:ext cx="5384800" cy="2126997"/>
          </a:xfrm>
          <a:prstGeom prst="rect">
            <a:avLst/>
          </a:prstGeom>
          <a:solidFill>
            <a:srgbClr val="FFFFFF"/>
          </a:solidFill>
        </p:spPr>
      </p:pic>
      <p:sp>
        <p:nvSpPr>
          <p:cNvPr id="6" name="TextBox 5">
            <a:extLst>
              <a:ext uri="{FF2B5EF4-FFF2-40B4-BE49-F238E27FC236}">
                <a16:creationId xmlns:a16="http://schemas.microsoft.com/office/drawing/2014/main" id="{CACBC6FD-A809-41D3-95C9-F33EFE89E44A}"/>
              </a:ext>
            </a:extLst>
          </p:cNvPr>
          <p:cNvSpPr txBox="1"/>
          <p:nvPr/>
        </p:nvSpPr>
        <p:spPr>
          <a:xfrm>
            <a:off x="6398236" y="3791430"/>
            <a:ext cx="6097712" cy="369332"/>
          </a:xfrm>
          <a:prstGeom prst="rect">
            <a:avLst/>
          </a:prstGeom>
          <a:noFill/>
        </p:spPr>
        <p:txBody>
          <a:bodyPr wrap="square">
            <a:spAutoFit/>
          </a:bodyPr>
          <a:lstStyle/>
          <a:p>
            <a:r>
              <a:rPr kumimoji="0" lang="nb-NO" sz="18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1800" b="0" i="0" u="none" strike="noStrike" kern="1200" cap="none" spc="0" normalizeH="0" baseline="0" noProof="0" dirty="0">
                <a:ln>
                  <a:noFill/>
                </a:ln>
                <a:solidFill>
                  <a:prstClr val="black"/>
                </a:solidFill>
                <a:effectLst/>
                <a:uLnTx/>
                <a:uFillTx/>
                <a:latin typeface="Calibri"/>
                <a:ea typeface="+mn-ea"/>
                <a:cs typeface="+mn-cs"/>
              </a:rPr>
              <a:t> 2.  Dutch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Radboud</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Faces</a:t>
            </a:r>
            <a:r>
              <a:rPr kumimoji="0" lang="nb-NO" sz="1800" b="0" i="0" u="none" strike="noStrike" kern="1200" cap="none" spc="0" normalizeH="0" baseline="0" noProof="0" dirty="0">
                <a:ln>
                  <a:noFill/>
                </a:ln>
                <a:solidFill>
                  <a:prstClr val="black"/>
                </a:solidFill>
                <a:effectLst/>
                <a:uLnTx/>
                <a:uFillTx/>
                <a:latin typeface="Calibri"/>
                <a:ea typeface="+mn-ea"/>
                <a:cs typeface="+mn-cs"/>
              </a:rPr>
              <a:t> Database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RaFD</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endParaRPr lang="nb-NO" dirty="0"/>
          </a:p>
        </p:txBody>
      </p:sp>
    </p:spTree>
    <p:extLst>
      <p:ext uri="{BB962C8B-B14F-4D97-AF65-F5344CB8AC3E}">
        <p14:creationId xmlns:p14="http://schemas.microsoft.com/office/powerpoint/2010/main" val="875276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A4CE19-9541-42D4-9014-0543E6CB2B4B}"/>
              </a:ext>
            </a:extLst>
          </p:cNvPr>
          <p:cNvSpPr txBox="1"/>
          <p:nvPr/>
        </p:nvSpPr>
        <p:spPr bwMode="auto">
          <a:xfrm>
            <a:off x="609600" y="274638"/>
            <a:ext cx="1097280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nb-NO" sz="18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1800" b="0" i="0" u="none" strike="noStrike" kern="1200" cap="none" spc="0" normalizeH="0" baseline="0" noProof="0" dirty="0">
                <a:ln>
                  <a:noFill/>
                </a:ln>
                <a:solidFill>
                  <a:prstClr val="black"/>
                </a:solidFill>
                <a:effectLst/>
                <a:uLnTx/>
                <a:uFillTx/>
                <a:latin typeface="Calibri"/>
                <a:ea typeface="+mn-ea"/>
                <a:cs typeface="+mn-cs"/>
              </a:rPr>
              <a:t> 2.  Dutch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Radboud</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Faces</a:t>
            </a:r>
            <a:r>
              <a:rPr kumimoji="0" lang="nb-NO" sz="1800" b="0" i="0" u="none" strike="noStrike" kern="1200" cap="none" spc="0" normalizeH="0" baseline="0" noProof="0" dirty="0">
                <a:ln>
                  <a:noFill/>
                </a:ln>
                <a:solidFill>
                  <a:prstClr val="black"/>
                </a:solidFill>
                <a:effectLst/>
                <a:uLnTx/>
                <a:uFillTx/>
                <a:latin typeface="Calibri"/>
                <a:ea typeface="+mn-ea"/>
                <a:cs typeface="+mn-cs"/>
              </a:rPr>
              <a:t> Database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RaFD</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Abbreviations</a:t>
            </a:r>
            <a:r>
              <a:rPr kumimoji="0" lang="nb-NO" sz="1800" b="0" i="0" u="none" strike="noStrike" kern="1200" cap="none" spc="0" normalizeH="0" baseline="0" noProof="0" dirty="0">
                <a:ln>
                  <a:noFill/>
                </a:ln>
                <a:solidFill>
                  <a:prstClr val="black"/>
                </a:solidFill>
                <a:effectLst/>
                <a:uLnTx/>
                <a:uFillTx/>
                <a:latin typeface="Calibri"/>
                <a:ea typeface="+mn-ea"/>
                <a:cs typeface="+mn-cs"/>
              </a:rPr>
              <a:t>: FD=Frontal Direct, FA=F.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1800" b="0" i="0" u="none" strike="noStrike" kern="1200" cap="none" spc="0" normalizeH="0" baseline="0" noProof="0" dirty="0">
                <a:ln>
                  <a:noFill/>
                </a:ln>
                <a:solidFill>
                  <a:prstClr val="black"/>
                </a:solidFill>
                <a:effectLst/>
                <a:uLnTx/>
                <a:uFillTx/>
                <a:latin typeface="Calibri"/>
                <a:ea typeface="+mn-ea"/>
                <a:cs typeface="+mn-cs"/>
              </a:rPr>
              <a:t>, PD=</a:t>
            </a:r>
            <a:r>
              <a:rPr kumimoji="0" lang="nb-NO" sz="18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1800" b="0" i="0" u="none" strike="noStrike" kern="1200" cap="none" spc="0" normalizeH="0" baseline="0" noProof="0" dirty="0">
                <a:ln>
                  <a:noFill/>
                </a:ln>
                <a:solidFill>
                  <a:prstClr val="black"/>
                </a:solidFill>
                <a:effectLst/>
                <a:uLnTx/>
                <a:uFillTx/>
                <a:latin typeface="Calibri"/>
                <a:ea typeface="+mn-ea"/>
                <a:cs typeface="+mn-cs"/>
              </a:rPr>
              <a:t> Direct, PA=P.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1800" b="0" i="0" u="none" strike="noStrike" kern="1200" cap="none" spc="0" normalizeH="0" baseline="0" noProof="0" dirty="0">
                <a:ln>
                  <a:noFill/>
                </a:ln>
                <a:solidFill>
                  <a:prstClr val="black"/>
                </a:solidFill>
                <a:effectLst/>
                <a:uLnTx/>
                <a:uFillTx/>
                <a:latin typeface="Calibri"/>
                <a:ea typeface="+mn-ea"/>
                <a:cs typeface="+mn-cs"/>
              </a:rPr>
              <a:t>; harm=</a:t>
            </a:r>
            <a:r>
              <a:rPr kumimoji="0" lang="nb-NO" sz="1800" b="0" i="0" u="none" strike="noStrike" kern="1200" cap="none" spc="0" normalizeH="0" baseline="0" noProof="0" dirty="0" err="1">
                <a:ln>
                  <a:noFill/>
                </a:ln>
                <a:solidFill>
                  <a:prstClr val="black"/>
                </a:solidFill>
                <a:effectLst/>
                <a:uLnTx/>
                <a:uFillTx/>
                <a:latin typeface="Calibri"/>
                <a:ea typeface="+mn-ea"/>
                <a:cs typeface="+mn-cs"/>
              </a:rPr>
              <a:t>harmonious</a:t>
            </a:r>
            <a:r>
              <a:rPr kumimoji="0" lang="nb-NO" sz="1800" b="0" i="0" u="none" strike="noStrike" kern="1200" cap="none" spc="0" normalizeH="0" baseline="0" noProof="0" dirty="0">
                <a:ln>
                  <a:noFill/>
                </a:ln>
                <a:solidFill>
                  <a:prstClr val="black"/>
                </a:solidFill>
                <a:effectLst/>
                <a:uLnTx/>
                <a:uFillTx/>
                <a:latin typeface="Calibri"/>
                <a:ea typeface="+mn-ea"/>
                <a:cs typeface="+mn-cs"/>
              </a:rPr>
              <a:t>, trus=</a:t>
            </a:r>
            <a:r>
              <a:rPr kumimoji="0" lang="nb-NO" sz="1800" b="0" i="0" u="none" strike="noStrike" kern="1200" cap="none" spc="0" normalizeH="0" baseline="0" noProof="0" dirty="0" err="1">
                <a:ln>
                  <a:noFill/>
                </a:ln>
                <a:solidFill>
                  <a:prstClr val="black"/>
                </a:solidFill>
                <a:effectLst/>
                <a:uLnTx/>
                <a:uFillTx/>
                <a:latin typeface="Calibri"/>
                <a:ea typeface="+mn-ea"/>
                <a:cs typeface="+mn-cs"/>
              </a:rPr>
              <a:t>trustworthy</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cari</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r>
              <a:rPr kumimoji="0" lang="nb-NO" sz="1800" b="0" i="0" u="none" strike="noStrike" kern="1200" cap="none" spc="0" normalizeH="0" baseline="0" noProof="0" dirty="0" err="1">
                <a:ln>
                  <a:noFill/>
                </a:ln>
                <a:solidFill>
                  <a:prstClr val="black"/>
                </a:solidFill>
                <a:effectLst/>
                <a:uLnTx/>
                <a:uFillTx/>
                <a:latin typeface="Calibri"/>
                <a:ea typeface="+mn-ea"/>
                <a:cs typeface="+mn-cs"/>
              </a:rPr>
              <a:t>caring</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incl</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inclusive</a:t>
            </a:r>
            <a:r>
              <a:rPr kumimoji="0" lang="nb-NO" sz="1800" b="0" i="0" u="none" strike="noStrike" kern="1200" cap="none" spc="0" normalizeH="0" baseline="0" noProof="0" dirty="0">
                <a:ln>
                  <a:noFill/>
                </a:ln>
                <a:solidFill>
                  <a:prstClr val="black"/>
                </a:solidFill>
                <a:effectLst/>
                <a:uLnTx/>
                <a:uFillTx/>
                <a:latin typeface="Calibri"/>
                <a:ea typeface="+mn-ea"/>
                <a:cs typeface="+mn-cs"/>
              </a:rPr>
              <a:t>, resp=</a:t>
            </a:r>
            <a:r>
              <a:rPr kumimoji="0" lang="nb-NO" sz="1800" b="0" i="0" u="none" strike="noStrike" kern="1200" cap="none" spc="0" normalizeH="0" baseline="0" noProof="0" dirty="0" err="1">
                <a:ln>
                  <a:noFill/>
                </a:ln>
                <a:solidFill>
                  <a:prstClr val="black"/>
                </a:solidFill>
                <a:effectLst/>
                <a:uLnTx/>
                <a:uFillTx/>
                <a:latin typeface="Calibri"/>
                <a:ea typeface="+mn-ea"/>
                <a:cs typeface="+mn-cs"/>
              </a:rPr>
              <a:t>respectable</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auth</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r>
              <a:rPr kumimoji="0" lang="nb-NO" sz="1800" b="0" i="0" u="none" strike="noStrike" kern="1200" cap="none" spc="0" normalizeH="0" baseline="0" noProof="0" dirty="0" err="1">
                <a:ln>
                  <a:noFill/>
                </a:ln>
                <a:solidFill>
                  <a:prstClr val="black"/>
                </a:solidFill>
                <a:effectLst/>
                <a:uLnTx/>
                <a:uFillTx/>
                <a:latin typeface="Calibri"/>
                <a:ea typeface="+mn-ea"/>
                <a:cs typeface="+mn-cs"/>
              </a:rPr>
              <a:t>authoritarian</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moni</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r>
              <a:rPr kumimoji="0" lang="nb-NO" sz="1800" b="0" i="0" u="none" strike="noStrike" kern="1200" cap="none" spc="0" normalizeH="0" baseline="0" noProof="0" dirty="0" err="1">
                <a:ln>
                  <a:noFill/>
                </a:ln>
                <a:solidFill>
                  <a:prstClr val="black"/>
                </a:solidFill>
                <a:effectLst/>
                <a:uLnTx/>
                <a:uFillTx/>
                <a:latin typeface="Calibri"/>
                <a:ea typeface="+mn-ea"/>
                <a:cs typeface="+mn-cs"/>
              </a:rPr>
              <a:t>monitoring</a:t>
            </a:r>
            <a:r>
              <a:rPr kumimoji="0" lang="nb-NO" sz="1800" b="0" i="0" u="none" strike="noStrike" kern="1200" cap="none" spc="0" normalizeH="0" baseline="0" noProof="0" dirty="0">
                <a:ln>
                  <a:noFill/>
                </a:ln>
                <a:solidFill>
                  <a:prstClr val="black"/>
                </a:solidFill>
                <a:effectLst/>
                <a:uLnTx/>
                <a:uFillTx/>
                <a:latin typeface="Calibri"/>
                <a:ea typeface="+mn-ea"/>
                <a:cs typeface="+mn-cs"/>
              </a:rPr>
              <a:t>, evas=evasive,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inti</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r>
              <a:rPr kumimoji="0" lang="nb-NO" sz="1800" b="0" i="0" u="none" strike="noStrike" kern="1200" cap="none" spc="0" normalizeH="0" baseline="0" noProof="0" dirty="0" err="1">
                <a:ln>
                  <a:noFill/>
                </a:ln>
                <a:solidFill>
                  <a:prstClr val="black"/>
                </a:solidFill>
                <a:effectLst/>
                <a:uLnTx/>
                <a:uFillTx/>
                <a:latin typeface="Calibri"/>
                <a:ea typeface="+mn-ea"/>
                <a:cs typeface="+mn-cs"/>
              </a:rPr>
              <a:t>intimidating</a:t>
            </a:r>
            <a:r>
              <a:rPr kumimoji="0" lang="nb-NO" sz="1800" b="0" i="0" u="none" strike="noStrike" kern="1200" cap="none" spc="0" normalizeH="0" baseline="0" noProof="0" dirty="0">
                <a:ln>
                  <a:noFill/>
                </a:ln>
                <a:solidFill>
                  <a:prstClr val="black"/>
                </a:solidFill>
                <a:effectLst/>
                <a:uLnTx/>
                <a:uFillTx/>
                <a:latin typeface="Calibri"/>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domi</a:t>
            </a:r>
            <a:r>
              <a:rPr kumimoji="0" lang="nb-NO" sz="1800" b="0" i="0" u="none" strike="noStrike" kern="1200" cap="none" spc="0" normalizeH="0" baseline="0" noProof="0" dirty="0">
                <a:ln>
                  <a:noFill/>
                </a:ln>
                <a:solidFill>
                  <a:prstClr val="black"/>
                </a:solidFill>
                <a:effectLst/>
                <a:uLnTx/>
                <a:uFillTx/>
                <a:latin typeface="Calibri"/>
                <a:ea typeface="+mn-ea"/>
                <a:cs typeface="+mn-cs"/>
              </a:rPr>
              <a:t>=dominant. </a:t>
            </a:r>
          </a:p>
        </p:txBody>
      </p:sp>
      <p:pic>
        <p:nvPicPr>
          <p:cNvPr id="3" name="Picture 2">
            <a:extLst>
              <a:ext uri="{FF2B5EF4-FFF2-40B4-BE49-F238E27FC236}">
                <a16:creationId xmlns:a16="http://schemas.microsoft.com/office/drawing/2014/main" id="{0B48B3F2-135A-432E-85B7-AEFF3CA6F2CE}"/>
              </a:ext>
            </a:extLst>
          </p:cNvPr>
          <p:cNvPicPr/>
          <p:nvPr/>
        </p:nvPicPr>
        <p:blipFill>
          <a:blip r:embed="rId2">
            <a:extLst>
              <a:ext uri="{28A0092B-C50C-407E-A947-70E740481C1C}">
                <a14:useLocalDpi xmlns:a14="http://schemas.microsoft.com/office/drawing/2010/main" val="0"/>
              </a:ext>
            </a:extLst>
          </a:blip>
          <a:stretch>
            <a:fillRect/>
          </a:stretch>
        </p:blipFill>
        <p:spPr>
          <a:xfrm>
            <a:off x="1102390" y="1600201"/>
            <a:ext cx="9987220" cy="4525963"/>
          </a:xfrm>
          <a:prstGeom prst="rect">
            <a:avLst/>
          </a:prstGeom>
          <a:noFill/>
        </p:spPr>
      </p:pic>
      <p:pic>
        <p:nvPicPr>
          <p:cNvPr id="2" name="Picture 1">
            <a:extLst>
              <a:ext uri="{FF2B5EF4-FFF2-40B4-BE49-F238E27FC236}">
                <a16:creationId xmlns:a16="http://schemas.microsoft.com/office/drawing/2014/main" id="{80227E92-4BBD-4540-8414-0895A1F259F1}"/>
              </a:ext>
            </a:extLst>
          </p:cNvPr>
          <p:cNvPicPr>
            <a:picLocks noChangeAspect="1"/>
          </p:cNvPicPr>
          <p:nvPr/>
        </p:nvPicPr>
        <p:blipFill>
          <a:blip r:embed="rId3"/>
          <a:stretch>
            <a:fillRect/>
          </a:stretch>
        </p:blipFill>
        <p:spPr>
          <a:xfrm>
            <a:off x="4392" y="174680"/>
            <a:ext cx="1014429" cy="1525712"/>
          </a:xfrm>
          <a:prstGeom prst="rect">
            <a:avLst/>
          </a:prstGeom>
        </p:spPr>
      </p:pic>
      <p:pic>
        <p:nvPicPr>
          <p:cNvPr id="4" name="Picture 3">
            <a:extLst>
              <a:ext uri="{FF2B5EF4-FFF2-40B4-BE49-F238E27FC236}">
                <a16:creationId xmlns:a16="http://schemas.microsoft.com/office/drawing/2014/main" id="{CF73FA8B-766E-4C56-898E-0E56EE3BE512}"/>
              </a:ext>
            </a:extLst>
          </p:cNvPr>
          <p:cNvPicPr>
            <a:picLocks noChangeAspect="1"/>
          </p:cNvPicPr>
          <p:nvPr/>
        </p:nvPicPr>
        <p:blipFill>
          <a:blip r:embed="rId4"/>
          <a:stretch>
            <a:fillRect/>
          </a:stretch>
        </p:blipFill>
        <p:spPr>
          <a:xfrm>
            <a:off x="14664" y="1767164"/>
            <a:ext cx="1014429" cy="1525712"/>
          </a:xfrm>
          <a:prstGeom prst="rect">
            <a:avLst/>
          </a:prstGeom>
        </p:spPr>
      </p:pic>
      <p:pic>
        <p:nvPicPr>
          <p:cNvPr id="6" name="Picture 5">
            <a:extLst>
              <a:ext uri="{FF2B5EF4-FFF2-40B4-BE49-F238E27FC236}">
                <a16:creationId xmlns:a16="http://schemas.microsoft.com/office/drawing/2014/main" id="{E81BE910-5C93-40A4-8C6D-DC8FDFC43870}"/>
              </a:ext>
            </a:extLst>
          </p:cNvPr>
          <p:cNvPicPr>
            <a:picLocks noChangeAspect="1"/>
          </p:cNvPicPr>
          <p:nvPr/>
        </p:nvPicPr>
        <p:blipFill>
          <a:blip r:embed="rId5"/>
          <a:stretch>
            <a:fillRect/>
          </a:stretch>
        </p:blipFill>
        <p:spPr>
          <a:xfrm>
            <a:off x="23983" y="3347663"/>
            <a:ext cx="1220569" cy="1525712"/>
          </a:xfrm>
          <a:prstGeom prst="rect">
            <a:avLst/>
          </a:prstGeom>
        </p:spPr>
      </p:pic>
      <p:pic>
        <p:nvPicPr>
          <p:cNvPr id="7" name="Picture 6">
            <a:extLst>
              <a:ext uri="{FF2B5EF4-FFF2-40B4-BE49-F238E27FC236}">
                <a16:creationId xmlns:a16="http://schemas.microsoft.com/office/drawing/2014/main" id="{BB511AE0-B267-432A-B391-C34FC976E726}"/>
              </a:ext>
            </a:extLst>
          </p:cNvPr>
          <p:cNvPicPr>
            <a:picLocks noChangeAspect="1"/>
          </p:cNvPicPr>
          <p:nvPr/>
        </p:nvPicPr>
        <p:blipFill>
          <a:blip r:embed="rId6"/>
          <a:stretch>
            <a:fillRect/>
          </a:stretch>
        </p:blipFill>
        <p:spPr>
          <a:xfrm>
            <a:off x="24935" y="4941882"/>
            <a:ext cx="1036591" cy="1559044"/>
          </a:xfrm>
          <a:prstGeom prst="rect">
            <a:avLst/>
          </a:prstGeom>
        </p:spPr>
      </p:pic>
    </p:spTree>
    <p:extLst>
      <p:ext uri="{BB962C8B-B14F-4D97-AF65-F5344CB8AC3E}">
        <p14:creationId xmlns:p14="http://schemas.microsoft.com/office/powerpoint/2010/main" val="207741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1F81D-06A0-492A-BA80-C9C3CBED5636}"/>
              </a:ext>
            </a:extLst>
          </p:cNvPr>
          <p:cNvSpPr>
            <a:spLocks noGrp="1"/>
          </p:cNvSpPr>
          <p:nvPr>
            <p:ph type="title"/>
          </p:nvPr>
        </p:nvSpPr>
        <p:spPr>
          <a:xfrm>
            <a:off x="609600" y="274638"/>
            <a:ext cx="10972800" cy="1143000"/>
          </a:xfrm>
        </p:spPr>
        <p:txBody>
          <a:bodyPr/>
          <a:lstStyle/>
          <a:p>
            <a:r>
              <a:rPr kumimoji="0" lang="nb-NO" sz="2800" b="0" i="1" u="none" strike="noStrike" kern="1200" cap="none" spc="0" normalizeH="0" baseline="0" noProof="0" dirty="0">
                <a:ln>
                  <a:noFill/>
                </a:ln>
                <a:solidFill>
                  <a:prstClr val="black"/>
                </a:solidFill>
                <a:effectLst/>
                <a:uLnTx/>
                <a:uFillTx/>
                <a:latin typeface="Calibri"/>
                <a:ea typeface="+mn-ea"/>
                <a:cs typeface="+mn-cs"/>
              </a:rPr>
              <a:t>Experiment 1</a:t>
            </a:r>
            <a:r>
              <a:rPr kumimoji="0" lang="nb-NO" sz="28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800" b="0" i="0" u="none" strike="noStrike" kern="1200" cap="none" spc="0" normalizeH="0" baseline="0" noProof="0" dirty="0">
                <a:ln>
                  <a:noFill/>
                </a:ln>
                <a:solidFill>
                  <a:prstClr val="black"/>
                </a:solidFill>
                <a:effectLst/>
                <a:uLnTx/>
                <a:uFillTx/>
                <a:latin typeface="Calibri"/>
                <a:ea typeface="+mn-ea"/>
                <a:cs typeface="+mn-cs"/>
              </a:rPr>
              <a:t> (cf.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800" b="0" i="0" u="none" strike="noStrike" kern="1200" cap="none" spc="0" normalizeH="0" baseline="0" noProof="0" dirty="0">
                <a:ln>
                  <a:noFill/>
                </a:ln>
                <a:solidFill>
                  <a:prstClr val="black"/>
                </a:solidFill>
                <a:effectLst/>
                <a:uLnTx/>
                <a:uFillTx/>
                <a:latin typeface="Calibri"/>
                <a:ea typeface="+mn-ea"/>
                <a:cs typeface="+mn-cs"/>
              </a:rPr>
              <a:t> 2), last slide.</a:t>
            </a:r>
            <a:endParaRPr lang="en-US" sz="2800" dirty="0"/>
          </a:p>
        </p:txBody>
      </p:sp>
      <p:sp>
        <p:nvSpPr>
          <p:cNvPr id="3" name="TextBox 2">
            <a:extLst>
              <a:ext uri="{FF2B5EF4-FFF2-40B4-BE49-F238E27FC236}">
                <a16:creationId xmlns:a16="http://schemas.microsoft.com/office/drawing/2014/main" id="{2F1CC177-7A13-4256-817E-5533EAC3FBFB}"/>
              </a:ext>
            </a:extLst>
          </p:cNvPr>
          <p:cNvSpPr txBox="1"/>
          <p:nvPr/>
        </p:nvSpPr>
        <p:spPr bwMode="auto">
          <a:xfrm>
            <a:off x="609600" y="1394721"/>
            <a:ext cx="5384800" cy="4525963"/>
          </a:xfrm>
          <a:prstGeom prst="rect">
            <a:avLst/>
          </a:prstGeom>
          <a:noFill/>
          <a:ln>
            <a:noFill/>
          </a:ln>
        </p:spPr>
        <p:txBody>
          <a:bodyPr vert="horz" wrap="square" lIns="91440" tIns="45720" rIns="91440" bIns="45720" numCol="1" anchor="t" anchorCtr="0" compatLnSpc="1">
            <a:prstTxWarp prst="textNoShape">
              <a:avLst/>
            </a:prstTxWarp>
            <a:normAutofit/>
          </a:bodyPr>
          <a:lstStyle/>
          <a:p>
            <a:pPr algn="just" eaLnBrk="0" fontAlgn="base" hangingPunct="0">
              <a:lnSpc>
                <a:spcPct val="90000"/>
              </a:lnSpc>
              <a:spcBef>
                <a:spcPct val="20000"/>
              </a:spcBef>
              <a:spcAft>
                <a:spcPct val="0"/>
              </a:spcAft>
              <a:buFont typeface="Arial" pitchFamily="34" charset="0"/>
            </a:pPr>
            <a:r>
              <a:rPr lang="nb-NO" sz="2000" i="1" dirty="0">
                <a:effectLst/>
              </a:rPr>
              <a:t>Experiment 1</a:t>
            </a:r>
            <a:r>
              <a:rPr lang="nb-NO" sz="2000" dirty="0">
                <a:effectLst/>
              </a:rPr>
              <a:t>: Dutch </a:t>
            </a:r>
            <a:r>
              <a:rPr lang="nb-NO" sz="2000" dirty="0" err="1">
                <a:effectLst/>
              </a:rPr>
              <a:t>Photographs</a:t>
            </a:r>
            <a:r>
              <a:rPr lang="nb-NO" sz="2000" dirty="0">
                <a:effectLst/>
              </a:rPr>
              <a:t> (cf. </a:t>
            </a:r>
            <a:r>
              <a:rPr lang="nb-NO" sz="2000" dirty="0" err="1">
                <a:effectLst/>
              </a:rPr>
              <a:t>Figure</a:t>
            </a:r>
            <a:r>
              <a:rPr lang="nb-NO" sz="2000" dirty="0">
                <a:effectLst/>
              </a:rPr>
              <a:t> 2), last slide. </a:t>
            </a:r>
            <a:r>
              <a:rPr lang="nb-NO" sz="2000" dirty="0" err="1">
                <a:effectLst/>
              </a:rPr>
              <a:t>We</a:t>
            </a:r>
            <a:r>
              <a:rPr lang="nb-NO" sz="2000" dirty="0">
                <a:effectLst/>
              </a:rPr>
              <a:t> </a:t>
            </a:r>
            <a:r>
              <a:rPr lang="nb-NO" sz="2000" dirty="0" err="1">
                <a:effectLst/>
              </a:rPr>
              <a:t>can</a:t>
            </a:r>
            <a:r>
              <a:rPr lang="nb-NO" sz="2000" dirty="0">
                <a:effectLst/>
              </a:rPr>
              <a:t> </a:t>
            </a:r>
            <a:r>
              <a:rPr lang="nb-NO" sz="2000" dirty="0" err="1">
                <a:effectLst/>
              </a:rPr>
              <a:t>see</a:t>
            </a:r>
            <a:r>
              <a:rPr lang="nb-NO" sz="2000" dirty="0">
                <a:effectLst/>
              </a:rPr>
              <a:t> </a:t>
            </a:r>
            <a:r>
              <a:rPr lang="nb-NO" sz="2000" dirty="0" err="1">
                <a:effectLst/>
              </a:rPr>
              <a:t>that</a:t>
            </a:r>
            <a:r>
              <a:rPr lang="nb-NO" sz="2000" dirty="0">
                <a:effectLst/>
              </a:rPr>
              <a:t> Frontal Direct and </a:t>
            </a:r>
            <a:r>
              <a:rPr lang="nb-NO" sz="2000" dirty="0" err="1">
                <a:effectLst/>
              </a:rPr>
              <a:t>Profile</a:t>
            </a:r>
            <a:r>
              <a:rPr lang="nb-NO" sz="2000" dirty="0">
                <a:effectLst/>
              </a:rPr>
              <a:t> Direct </a:t>
            </a:r>
            <a:r>
              <a:rPr lang="nb-NO" sz="2000" dirty="0" err="1">
                <a:effectLst/>
              </a:rPr>
              <a:t>differ</a:t>
            </a:r>
            <a:r>
              <a:rPr lang="nb-NO" sz="2000" dirty="0">
                <a:effectLst/>
              </a:rPr>
              <a:t> in scores for positive and negative </a:t>
            </a:r>
            <a:r>
              <a:rPr lang="nb-NO" sz="2000" dirty="0" err="1">
                <a:effectLst/>
              </a:rPr>
              <a:t>adjectives</a:t>
            </a:r>
            <a:r>
              <a:rPr lang="nb-NO" sz="2000" dirty="0">
                <a:effectLst/>
              </a:rPr>
              <a:t>.</a:t>
            </a:r>
          </a:p>
          <a:p>
            <a:pPr algn="just" eaLnBrk="0" fontAlgn="base" hangingPunct="0">
              <a:lnSpc>
                <a:spcPct val="90000"/>
              </a:lnSpc>
              <a:spcBef>
                <a:spcPct val="20000"/>
              </a:spcBef>
              <a:spcAft>
                <a:spcPct val="0"/>
              </a:spcAft>
              <a:buFont typeface="Arial" pitchFamily="34" charset="0"/>
            </a:pPr>
            <a:r>
              <a:rPr lang="nb-NO" sz="2000" dirty="0">
                <a:effectLst/>
              </a:rPr>
              <a:t> </a:t>
            </a:r>
          </a:p>
        </p:txBody>
      </p:sp>
      <p:pic>
        <p:nvPicPr>
          <p:cNvPr id="4" name="Picture 2" descr="Chart, timeline&#10;&#10;Description automatically generated">
            <a:extLst>
              <a:ext uri="{FF2B5EF4-FFF2-40B4-BE49-F238E27FC236}">
                <a16:creationId xmlns:a16="http://schemas.microsoft.com/office/drawing/2014/main" id="{460709CD-8511-4181-8B00-FB31571C92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1648985"/>
            <a:ext cx="5384800" cy="212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52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1F81D-06A0-492A-BA80-C9C3CBED5636}"/>
              </a:ext>
            </a:extLst>
          </p:cNvPr>
          <p:cNvSpPr>
            <a:spLocks noGrp="1"/>
          </p:cNvSpPr>
          <p:nvPr>
            <p:ph type="title"/>
          </p:nvPr>
        </p:nvSpPr>
        <p:spPr>
          <a:xfrm>
            <a:off x="609600" y="274638"/>
            <a:ext cx="10972800" cy="1143000"/>
          </a:xfrm>
        </p:spPr>
        <p:txBody>
          <a:bodyPr/>
          <a:lstStyle/>
          <a:p>
            <a:r>
              <a:rPr kumimoji="0" lang="nb-NO" sz="2800" b="0" i="1" u="none" strike="noStrike" kern="1200" cap="none" spc="0" normalizeH="0" baseline="0" noProof="0" dirty="0">
                <a:ln>
                  <a:noFill/>
                </a:ln>
                <a:solidFill>
                  <a:prstClr val="black"/>
                </a:solidFill>
                <a:effectLst/>
                <a:uLnTx/>
                <a:uFillTx/>
                <a:latin typeface="Calibri"/>
                <a:ea typeface="+mn-ea"/>
                <a:cs typeface="+mn-cs"/>
              </a:rPr>
              <a:t>Experiment 1</a:t>
            </a:r>
            <a:r>
              <a:rPr kumimoji="0" lang="nb-NO" sz="28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800" b="0" i="0" u="none" strike="noStrike" kern="1200" cap="none" spc="0" normalizeH="0" baseline="0" noProof="0" dirty="0">
                <a:ln>
                  <a:noFill/>
                </a:ln>
                <a:solidFill>
                  <a:prstClr val="black"/>
                </a:solidFill>
                <a:effectLst/>
                <a:uLnTx/>
                <a:uFillTx/>
                <a:latin typeface="Calibri"/>
                <a:ea typeface="+mn-ea"/>
                <a:cs typeface="+mn-cs"/>
              </a:rPr>
              <a:t> (cf.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800" b="0" i="0" u="none" strike="noStrike" kern="1200" cap="none" spc="0" normalizeH="0" baseline="0" noProof="0" dirty="0">
                <a:ln>
                  <a:noFill/>
                </a:ln>
                <a:solidFill>
                  <a:prstClr val="black"/>
                </a:solidFill>
                <a:effectLst/>
                <a:uLnTx/>
                <a:uFillTx/>
                <a:latin typeface="Calibri"/>
                <a:ea typeface="+mn-ea"/>
                <a:cs typeface="+mn-cs"/>
              </a:rPr>
              <a:t> 2), last slide.</a:t>
            </a:r>
            <a:endParaRPr lang="en-US" sz="2800" dirty="0"/>
          </a:p>
        </p:txBody>
      </p:sp>
      <p:sp>
        <p:nvSpPr>
          <p:cNvPr id="3" name="TextBox 2">
            <a:extLst>
              <a:ext uri="{FF2B5EF4-FFF2-40B4-BE49-F238E27FC236}">
                <a16:creationId xmlns:a16="http://schemas.microsoft.com/office/drawing/2014/main" id="{2F1CC177-7A13-4256-817E-5533EAC3FBFB}"/>
              </a:ext>
            </a:extLst>
          </p:cNvPr>
          <p:cNvSpPr txBox="1"/>
          <p:nvPr/>
        </p:nvSpPr>
        <p:spPr bwMode="auto">
          <a:xfrm>
            <a:off x="609600" y="1394721"/>
            <a:ext cx="5384800" cy="4525963"/>
          </a:xfrm>
          <a:prstGeom prst="rect">
            <a:avLst/>
          </a:prstGeom>
          <a:noFill/>
          <a:ln>
            <a:noFill/>
          </a:ln>
        </p:spPr>
        <p:txBody>
          <a:bodyPr vert="horz" wrap="square" lIns="91440" tIns="45720" rIns="91440" bIns="45720" numCol="1" anchor="t" anchorCtr="0" compatLnSpc="1">
            <a:prstTxWarp prst="textNoShape">
              <a:avLst/>
            </a:prstTxWarp>
            <a:normAutofit/>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1" u="none" strike="noStrike" kern="1200" cap="none" spc="0" normalizeH="0" baseline="0" noProof="0" dirty="0">
                <a:ln>
                  <a:noFill/>
                </a:ln>
                <a:solidFill>
                  <a:prstClr val="black"/>
                </a:solidFill>
                <a:effectLst/>
                <a:uLnTx/>
                <a:uFillTx/>
                <a:latin typeface="Calibri"/>
                <a:ea typeface="+mn-ea"/>
                <a:cs typeface="+mn-cs"/>
              </a:rPr>
              <a:t>Experiment 1</a:t>
            </a:r>
            <a:r>
              <a:rPr kumimoji="0" lang="nb-NO" sz="20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000" b="0" i="0" u="none" strike="noStrike" kern="1200" cap="none" spc="0" normalizeH="0" baseline="0" noProof="0" dirty="0">
                <a:ln>
                  <a:noFill/>
                </a:ln>
                <a:solidFill>
                  <a:prstClr val="black"/>
                </a:solidFill>
                <a:effectLst/>
                <a:uLnTx/>
                <a:uFillTx/>
                <a:latin typeface="Calibri"/>
                <a:ea typeface="+mn-ea"/>
                <a:cs typeface="+mn-cs"/>
              </a:rPr>
              <a:t> (cf.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000" b="0" i="0" u="none" strike="noStrike" kern="1200" cap="none" spc="0" normalizeH="0" baseline="0" noProof="0" dirty="0">
                <a:ln>
                  <a:noFill/>
                </a:ln>
                <a:solidFill>
                  <a:prstClr val="black"/>
                </a:solidFill>
                <a:effectLst/>
                <a:uLnTx/>
                <a:uFillTx/>
                <a:latin typeface="Calibri"/>
                <a:ea typeface="+mn-ea"/>
                <a:cs typeface="+mn-cs"/>
              </a:rPr>
              <a:t> 2), last slide.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can</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see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Frontal Direct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Direct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differ</a:t>
            </a:r>
            <a:r>
              <a:rPr kumimoji="0" lang="nb-NO" sz="2000" b="0" i="0" u="none" strike="noStrike" kern="1200" cap="none" spc="0" normalizeH="0" baseline="0" noProof="0" dirty="0">
                <a:ln>
                  <a:noFill/>
                </a:ln>
                <a:solidFill>
                  <a:prstClr val="black"/>
                </a:solidFill>
                <a:effectLst/>
                <a:uLnTx/>
                <a:uFillTx/>
                <a:latin typeface="Calibri"/>
                <a:ea typeface="+mn-ea"/>
                <a:cs typeface="+mn-cs"/>
              </a:rPr>
              <a:t> in scores for positive and negative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adjectives</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err="1">
                <a:ln>
                  <a:noFill/>
                </a:ln>
                <a:solidFill>
                  <a:prstClr val="black"/>
                </a:solidFill>
                <a:effectLst/>
                <a:uLnTx/>
                <a:uFillTx/>
                <a:latin typeface="Calibri"/>
                <a:ea typeface="+mn-ea"/>
                <a:cs typeface="+mn-cs"/>
              </a:rPr>
              <a:t>Likewise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Direct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are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close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mirror</a:t>
            </a:r>
            <a:r>
              <a:rPr kumimoji="0" lang="nb-NO" sz="2000" b="0" i="0" u="none" strike="noStrike" kern="1200" cap="none" spc="0" normalizeH="0" baseline="0" noProof="0" dirty="0">
                <a:ln>
                  <a:noFill/>
                </a:ln>
                <a:solidFill>
                  <a:prstClr val="black"/>
                </a:solidFill>
                <a:effectLst/>
                <a:uLnTx/>
                <a:uFillTx/>
                <a:latin typeface="Calibri"/>
                <a:ea typeface="+mn-ea"/>
                <a:cs typeface="+mn-cs"/>
              </a:rPr>
              <a:t> images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each</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other</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This shows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both</a:t>
            </a:r>
            <a:r>
              <a:rPr kumimoji="0" lang="nb-NO" sz="2000" b="0" i="0" u="none" strike="noStrike" kern="1200" cap="none" spc="0" normalizeH="0" baseline="0" noProof="0" dirty="0">
                <a:ln>
                  <a:noFill/>
                </a:ln>
                <a:solidFill>
                  <a:prstClr val="black"/>
                </a:solidFill>
                <a:effectLst/>
                <a:uLnTx/>
                <a:uFillTx/>
                <a:latin typeface="Calibri"/>
                <a:ea typeface="+mn-ea"/>
                <a:cs typeface="+mn-cs"/>
              </a:rPr>
              <a:t> face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direction</a:t>
            </a:r>
            <a:r>
              <a:rPr kumimoji="0" lang="nb-NO" sz="2000" b="0" i="0" u="none" strike="noStrike" kern="1200" cap="none" spc="0" normalizeH="0" baseline="0" noProof="0" dirty="0">
                <a:ln>
                  <a:noFill/>
                </a:ln>
                <a:solidFill>
                  <a:prstClr val="black"/>
                </a:solidFill>
                <a:effectLst/>
                <a:uLnTx/>
                <a:uFillTx/>
                <a:latin typeface="Calibri"/>
                <a:ea typeface="+mn-ea"/>
                <a:cs typeface="+mn-cs"/>
              </a:rPr>
              <a: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gaze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direction</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plays</a:t>
            </a:r>
            <a:r>
              <a:rPr kumimoji="0" lang="nb-NO" sz="2000" b="0" i="0" u="none" strike="noStrike" kern="1200" cap="none" spc="0" normalizeH="0" baseline="0" noProof="0" dirty="0">
                <a:ln>
                  <a:noFill/>
                </a:ln>
                <a:solidFill>
                  <a:prstClr val="black"/>
                </a:solidFill>
                <a:effectLst/>
                <a:uLnTx/>
                <a:uFillTx/>
                <a:latin typeface="Calibri"/>
                <a:ea typeface="+mn-ea"/>
                <a:cs typeface="+mn-cs"/>
              </a:rPr>
              <a:t> a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role</a:t>
            </a:r>
            <a:r>
              <a:rPr kumimoji="0" lang="nb-NO" sz="2000" b="0" i="0" u="none" strike="noStrike" kern="1200" cap="none" spc="0" normalizeH="0" baseline="0" noProof="0" dirty="0">
                <a:ln>
                  <a:noFill/>
                </a:ln>
                <a:solidFill>
                  <a:prstClr val="black"/>
                </a:solidFill>
                <a:effectLst/>
                <a:uLnTx/>
                <a:uFillTx/>
                <a:latin typeface="Calibri"/>
                <a:ea typeface="+mn-ea"/>
                <a:cs typeface="+mn-cs"/>
              </a:rPr>
              <a:t> for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assignment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personality</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traits</a:t>
            </a:r>
            <a:r>
              <a:rPr kumimoji="0" lang="nb-NO" sz="2000" b="0" i="0" u="none" strike="noStrike" kern="1200" cap="none" spc="0" normalizeH="0" baseline="0" noProof="0" dirty="0">
                <a:ln>
                  <a:noFill/>
                </a:ln>
                <a:solidFill>
                  <a:prstClr val="black"/>
                </a:solidFill>
                <a:effectLst/>
                <a:uLnTx/>
                <a:uFillTx/>
                <a:latin typeface="Calibri"/>
                <a:ea typeface="+mn-ea"/>
                <a:cs typeface="+mn-cs"/>
              </a:rPr>
              <a:t> to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2" descr="Chart, timeline&#10;&#10;Description automatically generated">
            <a:extLst>
              <a:ext uri="{FF2B5EF4-FFF2-40B4-BE49-F238E27FC236}">
                <a16:creationId xmlns:a16="http://schemas.microsoft.com/office/drawing/2014/main" id="{460709CD-8511-4181-8B00-FB31571C92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1648985"/>
            <a:ext cx="5384800" cy="212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131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1F81D-06A0-492A-BA80-C9C3CBED5636}"/>
              </a:ext>
            </a:extLst>
          </p:cNvPr>
          <p:cNvSpPr>
            <a:spLocks noGrp="1"/>
          </p:cNvSpPr>
          <p:nvPr>
            <p:ph type="title"/>
          </p:nvPr>
        </p:nvSpPr>
        <p:spPr>
          <a:xfrm>
            <a:off x="609600" y="274638"/>
            <a:ext cx="10972800" cy="1143000"/>
          </a:xfrm>
        </p:spPr>
        <p:txBody>
          <a:bodyPr/>
          <a:lstStyle/>
          <a:p>
            <a:r>
              <a:rPr kumimoji="0" lang="nb-NO" sz="2800" b="0" i="1" u="none" strike="noStrike" kern="1200" cap="none" spc="0" normalizeH="0" baseline="0" noProof="0" dirty="0">
                <a:ln>
                  <a:noFill/>
                </a:ln>
                <a:solidFill>
                  <a:prstClr val="black"/>
                </a:solidFill>
                <a:effectLst/>
                <a:uLnTx/>
                <a:uFillTx/>
                <a:latin typeface="Calibri"/>
                <a:ea typeface="+mn-ea"/>
                <a:cs typeface="+mn-cs"/>
              </a:rPr>
              <a:t>Experiment 1</a:t>
            </a:r>
            <a:r>
              <a:rPr kumimoji="0" lang="nb-NO" sz="28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800" b="0" i="0" u="none" strike="noStrike" kern="1200" cap="none" spc="0" normalizeH="0" baseline="0" noProof="0" dirty="0">
                <a:ln>
                  <a:noFill/>
                </a:ln>
                <a:solidFill>
                  <a:prstClr val="black"/>
                </a:solidFill>
                <a:effectLst/>
                <a:uLnTx/>
                <a:uFillTx/>
                <a:latin typeface="Calibri"/>
                <a:ea typeface="+mn-ea"/>
                <a:cs typeface="+mn-cs"/>
              </a:rPr>
              <a:t> (cf.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800" b="0" i="0" u="none" strike="noStrike" kern="1200" cap="none" spc="0" normalizeH="0" baseline="0" noProof="0" dirty="0">
                <a:ln>
                  <a:noFill/>
                </a:ln>
                <a:solidFill>
                  <a:prstClr val="black"/>
                </a:solidFill>
                <a:effectLst/>
                <a:uLnTx/>
                <a:uFillTx/>
                <a:latin typeface="Calibri"/>
                <a:ea typeface="+mn-ea"/>
                <a:cs typeface="+mn-cs"/>
              </a:rPr>
              <a:t> 2), last slide.</a:t>
            </a:r>
            <a:endParaRPr lang="en-US" sz="2800" dirty="0"/>
          </a:p>
        </p:txBody>
      </p:sp>
      <p:sp>
        <p:nvSpPr>
          <p:cNvPr id="3" name="TextBox 2">
            <a:extLst>
              <a:ext uri="{FF2B5EF4-FFF2-40B4-BE49-F238E27FC236}">
                <a16:creationId xmlns:a16="http://schemas.microsoft.com/office/drawing/2014/main" id="{2F1CC177-7A13-4256-817E-5533EAC3FBFB}"/>
              </a:ext>
            </a:extLst>
          </p:cNvPr>
          <p:cNvSpPr txBox="1"/>
          <p:nvPr/>
        </p:nvSpPr>
        <p:spPr bwMode="auto">
          <a:xfrm>
            <a:off x="609600" y="1394721"/>
            <a:ext cx="5384800" cy="4525963"/>
          </a:xfrm>
          <a:prstGeom prst="rect">
            <a:avLst/>
          </a:prstGeom>
          <a:noFill/>
          <a:ln>
            <a:noFill/>
          </a:ln>
        </p:spPr>
        <p:txBody>
          <a:bodyPr vert="horz" wrap="square" lIns="91440" tIns="45720" rIns="91440" bIns="45720" numCol="1" anchor="t" anchorCtr="0" compatLnSpc="1">
            <a:prstTxWarp prst="textNoShape">
              <a:avLst/>
            </a:prstTxWarp>
            <a:normAutofit fontScale="92500" lnSpcReduction="10000"/>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1" u="none" strike="noStrike" kern="1200" cap="none" spc="0" normalizeH="0" baseline="0" noProof="0" dirty="0">
                <a:ln>
                  <a:noFill/>
                </a:ln>
                <a:solidFill>
                  <a:prstClr val="black"/>
                </a:solidFill>
                <a:effectLst/>
                <a:uLnTx/>
                <a:uFillTx/>
                <a:latin typeface="Calibri"/>
                <a:ea typeface="+mn-ea"/>
                <a:cs typeface="+mn-cs"/>
              </a:rPr>
              <a:t>Experiment 1</a:t>
            </a:r>
            <a:r>
              <a:rPr kumimoji="0" lang="nb-NO" sz="2000" b="0" i="0" u="none" strike="noStrike" kern="1200" cap="none" spc="0" normalizeH="0" baseline="0" noProof="0" dirty="0">
                <a:ln>
                  <a:noFill/>
                </a:ln>
                <a:solidFill>
                  <a:prstClr val="black"/>
                </a:solidFill>
                <a:effectLst/>
                <a:uLnTx/>
                <a:uFillTx/>
                <a:latin typeface="Calibri"/>
                <a:ea typeface="+mn-ea"/>
                <a:cs typeface="+mn-cs"/>
              </a:rPr>
              <a:t>: Dutch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000" b="0" i="0" u="none" strike="noStrike" kern="1200" cap="none" spc="0" normalizeH="0" baseline="0" noProof="0" dirty="0">
                <a:ln>
                  <a:noFill/>
                </a:ln>
                <a:solidFill>
                  <a:prstClr val="black"/>
                </a:solidFill>
                <a:effectLst/>
                <a:uLnTx/>
                <a:uFillTx/>
                <a:latin typeface="Calibri"/>
                <a:ea typeface="+mn-ea"/>
                <a:cs typeface="+mn-cs"/>
              </a:rPr>
              <a:t> (cf.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000" b="0" i="0" u="none" strike="noStrike" kern="1200" cap="none" spc="0" normalizeH="0" baseline="0" noProof="0" dirty="0">
                <a:ln>
                  <a:noFill/>
                </a:ln>
                <a:solidFill>
                  <a:prstClr val="black"/>
                </a:solidFill>
                <a:effectLst/>
                <a:uLnTx/>
                <a:uFillTx/>
                <a:latin typeface="Calibri"/>
                <a:ea typeface="+mn-ea"/>
                <a:cs typeface="+mn-cs"/>
              </a:rPr>
              <a:t> 2), last slide.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can</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see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Frontal Direct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Direct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differ</a:t>
            </a:r>
            <a:r>
              <a:rPr kumimoji="0" lang="nb-NO" sz="2000" b="0" i="0" u="none" strike="noStrike" kern="1200" cap="none" spc="0" normalizeH="0" baseline="0" noProof="0" dirty="0">
                <a:ln>
                  <a:noFill/>
                </a:ln>
                <a:solidFill>
                  <a:prstClr val="black"/>
                </a:solidFill>
                <a:effectLst/>
                <a:uLnTx/>
                <a:uFillTx/>
                <a:latin typeface="Calibri"/>
                <a:ea typeface="+mn-ea"/>
                <a:cs typeface="+mn-cs"/>
              </a:rPr>
              <a:t> in scores for positive and negative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adjectives</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err="1">
                <a:ln>
                  <a:noFill/>
                </a:ln>
                <a:solidFill>
                  <a:prstClr val="black"/>
                </a:solidFill>
                <a:effectLst/>
                <a:uLnTx/>
                <a:uFillTx/>
                <a:latin typeface="Calibri"/>
                <a:ea typeface="+mn-ea"/>
                <a:cs typeface="+mn-cs"/>
              </a:rPr>
              <a:t>Likewise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Direct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are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close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mirror</a:t>
            </a:r>
            <a:r>
              <a:rPr kumimoji="0" lang="nb-NO" sz="2000" b="0" i="0" u="none" strike="noStrike" kern="1200" cap="none" spc="0" normalizeH="0" baseline="0" noProof="0" dirty="0">
                <a:ln>
                  <a:noFill/>
                </a:ln>
                <a:solidFill>
                  <a:prstClr val="black"/>
                </a:solidFill>
                <a:effectLst/>
                <a:uLnTx/>
                <a:uFillTx/>
                <a:latin typeface="Calibri"/>
                <a:ea typeface="+mn-ea"/>
                <a:cs typeface="+mn-cs"/>
              </a:rPr>
              <a:t> images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each</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other</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This shows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both</a:t>
            </a:r>
            <a:r>
              <a:rPr kumimoji="0" lang="nb-NO" sz="2000" b="0" i="0" u="none" strike="noStrike" kern="1200" cap="none" spc="0" normalizeH="0" baseline="0" noProof="0" dirty="0">
                <a:ln>
                  <a:noFill/>
                </a:ln>
                <a:solidFill>
                  <a:prstClr val="black"/>
                </a:solidFill>
                <a:effectLst/>
                <a:uLnTx/>
                <a:uFillTx/>
                <a:latin typeface="Calibri"/>
                <a:ea typeface="+mn-ea"/>
                <a:cs typeface="+mn-cs"/>
              </a:rPr>
              <a:t> face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direction</a:t>
            </a:r>
            <a:r>
              <a:rPr kumimoji="0" lang="nb-NO" sz="2000" b="0" i="0" u="none" strike="noStrike" kern="1200" cap="none" spc="0" normalizeH="0" baseline="0" noProof="0" dirty="0">
                <a:ln>
                  <a:noFill/>
                </a:ln>
                <a:solidFill>
                  <a:prstClr val="black"/>
                </a:solidFill>
                <a:effectLst/>
                <a:uLnTx/>
                <a:uFillTx/>
                <a:latin typeface="Calibri"/>
                <a:ea typeface="+mn-ea"/>
                <a:cs typeface="+mn-cs"/>
              </a:rPr>
              <a:t> and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gaze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direction</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plays</a:t>
            </a:r>
            <a:r>
              <a:rPr kumimoji="0" lang="nb-NO" sz="2000" b="0" i="0" u="none" strike="noStrike" kern="1200" cap="none" spc="0" normalizeH="0" baseline="0" noProof="0" dirty="0">
                <a:ln>
                  <a:noFill/>
                </a:ln>
                <a:solidFill>
                  <a:prstClr val="black"/>
                </a:solidFill>
                <a:effectLst/>
                <a:uLnTx/>
                <a:uFillTx/>
                <a:latin typeface="Calibri"/>
                <a:ea typeface="+mn-ea"/>
                <a:cs typeface="+mn-cs"/>
              </a:rPr>
              <a:t> a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role</a:t>
            </a:r>
            <a:r>
              <a:rPr kumimoji="0" lang="nb-NO" sz="2000" b="0" i="0" u="none" strike="noStrike" kern="1200" cap="none" spc="0" normalizeH="0" baseline="0" noProof="0" dirty="0">
                <a:ln>
                  <a:noFill/>
                </a:ln>
                <a:solidFill>
                  <a:prstClr val="black"/>
                </a:solidFill>
                <a:effectLst/>
                <a:uLnTx/>
                <a:uFillTx/>
                <a:latin typeface="Calibri"/>
                <a:ea typeface="+mn-ea"/>
                <a:cs typeface="+mn-cs"/>
              </a:rPr>
              <a:t> for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assignment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personality</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traits</a:t>
            </a:r>
            <a:r>
              <a:rPr kumimoji="0" lang="nb-NO" sz="2000" b="0" i="0" u="none" strike="noStrike" kern="1200" cap="none" spc="0" normalizeH="0" baseline="0" noProof="0" dirty="0">
                <a:ln>
                  <a:noFill/>
                </a:ln>
                <a:solidFill>
                  <a:prstClr val="black"/>
                </a:solidFill>
                <a:effectLst/>
                <a:uLnTx/>
                <a:uFillTx/>
                <a:latin typeface="Calibri"/>
                <a:ea typeface="+mn-ea"/>
                <a:cs typeface="+mn-cs"/>
              </a:rPr>
              <a:t> to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photographs</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err="1">
                <a:ln>
                  <a:noFill/>
                </a:ln>
                <a:solidFill>
                  <a:prstClr val="black"/>
                </a:solidFill>
                <a:effectLst/>
                <a:uLnTx/>
                <a:uFillTx/>
                <a:latin typeface="Calibri"/>
                <a:ea typeface="+mn-ea"/>
                <a:cs typeface="+mn-cs"/>
              </a:rPr>
              <a:t>However</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can</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also</a:t>
            </a:r>
            <a:r>
              <a:rPr kumimoji="0" lang="nb-NO" sz="2000" b="0" i="0" u="none" strike="noStrike" kern="1200" cap="none" spc="0" normalizeH="0" baseline="0" noProof="0" dirty="0">
                <a:ln>
                  <a:noFill/>
                </a:ln>
                <a:solidFill>
                  <a:prstClr val="black"/>
                </a:solidFill>
                <a:effectLst/>
                <a:uLnTx/>
                <a:uFillTx/>
                <a:latin typeface="Calibri"/>
                <a:ea typeface="+mn-ea"/>
                <a:cs typeface="+mn-cs"/>
              </a:rPr>
              <a:t> note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largest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effect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stems</a:t>
            </a:r>
            <a:r>
              <a:rPr kumimoji="0" lang="nb-NO" sz="2000" b="0" i="0" u="none" strike="noStrike" kern="1200" cap="none" spc="0" normalizeH="0" baseline="0" noProof="0" dirty="0">
                <a:ln>
                  <a:noFill/>
                </a:ln>
                <a:solidFill>
                  <a:prstClr val="black"/>
                </a:solidFill>
                <a:effectLst/>
                <a:uLnTx/>
                <a:uFillTx/>
                <a:latin typeface="Calibri"/>
                <a:ea typeface="+mn-ea"/>
                <a:cs typeface="+mn-cs"/>
              </a:rPr>
              <a:t> from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adjective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1" u="none" strike="noStrike" kern="1200" cap="none" spc="0" normalizeH="0" baseline="0" noProof="0" dirty="0">
                <a:ln>
                  <a:noFill/>
                </a:ln>
                <a:solidFill>
                  <a:prstClr val="black"/>
                </a:solidFill>
                <a:effectLst/>
                <a:uLnTx/>
                <a:uFillTx/>
                <a:latin typeface="Calibri"/>
                <a:ea typeface="+mn-ea"/>
                <a:cs typeface="+mn-cs"/>
              </a:rPr>
              <a:t>evasive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which</a:t>
            </a:r>
            <a:r>
              <a:rPr kumimoji="0" lang="nb-NO" sz="2000" b="0" i="0" u="none" strike="noStrike" kern="1200" cap="none" spc="0" normalizeH="0" baseline="0" noProof="0" dirty="0">
                <a:ln>
                  <a:noFill/>
                </a:ln>
                <a:solidFill>
                  <a:prstClr val="black"/>
                </a:solidFill>
                <a:effectLst/>
                <a:uLnTx/>
                <a:uFillTx/>
                <a:latin typeface="Calibri"/>
                <a:ea typeface="+mn-ea"/>
                <a:cs typeface="+mn-cs"/>
              </a:rPr>
              <a:t> is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adjective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that</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may</a:t>
            </a:r>
            <a:r>
              <a:rPr kumimoji="0" lang="nb-NO" sz="2000" b="0" i="0" u="none" strike="noStrike" kern="1200" cap="none" spc="0" normalizeH="0" baseline="0" noProof="0" dirty="0">
                <a:ln>
                  <a:noFill/>
                </a:ln>
                <a:solidFill>
                  <a:prstClr val="black"/>
                </a:solidFill>
                <a:effectLst/>
                <a:uLnTx/>
                <a:uFillTx/>
                <a:latin typeface="Calibri"/>
                <a:ea typeface="+mn-ea"/>
                <a:cs typeface="+mn-cs"/>
              </a:rPr>
              <a:t> be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easiest</a:t>
            </a:r>
            <a:r>
              <a:rPr kumimoji="0" lang="nb-NO" sz="2000" b="0" i="0" u="none" strike="noStrike" kern="1200" cap="none" spc="0" normalizeH="0" baseline="0" noProof="0" dirty="0">
                <a:ln>
                  <a:noFill/>
                </a:ln>
                <a:solidFill>
                  <a:prstClr val="black"/>
                </a:solidFill>
                <a:effectLst/>
                <a:uLnTx/>
                <a:uFillTx/>
                <a:latin typeface="Calibri"/>
                <a:ea typeface="+mn-ea"/>
                <a:cs typeface="+mn-cs"/>
              </a:rPr>
              <a:t> to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associate</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with</a:t>
            </a:r>
            <a:r>
              <a:rPr kumimoji="0" lang="nb-NO" sz="2000" b="0" i="0" u="none" strike="noStrike" kern="1200" cap="none" spc="0" normalizeH="0" baseline="0" noProof="0" dirty="0">
                <a:ln>
                  <a:noFill/>
                </a:ln>
                <a:solidFill>
                  <a:prstClr val="black"/>
                </a:solidFill>
                <a:effectLst/>
                <a:uLnTx/>
                <a:uFillTx/>
                <a:latin typeface="Calibri"/>
                <a:ea typeface="+mn-ea"/>
                <a:cs typeface="+mn-cs"/>
              </a:rPr>
              <a:t> an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20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err="1">
                <a:ln>
                  <a:noFill/>
                </a:ln>
                <a:solidFill>
                  <a:prstClr val="black"/>
                </a:solidFill>
                <a:effectLst/>
                <a:uLnTx/>
                <a:uFillTx/>
                <a:latin typeface="Calibri"/>
                <a:ea typeface="+mn-ea"/>
                <a:cs typeface="+mn-cs"/>
              </a:rPr>
              <a:t>gaze</a:t>
            </a:r>
            <a:r>
              <a:rPr kumimoji="0" lang="nb-NO"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2" descr="Chart, timeline&#10;&#10;Description automatically generated">
            <a:extLst>
              <a:ext uri="{FF2B5EF4-FFF2-40B4-BE49-F238E27FC236}">
                <a16:creationId xmlns:a16="http://schemas.microsoft.com/office/drawing/2014/main" id="{460709CD-8511-4181-8B00-FB31571C92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1648985"/>
            <a:ext cx="5384800" cy="212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37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9" descr="05_K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813051"/>
            <a:ext cx="1363663" cy="1897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descr="10_S_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1304240"/>
            <a:ext cx="2952328" cy="4357008"/>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9" descr="05_K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451" y="1304241"/>
            <a:ext cx="2976054" cy="4378854"/>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1" descr="21_S_10_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825" y="1304240"/>
            <a:ext cx="3197317" cy="4357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1B6D97-A07A-4CAC-AC98-C7C3E807C906}"/>
              </a:ext>
            </a:extLst>
          </p:cNvPr>
          <p:cNvSpPr txBox="1"/>
          <p:nvPr/>
        </p:nvSpPr>
        <p:spPr>
          <a:xfrm>
            <a:off x="2268021" y="5774346"/>
            <a:ext cx="60977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err="1">
                <a:ln>
                  <a:noFill/>
                </a:ln>
                <a:solidFill>
                  <a:prstClr val="white"/>
                </a:solidFill>
                <a:effectLst/>
                <a:uLnTx/>
                <a:uFillTx/>
                <a:latin typeface="Calibri" panose="020F0502020204030204"/>
                <a:ea typeface="+mn-ea"/>
                <a:cs typeface="+mn-cs"/>
              </a:rPr>
              <a:t>Averted</a:t>
            </a: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nb-NO" sz="2000" b="0" i="0" u="none" strike="noStrike" kern="1200" cap="none" spc="0" normalizeH="0" baseline="0" noProof="0" dirty="0" err="1">
                <a:ln>
                  <a:noFill/>
                </a:ln>
                <a:solidFill>
                  <a:prstClr val="white"/>
                </a:solidFill>
                <a:effectLst/>
                <a:uLnTx/>
                <a:uFillTx/>
                <a:latin typeface="Calibri" panose="020F0502020204030204"/>
                <a:ea typeface="+mn-ea"/>
                <a:cs typeface="+mn-cs"/>
              </a:rPr>
              <a:t>Indirect</a:t>
            </a: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Direct</a:t>
            </a:r>
          </a:p>
        </p:txBody>
      </p:sp>
      <p:sp>
        <p:nvSpPr>
          <p:cNvPr id="9" name="TextBox 8">
            <a:extLst>
              <a:ext uri="{FF2B5EF4-FFF2-40B4-BE49-F238E27FC236}">
                <a16:creationId xmlns:a16="http://schemas.microsoft.com/office/drawing/2014/main" id="{870F71B1-0C9C-4F46-B03C-C78856326DBC}"/>
              </a:ext>
            </a:extLst>
          </p:cNvPr>
          <p:cNvSpPr txBox="1"/>
          <p:nvPr/>
        </p:nvSpPr>
        <p:spPr>
          <a:xfrm>
            <a:off x="9038712" y="5758948"/>
            <a:ext cx="60977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err="1">
                <a:ln>
                  <a:noFill/>
                </a:ln>
                <a:solidFill>
                  <a:prstClr val="white"/>
                </a:solidFill>
                <a:effectLst/>
                <a:uLnTx/>
                <a:uFillTx/>
                <a:latin typeface="Calibri" panose="020F0502020204030204"/>
                <a:ea typeface="+mn-ea"/>
                <a:cs typeface="+mn-cs"/>
              </a:rPr>
              <a:t>Holy</a:t>
            </a:r>
            <a:endPar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879545A-42D7-47BE-BA58-1B3C3B244298}"/>
              </a:ext>
            </a:extLst>
          </p:cNvPr>
          <p:cNvSpPr txBox="1"/>
          <p:nvPr/>
        </p:nvSpPr>
        <p:spPr>
          <a:xfrm>
            <a:off x="2293719" y="457496"/>
            <a:ext cx="7566916" cy="400110"/>
          </a:xfrm>
          <a:prstGeom prst="rect">
            <a:avLst/>
          </a:prstGeom>
          <a:noFill/>
        </p:spPr>
        <p:txBody>
          <a:bodyPr wrap="square">
            <a:spAutoFit/>
          </a:bodyPr>
          <a:lstStyle/>
          <a:p>
            <a:r>
              <a:rPr kumimoji="0" lang="en-US" sz="2000" b="0" i="1" u="none" strike="noStrike" kern="1200" cap="none" spc="0" normalizeH="0" baseline="0" noProof="0" dirty="0">
                <a:ln>
                  <a:noFill/>
                </a:ln>
                <a:solidFill>
                  <a:schemeClr val="bg1"/>
                </a:solidFill>
                <a:effectLst/>
                <a:uLnTx/>
                <a:uFillTx/>
                <a:latin typeface="Calibri"/>
                <a:ea typeface="MS Mincho" panose="02020609040205080304" pitchFamily="49" charset="-128"/>
                <a:cs typeface="Times New Roman" panose="02020603050405020304" pitchFamily="18" charset="0"/>
              </a:rPr>
              <a:t>Experiment 3:</a:t>
            </a:r>
            <a:r>
              <a:rPr kumimoji="0" lang="en-US" sz="2000" b="0" i="0" u="none" strike="noStrike" kern="1200" cap="none" spc="0" normalizeH="0" baseline="0" noProof="0" dirty="0">
                <a:ln>
                  <a:noFill/>
                </a:ln>
                <a:solidFill>
                  <a:schemeClr val="bg1"/>
                </a:solidFill>
                <a:effectLst/>
                <a:uLnTx/>
                <a:uFillTx/>
                <a:latin typeface="Calibri"/>
                <a:ea typeface="MS Mincho" panose="02020609040205080304" pitchFamily="49" charset="-128"/>
                <a:cs typeface="Times New Roman" panose="02020603050405020304" pitchFamily="18" charset="0"/>
              </a:rPr>
              <a:t> </a:t>
            </a:r>
            <a:r>
              <a:rPr kumimoji="0" lang="en-US" sz="2000" b="0" i="0" u="none" strike="noStrike" kern="1200" cap="none" spc="0" normalizeH="0" baseline="0" noProof="0" dirty="0">
                <a:ln>
                  <a:noFill/>
                </a:ln>
                <a:solidFill>
                  <a:schemeClr val="bg1"/>
                </a:solidFill>
                <a:effectLst/>
                <a:uLnTx/>
                <a:uFillTx/>
                <a:latin typeface="Calibri"/>
                <a:ea typeface="SimSun" panose="02010600030101010101" pitchFamily="2" charset="-122"/>
                <a:cs typeface="Times New Roman" panose="02020603050405020304" pitchFamily="18" charset="0"/>
              </a:rPr>
              <a:t>Holy Faces and secular portraits (1). Figure 4, next slides</a:t>
            </a:r>
            <a:endParaRPr lang="nb-NO" dirty="0">
              <a:solidFill>
                <a:schemeClr val="bg1"/>
              </a:solidFill>
            </a:endParaRPr>
          </a:p>
        </p:txBody>
      </p:sp>
    </p:spTree>
    <p:extLst>
      <p:ext uri="{BB962C8B-B14F-4D97-AF65-F5344CB8AC3E}">
        <p14:creationId xmlns:p14="http://schemas.microsoft.com/office/powerpoint/2010/main" val="241448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9E6DD-D8BD-43AE-9AD0-886CFB234259}"/>
              </a:ext>
            </a:extLst>
          </p:cNvPr>
          <p:cNvSpPr txBox="1"/>
          <p:nvPr/>
        </p:nvSpPr>
        <p:spPr>
          <a:xfrm>
            <a:off x="3048856" y="52995"/>
            <a:ext cx="6097712" cy="2246769"/>
          </a:xfrm>
          <a:prstGeom prst="rect">
            <a:avLst/>
          </a:prstGeom>
          <a:noFill/>
        </p:spPr>
        <p:txBody>
          <a:bodyPr wrap="square">
            <a:spAutoFit/>
          </a:bodyPr>
          <a:lstStyle/>
          <a:p>
            <a:pPr algn="just">
              <a:lnSpc>
                <a:spcPct val="150000"/>
              </a:lnSpc>
            </a:pPr>
            <a:r>
              <a:rPr kumimoji="0" lang="en-US" sz="2000" b="0" i="0" u="none" strike="noStrike" kern="1200" cap="none" spc="0" normalizeH="0" baseline="0" noProof="0" dirty="0">
                <a:ln>
                  <a:noFill/>
                </a:ln>
                <a:solidFill>
                  <a:srgbClr val="000000"/>
                </a:solidFill>
                <a:effectLst/>
                <a:uLnTx/>
                <a:uFillTx/>
                <a:ea typeface="+mn-ea"/>
                <a:cs typeface="+mn-cs"/>
              </a:rPr>
              <a:t>This article explores the possibility of testing hypotheses about art production in the past by collecting data in the present. We call this enterprise “experimental art history”. </a:t>
            </a:r>
            <a:endParaRPr lang="en-US" dirty="0">
              <a:solidFill>
                <a:srgbClr val="000000"/>
              </a:solidFill>
            </a:endParaRPr>
          </a:p>
          <a:p>
            <a:endParaRPr lang="en-US" sz="1000" dirty="0">
              <a:solidFill>
                <a:srgbClr val="000000"/>
              </a:solidFill>
              <a:latin typeface="Helvetica Neue LT Std"/>
            </a:endParaRPr>
          </a:p>
          <a:p>
            <a:r>
              <a:rPr kumimoji="0" lang="en-US" sz="1000" b="0" i="0" u="none" strike="noStrike" kern="1200" cap="none" spc="0" normalizeH="0" baseline="0" noProof="0" dirty="0">
                <a:ln>
                  <a:noFill/>
                </a:ln>
                <a:solidFill>
                  <a:srgbClr val="000000"/>
                </a:solidFill>
                <a:effectLst/>
                <a:uLnTx/>
                <a:uFillTx/>
                <a:latin typeface="Helvetica Neue LT Std"/>
                <a:ea typeface="+mn-ea"/>
                <a:cs typeface="+mn-cs"/>
              </a:rPr>
              <a:t> </a:t>
            </a:r>
            <a:endParaRPr lang="nb-NO" dirty="0"/>
          </a:p>
        </p:txBody>
      </p:sp>
    </p:spTree>
    <p:extLst>
      <p:ext uri="{BB962C8B-B14F-4D97-AF65-F5344CB8AC3E}">
        <p14:creationId xmlns:p14="http://schemas.microsoft.com/office/powerpoint/2010/main" val="82750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820D2E-3DFA-4B2C-A2C2-325C96B5B850}"/>
              </a:ext>
            </a:extLst>
          </p:cNvPr>
          <p:cNvSpPr>
            <a:spLocks noGrp="1"/>
          </p:cNvSpPr>
          <p:nvPr>
            <p:ph type="title"/>
          </p:nvPr>
        </p:nvSpPr>
        <p:spPr>
          <a:xfrm>
            <a:off x="496586" y="274638"/>
            <a:ext cx="10972800" cy="1143000"/>
          </a:xfrm>
        </p:spPr>
        <p:txBody>
          <a:bodyPr/>
          <a:lstStyle/>
          <a:p>
            <a:pPr marL="0" marR="0" lvl="0" indent="0" defTabSz="914400" rtl="0" eaLnBrk="0" fontAlgn="base" latinLnBrk="0" hangingPunct="0">
              <a:lnSpc>
                <a:spcPct val="90000"/>
              </a:lnSpc>
              <a:spcBef>
                <a:spcPct val="20000"/>
              </a:spcBef>
              <a:spcAft>
                <a:spcPct val="0"/>
              </a:spcAft>
              <a:tabLst/>
              <a:defRPr/>
            </a:pPr>
            <a:r>
              <a:rPr kumimoji="0" lang="nb-NO" sz="2800" b="0" i="1" u="none" strike="noStrike" kern="1200" cap="none" spc="0" normalizeH="0" baseline="0" noProof="0" dirty="0">
                <a:ln>
                  <a:noFill/>
                </a:ln>
                <a:solidFill>
                  <a:prstClr val="black"/>
                </a:solidFill>
                <a:effectLst/>
                <a:uLnTx/>
                <a:uFillTx/>
                <a:latin typeface="Calibri"/>
                <a:ea typeface="+mn-ea"/>
                <a:cs typeface="+mn-cs"/>
              </a:rPr>
              <a:t>Experiment 3:</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Holy</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Faces</a:t>
            </a:r>
            <a:r>
              <a:rPr kumimoji="0" lang="nb-NO" sz="2800" b="0" i="0" u="none" strike="noStrike" kern="1200" cap="none" spc="0" normalizeH="0" baseline="0" noProof="0" dirty="0">
                <a:ln>
                  <a:noFill/>
                </a:ln>
                <a:solidFill>
                  <a:prstClr val="black"/>
                </a:solidFill>
                <a:effectLst/>
                <a:uLnTx/>
                <a:uFillTx/>
                <a:latin typeface="Calibri"/>
                <a:ea typeface="+mn-ea"/>
                <a:cs typeface="+mn-cs"/>
              </a:rPr>
              <a:t> and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secular</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portraits</a:t>
            </a:r>
            <a:r>
              <a:rPr kumimoji="0" lang="nb-NO" sz="2800" b="0" i="0" u="none" strike="noStrike" kern="1200" cap="none" spc="0" normalizeH="0" baseline="0" noProof="0" dirty="0">
                <a:ln>
                  <a:noFill/>
                </a:ln>
                <a:solidFill>
                  <a:prstClr val="black"/>
                </a:solidFill>
                <a:effectLst/>
                <a:uLnTx/>
                <a:uFillTx/>
                <a:latin typeface="Calibri"/>
                <a:ea typeface="+mn-ea"/>
                <a:cs typeface="+mn-cs"/>
              </a:rPr>
              <a:t>.</a:t>
            </a:r>
            <a:br>
              <a:rPr kumimoji="0" lang="nb-NO" sz="2800" b="0" i="0" u="none" strike="noStrike" kern="1200" cap="none" spc="0" normalizeH="0" baseline="0" noProof="0" dirty="0">
                <a:ln>
                  <a:noFill/>
                </a:ln>
                <a:solidFill>
                  <a:prstClr val="black"/>
                </a:solidFill>
                <a:effectLst/>
                <a:uLnTx/>
                <a:uFillTx/>
                <a:latin typeface="Calibri"/>
                <a:ea typeface="+mn-ea"/>
                <a:cs typeface="+mn-cs"/>
              </a:rPr>
            </a:br>
            <a:endParaRPr lang="en-US" sz="2800" dirty="0"/>
          </a:p>
        </p:txBody>
      </p:sp>
      <p:sp>
        <p:nvSpPr>
          <p:cNvPr id="4" name="TextBox 3">
            <a:extLst>
              <a:ext uri="{FF2B5EF4-FFF2-40B4-BE49-F238E27FC236}">
                <a16:creationId xmlns:a16="http://schemas.microsoft.com/office/drawing/2014/main" id="{3B07B078-A172-4EDD-8164-44294C1E2E2F}"/>
              </a:ext>
            </a:extLst>
          </p:cNvPr>
          <p:cNvSpPr txBox="1"/>
          <p:nvPr/>
        </p:nvSpPr>
        <p:spPr bwMode="auto">
          <a:xfrm>
            <a:off x="609600" y="1869893"/>
            <a:ext cx="5384800" cy="4523395"/>
          </a:xfrm>
          <a:prstGeom prst="rect">
            <a:avLst/>
          </a:prstGeom>
          <a:noFill/>
          <a:ln>
            <a:noFill/>
          </a:ln>
        </p:spPr>
        <p:txBody>
          <a:bodyPr vert="horz" wrap="square" lIns="91440" tIns="45720" rIns="91440" bIns="45720" numCol="1" anchor="t" anchorCtr="0" compatLnSpc="1">
            <a:prstTxWarp prst="textNoShape">
              <a:avLst/>
            </a:prstTxWarp>
            <a:normAutofit/>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200" b="0" i="1" u="none" strike="noStrike" kern="1200" cap="none" spc="0" normalizeH="0" baseline="0" noProof="0" dirty="0">
                <a:ln>
                  <a:noFill/>
                </a:ln>
                <a:solidFill>
                  <a:prstClr val="black"/>
                </a:solidFill>
                <a:effectLst/>
                <a:uLnTx/>
                <a:uFillTx/>
                <a:latin typeface="Calibri"/>
                <a:ea typeface="+mn-ea"/>
                <a:cs typeface="+mn-cs"/>
              </a:rPr>
              <a:t>Experiment 3:</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Holy</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Faces</a:t>
            </a:r>
            <a:r>
              <a:rPr kumimoji="0" lang="nb-NO" sz="2200" b="0" i="0" u="none" strike="noStrike" kern="1200" cap="none" spc="0" normalizeH="0" baseline="0" noProof="0" dirty="0">
                <a:ln>
                  <a:noFill/>
                </a:ln>
                <a:solidFill>
                  <a:prstClr val="black"/>
                </a:solidFill>
                <a:effectLst/>
                <a:uLnTx/>
                <a:uFillTx/>
                <a:latin typeface="Calibri"/>
                <a:ea typeface="+mn-ea"/>
                <a:cs typeface="+mn-cs"/>
              </a:rPr>
              <a:t> and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secular</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portraits</a:t>
            </a:r>
            <a:r>
              <a:rPr kumimoji="0" lang="nb-NO" sz="2200" b="0" i="0" u="none" strike="noStrike" kern="1200" cap="none" spc="0" normalizeH="0" baseline="0" noProof="0" dirty="0">
                <a:ln>
                  <a:noFill/>
                </a:ln>
                <a:solidFill>
                  <a:prstClr val="black"/>
                </a:solidFill>
                <a:effectLst/>
                <a:uLnTx/>
                <a:uFillTx/>
                <a:latin typeface="Calibri"/>
                <a:ea typeface="+mn-ea"/>
                <a:cs typeface="+mn-cs"/>
              </a:rPr>
              <a:t> (1).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Figure</a:t>
            </a:r>
            <a:r>
              <a:rPr kumimoji="0" lang="nb-NO" sz="2200" b="0" i="0" u="none" strike="noStrike" kern="1200" cap="none" spc="0" normalizeH="0" baseline="0" noProof="0" dirty="0">
                <a:ln>
                  <a:noFill/>
                </a:ln>
                <a:solidFill>
                  <a:prstClr val="black"/>
                </a:solidFill>
                <a:effectLst/>
                <a:uLnTx/>
                <a:uFillTx/>
                <a:latin typeface="Calibri"/>
                <a:ea typeface="+mn-ea"/>
                <a:cs typeface="+mn-cs"/>
              </a:rPr>
              <a:t> 4, right and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below</a:t>
            </a:r>
            <a:r>
              <a:rPr kumimoji="0" lang="nb-NO" sz="2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endParaRPr kumimoji="0" lang="nb-NO"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r>
              <a:rPr kumimoji="0" lang="nb-NO" sz="2200" b="0" i="0" u="none" strike="noStrike" kern="1200" cap="none" spc="0" normalizeH="0" baseline="0" noProof="0" dirty="0">
                <a:ln>
                  <a:noFill/>
                </a:ln>
                <a:solidFill>
                  <a:prstClr val="black"/>
                </a:solidFill>
                <a:effectLst/>
                <a:uLnTx/>
                <a:uFillTx/>
                <a:latin typeface="Calibri"/>
                <a:ea typeface="+mn-ea"/>
                <a:cs typeface="+mn-cs"/>
              </a:rPr>
              <a:t>In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Experiment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on</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Holy</a:t>
            </a:r>
            <a:r>
              <a:rPr kumimoji="0" lang="nb-NO" sz="2200" b="0" i="0" u="none" strike="noStrike" kern="1200" cap="none" spc="0" normalizeH="0" baseline="0" noProof="0" dirty="0">
                <a:ln>
                  <a:noFill/>
                </a:ln>
                <a:solidFill>
                  <a:prstClr val="black"/>
                </a:solidFill>
                <a:effectLst/>
                <a:uLnTx/>
                <a:uFillTx/>
                <a:latin typeface="Calibri"/>
                <a:ea typeface="+mn-ea"/>
                <a:cs typeface="+mn-cs"/>
              </a:rPr>
              <a:t> Face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we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see</a:t>
            </a:r>
            <a:r>
              <a:rPr kumimoji="0" lang="nb-NO" sz="2200" b="0" i="0" u="none" strike="noStrike" kern="1200" cap="none" spc="0" normalizeH="0" baseline="0" noProof="0" dirty="0">
                <a:ln>
                  <a:noFill/>
                </a:ln>
                <a:solidFill>
                  <a:prstClr val="black"/>
                </a:solidFill>
                <a:effectLst/>
                <a:uLnTx/>
                <a:uFillTx/>
                <a:latin typeface="Calibri"/>
                <a:ea typeface="+mn-ea"/>
                <a:cs typeface="+mn-cs"/>
              </a:rPr>
              <a:t> a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clear</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tendency</a:t>
            </a:r>
            <a:r>
              <a:rPr kumimoji="0" lang="nb-NO" sz="2200" b="0" i="0" u="none" strike="noStrike" kern="1200" cap="none" spc="0" normalizeH="0" baseline="0" noProof="0" dirty="0">
                <a:ln>
                  <a:noFill/>
                </a:ln>
                <a:solidFill>
                  <a:prstClr val="black"/>
                </a:solidFill>
                <a:effectLst/>
                <a:uLnTx/>
                <a:uFillTx/>
                <a:latin typeface="Calibri"/>
                <a:ea typeface="+mn-ea"/>
                <a:cs typeface="+mn-cs"/>
              </a:rPr>
              <a:t> for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1" u="none" strike="noStrike" kern="1200" cap="none" spc="0" normalizeH="0" baseline="0" noProof="0" dirty="0" err="1">
                <a:ln>
                  <a:noFill/>
                </a:ln>
                <a:solidFill>
                  <a:prstClr val="black"/>
                </a:solidFill>
                <a:effectLst/>
                <a:uLnTx/>
                <a:uFillTx/>
                <a:latin typeface="Calibri"/>
                <a:ea typeface="+mn-ea"/>
                <a:cs typeface="+mn-cs"/>
              </a:rPr>
              <a:t>Holy</a:t>
            </a:r>
            <a:r>
              <a:rPr kumimoji="0" lang="nb-NO" sz="2200" b="0" i="1" u="none" strike="noStrike" kern="1200" cap="none" spc="0" normalizeH="0" baseline="0" noProof="0" dirty="0">
                <a:ln>
                  <a:noFill/>
                </a:ln>
                <a:solidFill>
                  <a:prstClr val="black"/>
                </a:solidFill>
                <a:effectLst/>
                <a:uLnTx/>
                <a:uFillTx/>
                <a:latin typeface="Calibri"/>
                <a:ea typeface="+mn-ea"/>
                <a:cs typeface="+mn-cs"/>
              </a:rPr>
              <a:t> Face</a:t>
            </a:r>
            <a:r>
              <a:rPr kumimoji="0" lang="nb-NO" sz="2200" b="0" i="0" u="none" strike="noStrike" kern="1200" cap="none" spc="0" normalizeH="0" baseline="0" noProof="0" dirty="0">
                <a:ln>
                  <a:noFill/>
                </a:ln>
                <a:solidFill>
                  <a:prstClr val="black"/>
                </a:solidFill>
                <a:effectLst/>
                <a:uLnTx/>
                <a:uFillTx/>
                <a:latin typeface="Calibri"/>
                <a:ea typeface="+mn-ea"/>
                <a:cs typeface="+mn-cs"/>
              </a:rPr>
              <a:t> to be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associated</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with</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1" u="none" strike="noStrike" kern="1200" cap="none" spc="0" normalizeH="0" baseline="0" noProof="0" dirty="0">
                <a:ln>
                  <a:noFill/>
                </a:ln>
                <a:solidFill>
                  <a:prstClr val="black"/>
                </a:solidFill>
                <a:effectLst/>
                <a:uLnTx/>
                <a:uFillTx/>
                <a:latin typeface="Calibri"/>
                <a:ea typeface="+mn-ea"/>
                <a:cs typeface="+mn-cs"/>
              </a:rPr>
              <a:t>positive </a:t>
            </a:r>
            <a:r>
              <a:rPr kumimoji="0" lang="nb-NO" sz="2200" b="0" i="1" u="none" strike="noStrike" kern="1200" cap="none" spc="0" normalizeH="0" baseline="0" noProof="0" dirty="0" err="1">
                <a:ln>
                  <a:noFill/>
                </a:ln>
                <a:solidFill>
                  <a:prstClr val="black"/>
                </a:solidFill>
                <a:effectLst/>
                <a:uLnTx/>
                <a:uFillTx/>
                <a:latin typeface="Calibri"/>
                <a:ea typeface="+mn-ea"/>
                <a:cs typeface="+mn-cs"/>
              </a:rPr>
              <a:t>adjectives</a:t>
            </a:r>
            <a:r>
              <a:rPr kumimoji="0" lang="nb-NO" sz="2200" b="0" i="0" u="none" strike="noStrike" kern="1200" cap="none" spc="0" normalizeH="0" baseline="0" noProof="0" dirty="0">
                <a:ln>
                  <a:noFill/>
                </a:ln>
                <a:solidFill>
                  <a:prstClr val="black"/>
                </a:solidFill>
                <a:effectLst/>
                <a:uLnTx/>
                <a:uFillTx/>
                <a:latin typeface="Calibri"/>
                <a:ea typeface="+mn-ea"/>
                <a:cs typeface="+mn-cs"/>
              </a:rPr>
              <a:t>. The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Profile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with</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averted</a:t>
            </a:r>
            <a:r>
              <a:rPr kumimoji="0" lang="nb-NO" sz="2200" b="0" i="0" u="none" strike="noStrike" kern="1200" cap="none" spc="0" normalizeH="0" baseline="0" noProof="0" dirty="0">
                <a:ln>
                  <a:noFill/>
                </a:ln>
                <a:solidFill>
                  <a:prstClr val="black"/>
                </a:solidFill>
                <a:effectLst/>
                <a:uLnTx/>
                <a:uFillTx/>
                <a:latin typeface="Calibri"/>
                <a:ea typeface="+mn-ea"/>
                <a:cs typeface="+mn-cs"/>
              </a:rPr>
              <a:t>/</a:t>
            </a:r>
            <a:r>
              <a:rPr kumimoji="0" lang="nb-NO" sz="2200" b="0" i="0" u="none" strike="noStrike" kern="1200" cap="none" spc="0" normalizeH="0" baseline="0" noProof="0" dirty="0" err="1">
                <a:ln>
                  <a:noFill/>
                </a:ln>
                <a:solidFill>
                  <a:prstClr val="black"/>
                </a:solidFill>
                <a:effectLst/>
                <a:uLnTx/>
                <a:uFillTx/>
                <a:latin typeface="Calibri"/>
                <a:ea typeface="+mn-ea"/>
                <a:cs typeface="+mn-cs"/>
              </a:rPr>
              <a:t>indirect</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gaze</a:t>
            </a:r>
            <a:r>
              <a:rPr kumimoji="0" lang="nb-NO" sz="2200" b="0" i="0" u="none" strike="noStrike" kern="1200" cap="none" spc="0" normalizeH="0" baseline="0" noProof="0" dirty="0">
                <a:ln>
                  <a:noFill/>
                </a:ln>
                <a:solidFill>
                  <a:prstClr val="black"/>
                </a:solidFill>
                <a:effectLst/>
                <a:uLnTx/>
                <a:uFillTx/>
                <a:latin typeface="Calibri"/>
                <a:ea typeface="+mn-ea"/>
                <a:cs typeface="+mn-cs"/>
              </a:rPr>
              <a:t> shows a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mirror</a:t>
            </a:r>
            <a:r>
              <a:rPr kumimoji="0" lang="nb-NO" sz="2200" b="0" i="0" u="none" strike="noStrike" kern="1200" cap="none" spc="0" normalizeH="0" baseline="0" noProof="0" dirty="0">
                <a:ln>
                  <a:noFill/>
                </a:ln>
                <a:solidFill>
                  <a:prstClr val="black"/>
                </a:solidFill>
                <a:effectLst/>
                <a:uLnTx/>
                <a:uFillTx/>
                <a:latin typeface="Calibri"/>
                <a:ea typeface="+mn-ea"/>
                <a:cs typeface="+mn-cs"/>
              </a:rPr>
              <a:t> image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assignment</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of</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traits</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compared</a:t>
            </a:r>
            <a:r>
              <a:rPr kumimoji="0" lang="nb-NO" sz="2200" b="0" i="0" u="none" strike="noStrike" kern="1200" cap="none" spc="0" normalizeH="0" baseline="0" noProof="0" dirty="0">
                <a:ln>
                  <a:noFill/>
                </a:ln>
                <a:solidFill>
                  <a:prstClr val="black"/>
                </a:solidFill>
                <a:effectLst/>
                <a:uLnTx/>
                <a:uFillTx/>
                <a:latin typeface="Calibri"/>
                <a:ea typeface="+mn-ea"/>
                <a:cs typeface="+mn-cs"/>
              </a:rPr>
              <a:t> to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200" b="0" i="0" u="none" strike="noStrike" kern="1200" cap="none" spc="0" normalizeH="0" baseline="0" noProof="0" dirty="0">
                <a:ln>
                  <a:noFill/>
                </a:ln>
                <a:solidFill>
                  <a:prstClr val="black"/>
                </a:solidFill>
                <a:effectLst/>
                <a:uLnTx/>
                <a:uFillTx/>
                <a:latin typeface="Calibri"/>
                <a:ea typeface="+mn-ea"/>
                <a:cs typeface="+mn-cs"/>
              </a:rPr>
              <a:t> </a:t>
            </a:r>
            <a:r>
              <a:rPr kumimoji="0" lang="nb-NO" sz="2200" b="0" i="0" u="none" strike="noStrike" kern="1200" cap="none" spc="0" normalizeH="0" baseline="0" noProof="0" dirty="0" err="1">
                <a:ln>
                  <a:noFill/>
                </a:ln>
                <a:solidFill>
                  <a:prstClr val="black"/>
                </a:solidFill>
                <a:effectLst/>
                <a:uLnTx/>
                <a:uFillTx/>
                <a:latin typeface="Calibri"/>
                <a:ea typeface="+mn-ea"/>
                <a:cs typeface="+mn-cs"/>
              </a:rPr>
              <a:t>Holy</a:t>
            </a:r>
            <a:r>
              <a:rPr kumimoji="0" lang="nb-NO" sz="2200" b="0" i="0" u="none" strike="noStrike" kern="1200" cap="none" spc="0" normalizeH="0" baseline="0" noProof="0" dirty="0">
                <a:ln>
                  <a:noFill/>
                </a:ln>
                <a:solidFill>
                  <a:prstClr val="black"/>
                </a:solidFill>
                <a:effectLst/>
                <a:uLnTx/>
                <a:uFillTx/>
                <a:latin typeface="Calibri"/>
                <a:ea typeface="+mn-ea"/>
                <a:cs typeface="+mn-cs"/>
              </a:rPr>
              <a:t> Face. </a:t>
            </a:r>
          </a:p>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defRPr/>
            </a:pPr>
            <a:endParaRPr kumimoji="0" lang="nb-NO"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8B1AC60-4AEE-4E4B-B8C8-7DC1BBB558A6}"/>
              </a:ext>
            </a:extLst>
          </p:cNvPr>
          <p:cNvPicPr>
            <a:picLocks noChangeAspect="1"/>
          </p:cNvPicPr>
          <p:nvPr/>
        </p:nvPicPr>
        <p:blipFill>
          <a:blip r:embed="rId2"/>
          <a:stretch>
            <a:fillRect/>
          </a:stretch>
        </p:blipFill>
        <p:spPr>
          <a:xfrm>
            <a:off x="6197600" y="2501037"/>
            <a:ext cx="5384800" cy="2436623"/>
          </a:xfrm>
          <a:prstGeom prst="rect">
            <a:avLst/>
          </a:prstGeom>
          <a:noFill/>
        </p:spPr>
      </p:pic>
    </p:spTree>
    <p:extLst>
      <p:ext uri="{BB962C8B-B14F-4D97-AF65-F5344CB8AC3E}">
        <p14:creationId xmlns:p14="http://schemas.microsoft.com/office/powerpoint/2010/main" val="189069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69321-621A-47E8-A628-559CE651B8C3}"/>
              </a:ext>
            </a:extLst>
          </p:cNvPr>
          <p:cNvPicPr/>
          <p:nvPr/>
        </p:nvPicPr>
        <p:blipFill>
          <a:blip r:embed="rId2">
            <a:extLst>
              <a:ext uri="{28A0092B-C50C-407E-A947-70E740481C1C}">
                <a14:useLocalDpi xmlns:a14="http://schemas.microsoft.com/office/drawing/2010/main" val="0"/>
              </a:ext>
            </a:extLst>
          </a:blip>
          <a:stretch>
            <a:fillRect/>
          </a:stretch>
        </p:blipFill>
        <p:spPr>
          <a:xfrm>
            <a:off x="120650" y="721118"/>
            <a:ext cx="11950700" cy="5415763"/>
          </a:xfrm>
          <a:prstGeom prst="rect">
            <a:avLst/>
          </a:prstGeom>
          <a:noFill/>
        </p:spPr>
      </p:pic>
      <p:sp>
        <p:nvSpPr>
          <p:cNvPr id="4" name="TextBox 3">
            <a:extLst>
              <a:ext uri="{FF2B5EF4-FFF2-40B4-BE49-F238E27FC236}">
                <a16:creationId xmlns:a16="http://schemas.microsoft.com/office/drawing/2014/main" id="{2CC2E951-E2D5-4B8E-9E75-202242D014AC}"/>
              </a:ext>
            </a:extLst>
          </p:cNvPr>
          <p:cNvSpPr txBox="1"/>
          <p:nvPr/>
        </p:nvSpPr>
        <p:spPr>
          <a:xfrm>
            <a:off x="3089952" y="313779"/>
            <a:ext cx="6097712" cy="461665"/>
          </a:xfrm>
          <a:prstGeom prst="rect">
            <a:avLst/>
          </a:prstGeom>
          <a:noFill/>
        </p:spPr>
        <p:txBody>
          <a:bodyPr wrap="square">
            <a:spAutoFit/>
          </a:bodyPr>
          <a:lstStyle/>
          <a:p>
            <a:pPr algn="ctr"/>
            <a:r>
              <a:rPr lang="en-US" sz="2400" dirty="0">
                <a:solidFill>
                  <a:srgbClr val="000000"/>
                </a:solidFill>
                <a:effectLst/>
                <a:latin typeface="+mj-lt"/>
                <a:ea typeface="MS Mincho" panose="02020609040205080304" pitchFamily="49" charset="-128"/>
              </a:rPr>
              <a:t>Figure 4.  </a:t>
            </a:r>
            <a:r>
              <a:rPr lang="en-US" sz="2400" kern="1200" dirty="0">
                <a:solidFill>
                  <a:srgbClr val="000000"/>
                </a:solidFill>
                <a:effectLst/>
                <a:latin typeface="+mj-lt"/>
                <a:ea typeface="SimSun" panose="02010600030101010101" pitchFamily="2" charset="-122"/>
              </a:rPr>
              <a:t>Holy Faces and secular portraits</a:t>
            </a:r>
            <a:endParaRPr lang="nb-NO" sz="2400" dirty="0">
              <a:latin typeface="+mj-lt"/>
            </a:endParaRPr>
          </a:p>
        </p:txBody>
      </p:sp>
    </p:spTree>
    <p:extLst>
      <p:ext uri="{BB962C8B-B14F-4D97-AF65-F5344CB8AC3E}">
        <p14:creationId xmlns:p14="http://schemas.microsoft.com/office/powerpoint/2010/main" val="3316238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91C42D-5E8E-447D-A5C1-23733E8CF380}"/>
              </a:ext>
            </a:extLst>
          </p:cNvPr>
          <p:cNvSpPr txBox="1"/>
          <p:nvPr/>
        </p:nvSpPr>
        <p:spPr>
          <a:xfrm>
            <a:off x="3048856" y="1218289"/>
            <a:ext cx="6097712" cy="2375009"/>
          </a:xfrm>
          <a:prstGeom prst="rect">
            <a:avLst/>
          </a:prstGeom>
          <a:noFill/>
        </p:spPr>
        <p:txBody>
          <a:bodyPr wrap="square">
            <a:spAutoFit/>
          </a:bodyPr>
          <a:lstStyle/>
          <a:p>
            <a:pPr>
              <a:lnSpc>
                <a:spcPct val="200000"/>
              </a:lnSpc>
              <a:spcAft>
                <a:spcPts val="1000"/>
              </a:spcAft>
            </a:pPr>
            <a:r>
              <a:rPr lang="en-US" sz="2000" i="1" dirty="0">
                <a:solidFill>
                  <a:srgbClr val="000000"/>
                </a:solidFill>
                <a:effectLst/>
                <a:latin typeface="+mj-lt"/>
                <a:ea typeface="MS Mincho" panose="02020609040205080304" pitchFamily="49" charset="-128"/>
                <a:cs typeface="Times New Roman" panose="02020603050405020304" pitchFamily="18" charset="0"/>
              </a:rPr>
              <a:t>Experiment 4:</a:t>
            </a:r>
            <a:r>
              <a:rPr lang="en-US" sz="2000" dirty="0">
                <a:solidFill>
                  <a:srgbClr val="000000"/>
                </a:solidFill>
                <a:effectLst/>
                <a:latin typeface="+mj-lt"/>
                <a:ea typeface="MS Mincho" panose="02020609040205080304" pitchFamily="49" charset="-128"/>
                <a:cs typeface="Times New Roman" panose="02020603050405020304" pitchFamily="18" charset="0"/>
              </a:rPr>
              <a:t> </a:t>
            </a:r>
            <a:r>
              <a:rPr lang="en-US" sz="2000" kern="1200" dirty="0">
                <a:solidFill>
                  <a:srgbClr val="000000"/>
                </a:solidFill>
                <a:effectLst/>
                <a:latin typeface="+mj-lt"/>
                <a:ea typeface="SimSun" panose="02010600030101010101" pitchFamily="2" charset="-122"/>
                <a:cs typeface="Times New Roman" panose="02020603050405020304" pitchFamily="18" charset="0"/>
              </a:rPr>
              <a:t>Holy Faces and secular portraits (2). </a:t>
            </a:r>
            <a:endParaRPr lang="nb-NO" sz="2000" dirty="0">
              <a:effectLst/>
              <a:latin typeface="+mj-lt"/>
              <a:ea typeface="Calibri" panose="020F0502020204030204" pitchFamily="34" charset="0"/>
              <a:cs typeface="Times New Roman" panose="02020603050405020304" pitchFamily="18" charset="0"/>
            </a:endParaRPr>
          </a:p>
          <a:p>
            <a:pPr algn="just">
              <a:spcAft>
                <a:spcPts val="1000"/>
              </a:spcAft>
            </a:pPr>
            <a:r>
              <a:rPr lang="en-US" sz="2000" kern="1200" dirty="0">
                <a:solidFill>
                  <a:srgbClr val="000000"/>
                </a:solidFill>
                <a:effectLst/>
                <a:latin typeface="+mj-lt"/>
                <a:ea typeface="SimSun" panose="02010600030101010101" pitchFamily="2" charset="-122"/>
                <a:cs typeface="Times New Roman" panose="02020603050405020304" pitchFamily="18" charset="0"/>
              </a:rPr>
              <a:t>This Experiment replicates all the findings in Experiment 3 for associations between adjectives and personality traits in the collection of portraits. This importantly shows that the results are robust and likely to replicate well.</a:t>
            </a:r>
            <a:endParaRPr lang="nb-NO"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153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41DC12-4248-434D-94F3-0995250FB0EA}"/>
              </a:ext>
            </a:extLst>
          </p:cNvPr>
          <p:cNvSpPr txBox="1"/>
          <p:nvPr/>
        </p:nvSpPr>
        <p:spPr>
          <a:xfrm>
            <a:off x="3048856" y="2272467"/>
            <a:ext cx="609771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D40"/>
                </a:solidFill>
                <a:effectLst/>
                <a:uLnTx/>
                <a:uFillTx/>
                <a:latin typeface="Calibri"/>
                <a:ea typeface="+mn-ea"/>
                <a:cs typeface="+mn-cs"/>
              </a:rPr>
              <a:t>The Holy Faces and the Dutch modern frontal faces gazing at the viewer were regarded to be more caring, trustworthy, harmonic, inclusive and respectable. (…)in both Experiment 1 and 2 profiles with direct gaze got a lower score.</a:t>
            </a:r>
            <a:r>
              <a:rPr kumimoji="0" lang="en-US" sz="1800" b="0" i="0" u="none" strike="noStrike" kern="1200" cap="none" spc="0" normalizeH="0" baseline="0" noProof="0" dirty="0">
                <a:ln>
                  <a:noFill/>
                </a:ln>
                <a:solidFill>
                  <a:srgbClr val="3E3D40"/>
                </a:solidFill>
                <a:effectLst/>
                <a:uLnTx/>
                <a:uFillTx/>
                <a:latin typeface="Georgia" panose="02040502050405020303" pitchFamily="18" charset="0"/>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483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15E2BD-DC53-475F-B57E-520E0A5CE0F9}"/>
              </a:ext>
            </a:extLst>
          </p:cNvPr>
          <p:cNvSpPr txBox="1"/>
          <p:nvPr/>
        </p:nvSpPr>
        <p:spPr>
          <a:xfrm>
            <a:off x="3048856" y="2425780"/>
            <a:ext cx="6097712"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3D40"/>
                </a:solidFill>
                <a:effectLst/>
                <a:uLnTx/>
                <a:uFillTx/>
                <a:latin typeface="Calibri"/>
                <a:ea typeface="+mn-ea"/>
                <a:cs typeface="+mn-cs"/>
              </a:rPr>
              <a:t>Although the effects are more uncertain for Experiment 2 (Brazilian), our findings </a:t>
            </a:r>
            <a:r>
              <a:rPr lang="en-US" sz="2400" dirty="0">
                <a:solidFill>
                  <a:srgbClr val="3E3D40"/>
                </a:solidFill>
                <a:latin typeface="Calibri"/>
              </a:rPr>
              <a:t>indicate</a:t>
            </a:r>
            <a:r>
              <a:rPr kumimoji="0" lang="en-US" sz="2400" b="0" i="0" u="none" strike="noStrike" kern="1200" cap="none" spc="0" normalizeH="0" baseline="0" noProof="0" dirty="0">
                <a:ln>
                  <a:noFill/>
                </a:ln>
                <a:solidFill>
                  <a:srgbClr val="3E3D40"/>
                </a:solidFill>
                <a:effectLst/>
                <a:uLnTx/>
                <a:uFillTx/>
                <a:latin typeface="Calibri"/>
                <a:ea typeface="+mn-ea"/>
                <a:cs typeface="+mn-cs"/>
              </a:rPr>
              <a:t> that the frontal Holy Face </a:t>
            </a:r>
            <a:r>
              <a:rPr lang="en-US" sz="2400" dirty="0">
                <a:solidFill>
                  <a:srgbClr val="3E3D40"/>
                </a:solidFill>
                <a:latin typeface="Calibri"/>
              </a:rPr>
              <a:t>may be</a:t>
            </a:r>
            <a:r>
              <a:rPr kumimoji="0" lang="en-US" sz="2400" b="0" i="0" u="none" strike="noStrike" kern="1200" cap="none" spc="0" normalizeH="0" baseline="0" noProof="0" dirty="0">
                <a:ln>
                  <a:noFill/>
                </a:ln>
                <a:solidFill>
                  <a:srgbClr val="3E3D40"/>
                </a:solidFill>
                <a:effectLst/>
                <a:uLnTx/>
                <a:uFillTx/>
                <a:latin typeface="Calibri"/>
                <a:ea typeface="+mn-ea"/>
                <a:cs typeface="+mn-cs"/>
              </a:rPr>
              <a:t> more than a convention, that is, deeper biological or evolutionary reasons </a:t>
            </a:r>
            <a:r>
              <a:rPr lang="en-US" sz="2400" dirty="0">
                <a:solidFill>
                  <a:srgbClr val="3E3D40"/>
                </a:solidFill>
                <a:latin typeface="Calibri"/>
              </a:rPr>
              <a:t>may explain the</a:t>
            </a:r>
            <a:r>
              <a:rPr kumimoji="0" lang="en-US" sz="2400" b="0" i="0" u="none" strike="noStrike" kern="1200" cap="none" spc="0" normalizeH="0" baseline="0" noProof="0" dirty="0">
                <a:ln>
                  <a:noFill/>
                </a:ln>
                <a:solidFill>
                  <a:srgbClr val="3E3D40"/>
                </a:solidFill>
                <a:effectLst/>
                <a:uLnTx/>
                <a:uFillTx/>
                <a:latin typeface="Calibri"/>
                <a:ea typeface="+mn-ea"/>
                <a:cs typeface="+mn-cs"/>
              </a:rPr>
              <a:t> convention.</a:t>
            </a: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2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9E6DD-D8BD-43AE-9AD0-886CFB234259}"/>
              </a:ext>
            </a:extLst>
          </p:cNvPr>
          <p:cNvSpPr txBox="1"/>
          <p:nvPr/>
        </p:nvSpPr>
        <p:spPr>
          <a:xfrm>
            <a:off x="3048856" y="52995"/>
            <a:ext cx="6097712" cy="36317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This article explores the possibility of testing hypotheses about art production in the past by collecting data in the present. We call this enterprise “experimental art history”. Why did medieval artists prefer to paint Christ with his face directed towards the beholder, while profane faces were noticeably more often painted in different degrees of profile?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Helvetica Neue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Neue LT Std"/>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13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9E6DD-D8BD-43AE-9AD0-886CFB234259}"/>
              </a:ext>
            </a:extLst>
          </p:cNvPr>
          <p:cNvSpPr txBox="1"/>
          <p:nvPr/>
        </p:nvSpPr>
        <p:spPr>
          <a:xfrm>
            <a:off x="3048856" y="52995"/>
            <a:ext cx="6097712" cy="45550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This article explores the possibility of testing hypotheses about art production in the past by collecting data in the present. We call this enterprise “experimental art history”. Why did medieval artists prefer to paint Christ with his face directed towards the beholder, while profane faces were noticeably more often painted in different degrees of profile? Is a preference for frontal faces motivated by deeper evolutionary and biological considerations?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Helvetica Neue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Neue LT Std"/>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74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9E6DD-D8BD-43AE-9AD0-886CFB234259}"/>
              </a:ext>
            </a:extLst>
          </p:cNvPr>
          <p:cNvSpPr txBox="1"/>
          <p:nvPr/>
        </p:nvSpPr>
        <p:spPr>
          <a:xfrm>
            <a:off x="3048856" y="52995"/>
            <a:ext cx="6097712" cy="727891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This article explores the possibility of testing hypotheses about art production in the past by collecting data in the present. We call this enterprise “experimental art history”. Why did medieval artists prefer to paint Christ with his face directed towards the beholder, while profane faces were noticeably more often painted in different degrees of profile? Is a preference for frontal faces motivated by deeper evolutionary and biological considerations? (Mind that) head and gaze direction is a significant factor for detecting the intentions of others, and accurate detection of gaze direction depends on strong contrast between a dark iris and a bright sclera, a combination that is only found in humans among the primates.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Helvetica Neue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Neue LT Std"/>
                <a:ea typeface="+mn-ea"/>
                <a:cs typeface="+mn-cs"/>
              </a:rPr>
              <a:t> </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08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3B14E-40A5-426D-91B5-D40E4C88563F}"/>
              </a:ext>
            </a:extLst>
          </p:cNvPr>
          <p:cNvSpPr txBox="1"/>
          <p:nvPr/>
        </p:nvSpPr>
        <p:spPr>
          <a:xfrm>
            <a:off x="3048856" y="573786"/>
            <a:ext cx="6097712" cy="5450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perceived face and gaze direction is also related to fundamental emotional reactions such as fear, aggression, empathy and sympathy. (…) In particular, different sub-regions of the amygdala show specific activation as response to gaze direction, head orientation and the valence of facial expression.</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dirty="0">
              <a:solidFill>
                <a:srgbClr val="000000"/>
              </a:solidFill>
              <a:latin typeface="Calibr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We present three experiments on the effects of face orientation and gaze direction on the judgments of social attributes. We observed that frontal faces with direct gaze were more highly associated with positive adjectives.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formal result indicates that the Holy Face is perceived more positively than profiles with both direct and averted gaze.</a:t>
            </a:r>
          </a:p>
        </p:txBody>
      </p:sp>
    </p:spTree>
    <p:extLst>
      <p:ext uri="{BB962C8B-B14F-4D97-AF65-F5344CB8AC3E}">
        <p14:creationId xmlns:p14="http://schemas.microsoft.com/office/powerpoint/2010/main" val="382886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2" descr="M:\Media Acts\Presentasjon\Weyden_JanDeGr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975" y="492126"/>
            <a:ext cx="20399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M:\Media Acts\Presentasjon\Pisanello-LeonelloD'Es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789364"/>
            <a:ext cx="17526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M:\Media Acts\Presentasjon\Flema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038" y="492125"/>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M:\Media Acts\Presentasjon\Masacci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3789364"/>
            <a:ext cx="22479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M:\Media Acts\Presentasjon\Eyck10golds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651" y="492126"/>
            <a:ext cx="180816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M:\Media Acts\Presentasjon\Castagno08port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563" y="3779838"/>
            <a:ext cx="19240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5707E70-56CA-4CBC-BF8B-A76AE1A9EAFD}"/>
              </a:ext>
            </a:extLst>
          </p:cNvPr>
          <p:cNvSpPr txBox="1"/>
          <p:nvPr/>
        </p:nvSpPr>
        <p:spPr>
          <a:xfrm>
            <a:off x="3048856" y="6426820"/>
            <a:ext cx="6097712"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Secular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portraits</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15th c.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By</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Van Eyck,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master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Flémalle</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R. v. d.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Weyden</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Pisanello</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Castagno</a:t>
            </a:r>
            <a:r>
              <a:rPr kumimoji="0" lang="es-ES" altLang="nb-NO"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altLang="nb-NO" sz="1200" b="0" i="0" u="none" strike="noStrike" kern="1200" cap="none" spc="0" normalizeH="0" baseline="0" noProof="0" dirty="0" err="1">
                <a:ln>
                  <a:noFill/>
                </a:ln>
                <a:solidFill>
                  <a:prstClr val="white"/>
                </a:solidFill>
                <a:effectLst/>
                <a:uLnTx/>
                <a:uFillTx/>
                <a:latin typeface="Calibri" panose="020F0502020204030204"/>
                <a:ea typeface="+mn-ea"/>
                <a:cs typeface="+mn-cs"/>
              </a:rPr>
              <a:t>Masaccio</a:t>
            </a:r>
            <a:endParaRPr kumimoji="0" lang="nb-NO" altLang="nb-NO"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7825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0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5392</TotalTime>
  <Words>1402</Words>
  <Application>Microsoft Office PowerPoint</Application>
  <PresentationFormat>Widescreen</PresentationFormat>
  <Paragraphs>94</Paragraphs>
  <Slides>44</Slides>
  <Notes>15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Arial</vt:lpstr>
      <vt:lpstr>Calibri</vt:lpstr>
      <vt:lpstr>Georgia</vt:lpstr>
      <vt:lpstr>Helvetica Neue LT Std</vt:lpstr>
      <vt:lpstr>Times New Roman</vt:lpstr>
      <vt:lpstr>Office-tema</vt:lpstr>
      <vt:lpstr>24_Office-tema</vt:lpstr>
      <vt:lpstr>50_Office-tema</vt:lpstr>
      <vt:lpstr>1_Office-tema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Deviations from statistical independence of rows and columns in a matrix. For the sake of simplicity, we will here solely look at the results from RaFD on Dutch faces.</vt:lpstr>
      <vt:lpstr>PowerPoint Presentation</vt:lpstr>
      <vt:lpstr>Experiment 1: Dutch Photographs (cf. Figure 2), last slide.</vt:lpstr>
      <vt:lpstr>Experiment 1: Dutch Photographs (cf. Figure 2), last slide.</vt:lpstr>
      <vt:lpstr>Experiment 1: Dutch Photographs (cf. Figure 2), last slide.</vt:lpstr>
      <vt:lpstr>PowerPoint Presentation</vt:lpstr>
      <vt:lpstr>Experiment 3: Holy Faces and secular portraits. </vt:lpstr>
      <vt:lpstr>PowerPoint Presentation</vt:lpstr>
      <vt:lpstr>PowerPoint Presentation</vt:lpstr>
      <vt:lpstr>PowerPoint Presentation</vt:lpstr>
      <vt:lpstr>PowerPoint Presentation</vt:lpstr>
    </vt:vector>
  </TitlesOfParts>
  <Company>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 Olav Folgerø</dc:creator>
  <cp:lastModifiedBy>Per Olav Folgerø</cp:lastModifiedBy>
  <cp:revision>72</cp:revision>
  <dcterms:created xsi:type="dcterms:W3CDTF">2018-08-01T10:29:41Z</dcterms:created>
  <dcterms:modified xsi:type="dcterms:W3CDTF">2022-02-02T13:23:04Z</dcterms:modified>
</cp:coreProperties>
</file>