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696" r:id="rId3"/>
    <p:sldMasterId id="2147483708" r:id="rId4"/>
    <p:sldMasterId id="2147483744" r:id="rId5"/>
    <p:sldMasterId id="2147483756" r:id="rId6"/>
    <p:sldMasterId id="2147483768" r:id="rId7"/>
    <p:sldMasterId id="2147483780" r:id="rId8"/>
    <p:sldMasterId id="2147483792" r:id="rId9"/>
    <p:sldMasterId id="2147483804" r:id="rId10"/>
    <p:sldMasterId id="2147483816" r:id="rId11"/>
    <p:sldMasterId id="2147483852" r:id="rId12"/>
    <p:sldMasterId id="2147483888" r:id="rId13"/>
    <p:sldMasterId id="2147483900" r:id="rId14"/>
  </p:sldMasterIdLst>
  <p:notesMasterIdLst>
    <p:notesMasterId r:id="rId93"/>
  </p:notesMasterIdLst>
  <p:sldIdLst>
    <p:sldId id="256" r:id="rId15"/>
    <p:sldId id="367" r:id="rId16"/>
    <p:sldId id="352" r:id="rId17"/>
    <p:sldId id="309" r:id="rId18"/>
    <p:sldId id="259" r:id="rId19"/>
    <p:sldId id="354" r:id="rId20"/>
    <p:sldId id="355" r:id="rId21"/>
    <p:sldId id="260" r:id="rId22"/>
    <p:sldId id="356" r:id="rId23"/>
    <p:sldId id="302" r:id="rId24"/>
    <p:sldId id="301" r:id="rId25"/>
    <p:sldId id="262" r:id="rId26"/>
    <p:sldId id="312" r:id="rId27"/>
    <p:sldId id="395" r:id="rId28"/>
    <p:sldId id="311" r:id="rId29"/>
    <p:sldId id="310" r:id="rId30"/>
    <p:sldId id="396" r:id="rId31"/>
    <p:sldId id="397" r:id="rId32"/>
    <p:sldId id="398" r:id="rId33"/>
    <p:sldId id="357" r:id="rId34"/>
    <p:sldId id="319" r:id="rId35"/>
    <p:sldId id="379" r:id="rId36"/>
    <p:sldId id="328" r:id="rId37"/>
    <p:sldId id="314" r:id="rId38"/>
    <p:sldId id="315" r:id="rId39"/>
    <p:sldId id="316" r:id="rId40"/>
    <p:sldId id="317" r:id="rId41"/>
    <p:sldId id="318" r:id="rId42"/>
    <p:sldId id="366" r:id="rId43"/>
    <p:sldId id="322" r:id="rId44"/>
    <p:sldId id="359" r:id="rId45"/>
    <p:sldId id="326" r:id="rId46"/>
    <p:sldId id="360" r:id="rId47"/>
    <p:sldId id="361" r:id="rId48"/>
    <p:sldId id="324" r:id="rId49"/>
    <p:sldId id="362" r:id="rId50"/>
    <p:sldId id="295" r:id="rId51"/>
    <p:sldId id="325" r:id="rId52"/>
    <p:sldId id="386" r:id="rId53"/>
    <p:sldId id="320" r:id="rId54"/>
    <p:sldId id="387" r:id="rId55"/>
    <p:sldId id="296" r:id="rId56"/>
    <p:sldId id="393" r:id="rId57"/>
    <p:sldId id="351" r:id="rId58"/>
    <p:sldId id="335" r:id="rId59"/>
    <p:sldId id="365" r:id="rId60"/>
    <p:sldId id="363" r:id="rId61"/>
    <p:sldId id="364" r:id="rId62"/>
    <p:sldId id="388" r:id="rId63"/>
    <p:sldId id="368" r:id="rId64"/>
    <p:sldId id="374" r:id="rId65"/>
    <p:sldId id="375" r:id="rId66"/>
    <p:sldId id="376" r:id="rId67"/>
    <p:sldId id="378" r:id="rId68"/>
    <p:sldId id="383" r:id="rId69"/>
    <p:sldId id="384" r:id="rId70"/>
    <p:sldId id="382" r:id="rId71"/>
    <p:sldId id="385" r:id="rId72"/>
    <p:sldId id="377" r:id="rId73"/>
    <p:sldId id="337" r:id="rId74"/>
    <p:sldId id="381" r:id="rId75"/>
    <p:sldId id="369" r:id="rId76"/>
    <p:sldId id="372" r:id="rId77"/>
    <p:sldId id="265" r:id="rId78"/>
    <p:sldId id="389" r:id="rId79"/>
    <p:sldId id="390" r:id="rId80"/>
    <p:sldId id="391" r:id="rId81"/>
    <p:sldId id="331" r:id="rId82"/>
    <p:sldId id="272" r:id="rId83"/>
    <p:sldId id="273" r:id="rId84"/>
    <p:sldId id="392" r:id="rId85"/>
    <p:sldId id="394" r:id="rId86"/>
    <p:sldId id="274" r:id="rId87"/>
    <p:sldId id="399" r:id="rId88"/>
    <p:sldId id="277" r:id="rId89"/>
    <p:sldId id="350" r:id="rId90"/>
    <p:sldId id="271" r:id="rId91"/>
    <p:sldId id="401" r:id="rId9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viewProps" Target="viewProps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135F5-B461-479D-838B-9D187C5D3AFD}" type="datetimeFigureOut">
              <a:rPr lang="nb-NO" smtClean="0"/>
              <a:t>22.10.2021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F3FEB-FA19-41AF-ABFE-0347C2254F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4187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1123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b-NO" altLang="nb-NO">
                <a:latin typeface="Arial" pitchFamily="34" charset="0"/>
              </a:rPr>
              <a:t>Hans Memling, late 15th c.</a:t>
            </a:r>
          </a:p>
        </p:txBody>
      </p:sp>
      <p:sp>
        <p:nvSpPr>
          <p:cNvPr id="132100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C475DC71-B991-460C-8CE3-B354533E2B9B}" type="slidenum">
              <a:rPr lang="nb-NO">
                <a:solidFill>
                  <a:srgbClr val="000000"/>
                </a:solidFill>
                <a:latin typeface="Calibri" pitchFamily="34" charset="0"/>
              </a:rPr>
              <a:pPr eaLnBrk="1" hangingPunct="1">
                <a:defRPr/>
              </a:pPr>
              <a:t>2</a:t>
            </a:fld>
            <a:endParaRPr lang="nb-NO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3FEB-FA19-41AF-ABFE-0347C2254FA5}" type="slidenum">
              <a:rPr lang="nb-NO" smtClean="0">
                <a:solidFill>
                  <a:prstClr val="black"/>
                </a:solidFill>
              </a:rPr>
              <a:pPr/>
              <a:t>32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53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3FEB-FA19-41AF-ABFE-0347C2254FA5}" type="slidenum">
              <a:rPr lang="nb-NO" smtClean="0">
                <a:solidFill>
                  <a:prstClr val="black"/>
                </a:solidFill>
              </a:rPr>
              <a:pPr/>
              <a:t>34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4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3FEB-FA19-41AF-ABFE-0347C2254FA5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5940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3FEB-FA19-41AF-ABFE-0347C2254FA5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3153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3FEB-FA19-41AF-ABFE-0347C2254FA5}" type="slidenum">
              <a:rPr lang="nb-NO" smtClean="0">
                <a:solidFill>
                  <a:prstClr val="black"/>
                </a:solidFill>
              </a:rPr>
              <a:pPr/>
              <a:t>38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53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3FEB-FA19-41AF-ABFE-0347C2254FA5}" type="slidenum">
              <a:rPr lang="nb-NO" smtClean="0">
                <a:solidFill>
                  <a:prstClr val="black"/>
                </a:solidFill>
              </a:rPr>
              <a:pPr/>
              <a:t>39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53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3FEB-FA19-41AF-ABFE-0347C2254FA5}" type="slidenum">
              <a:rPr lang="nb-NO" smtClean="0">
                <a:solidFill>
                  <a:prstClr val="black"/>
                </a:solidFill>
              </a:rPr>
              <a:pPr/>
              <a:t>41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53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3FEB-FA19-41AF-ABFE-0347C2254FA5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7782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3FEB-FA19-41AF-ABFE-0347C2254FA5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1296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3FEB-FA19-41AF-ABFE-0347C2254FA5}" type="slidenum">
              <a:rPr lang="nb-NO" smtClean="0">
                <a:solidFill>
                  <a:prstClr val="black"/>
                </a:solidFill>
              </a:rPr>
              <a:pPr/>
              <a:t>48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96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3FEB-FA19-41AF-ABFE-0347C2254FA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0440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3FEB-FA19-41AF-ABFE-0347C2254FA5}" type="slidenum">
              <a:rPr lang="nb-NO" smtClean="0"/>
              <a:t>68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0314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hagen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3FEB-FA19-41AF-ABFE-0347C2254FA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7554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nb-NO"/>
              <a:t>Van Eyck, Flémalle-m, R v d Weyden, Pisanello, Castagno, Masaccio</a:t>
            </a:r>
            <a:endParaRPr lang="nb-NO" altLang="nb-NO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50A4124-B0A1-426A-94D5-21F696C72BFA}" type="slidenum">
              <a:rPr lang="nb-NO" smtClean="0">
                <a:solidFill>
                  <a:srgbClr val="000000"/>
                </a:solidFill>
                <a:latin typeface="Calibri" pitchFamily="34" charset="0"/>
              </a:rPr>
              <a:pPr eaLnBrk="1" hangingPunct="1">
                <a:defRPr/>
              </a:pPr>
              <a:t>15</a:t>
            </a:fld>
            <a:endParaRPr lang="nb-NO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 dirty="0" err="1"/>
              <a:t>fWHR</a:t>
            </a:r>
            <a:r>
              <a:rPr lang="nb-NO" sz="2000" dirty="0"/>
              <a:t>=3,4 / 2,02=1,68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3FEB-FA19-41AF-ABFE-0347C2254FA5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5245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3FEB-FA19-41AF-ABFE-0347C2254FA5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2855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F3FEB-FA19-41AF-ABFE-0347C2254FA5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750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solidFill>
                  <a:srgbClr val="FF0000"/>
                </a:solidFill>
              </a:rPr>
              <a:t>Width/</a:t>
            </a:r>
            <a:r>
              <a:rPr lang="nb-NO" dirty="0" err="1">
                <a:solidFill>
                  <a:srgbClr val="FF0000"/>
                </a:solidFill>
              </a:rPr>
              <a:t>hight</a:t>
            </a:r>
            <a:r>
              <a:rPr lang="nb-NO" dirty="0">
                <a:solidFill>
                  <a:srgbClr val="FF0000"/>
                </a:solidFill>
              </a:rPr>
              <a:t> ratio 1,43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D1545-6CF5-4E45-BBBC-B67F09AB6D73}" type="slidenum">
              <a:rPr lang="nb-NO" smtClean="0">
                <a:solidFill>
                  <a:prstClr val="black"/>
                </a:solidFill>
              </a:rPr>
              <a:pPr/>
              <a:t>27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85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solidFill>
                  <a:srgbClr val="FF0000"/>
                </a:solidFill>
              </a:rPr>
              <a:t>Width/</a:t>
            </a:r>
            <a:r>
              <a:rPr lang="nb-NO" dirty="0" err="1">
                <a:solidFill>
                  <a:srgbClr val="FF0000"/>
                </a:solidFill>
              </a:rPr>
              <a:t>hight</a:t>
            </a:r>
            <a:r>
              <a:rPr lang="nb-NO" dirty="0">
                <a:solidFill>
                  <a:srgbClr val="FF0000"/>
                </a:solidFill>
              </a:rPr>
              <a:t> ratio 1,5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D1545-6CF5-4E45-BBBC-B67F09AB6D73}" type="slidenum">
              <a:rPr lang="nb-NO" smtClean="0">
                <a:solidFill>
                  <a:prstClr val="black"/>
                </a:solidFill>
              </a:rPr>
              <a:pPr/>
              <a:t>28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49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57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290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060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767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350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296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93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7400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852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1614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348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6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304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59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544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825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578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737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355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744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648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178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8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22458-6B3E-42F3-878E-4846A2ADB74F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D3A22-4E6C-48F8-A57D-7F8CC295CE0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94503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435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943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487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9747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53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609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844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7752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757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12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48388-E08C-449F-92C2-E369EBDCC1B7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0C128-3FB0-4E86-BFC0-9E6013E6E8C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47799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144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540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939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26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616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779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480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1570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44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34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64738-4954-4F74-87E8-BF01D478C788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C6637-EEA7-4394-B9C5-4D737BC84A1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88125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0732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391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363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334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588226D-0E3A-480D-ABCB-A1AA9077AF92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A29BD9D-3696-48F5-BDAF-B27D5A87BA1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34864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80D9F19-4BBD-4015-9ED5-75A5DC2D55F2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00CFB4E-1D98-4203-9915-9EE3E836A4E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747884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C39E217-5D28-4CAB-89CC-4BCCDAAD3076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B66F4F0-9265-40E3-B59C-0D82A77986D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16582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B16F97E-AE41-46DD-9151-4BC3CE841475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5EA5928-88F6-4AE7-8F68-FF5F7161B4E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750513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2C9D2E0-D3CC-4D57-9B35-AAAF16532C13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A12CF8C-2875-4742-9CB6-BF26852BCA9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96162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75B3073-5E80-4A27-A4E1-1319DF8771E1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3F97BB0-BAC4-4125-977E-73BCDDE9711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1651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33A85-9B24-46B2-921C-AB72F03B0F14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04587-F763-4AE3-915C-7C921E32E7B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858276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6EB7DCC-ED54-47B1-80EC-38EE4BB32B77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855AF15-B874-4476-8026-57C9F9FDF23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69285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2B01953-7303-4A89-B988-3220BA21AE47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70732B1-2301-4835-AF23-1AFBB851A17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186519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47816B2-1C22-47EE-B7B6-F1AB4FA30EFF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8E6900C-140B-4848-9618-0860FB2C635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226531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925B78D-89A2-4AE7-B162-1A8C3CBD2853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C126A71-27EB-4343-AD3D-64FD9F7EBF5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388222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B77BB79-1095-43AA-ACE6-4B84EC69F03C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19675AF-89DE-4309-8B9F-41E10D9AB6D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1361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7D132-9E00-4047-B05D-1F59CAE6E5DD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CAF19-3D84-43BB-9A86-8163567444E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696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EE2AD-9960-4D10-94EF-7C62FC3E2B92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B857F-676F-480E-82BF-A094CE95B0F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1407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7DE4F-2790-4422-820A-514D92A61EEB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2F180-0987-46CE-903F-0E14FEF1328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704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1427A-75D7-49B8-95EB-311FB232D504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B369F-E223-4D48-8135-4D2A8695062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952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98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36B51-4DF9-44CA-A665-57D8561F8AC2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43C5E-634C-450A-8471-61A01F736AC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2465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BD1C-E41B-4F66-8CC6-E9F7F7D66123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A8392-D4E9-4B43-B7AD-DB1FC8E4E36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9817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CA0AC-F14D-4062-B305-BDE636E2ECC2}" type="datetimeFigureOut">
              <a:rPr lang="nb-NO"/>
              <a:pPr>
                <a:defRPr/>
              </a:pPr>
              <a:t>22.10.2021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5FC26-8B18-4144-B891-EDB7C4DDF11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4559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DBFA5-96E3-4E24-A823-0029B9A6CAE1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731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FEE29-B86A-4FA2-A4F1-9393635B10EC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4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42E75-43C8-4019-8B5D-3AFE7D11F035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15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85890-2068-48B0-A89A-2E1B6DE34F46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FD585-710A-4D5A-ADEE-37DB50B2A4F9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94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39E18-7755-42D4-BC12-F648F436C420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1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CC1FD-85A2-46AF-9CA6-A62FD8972C57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9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69839-2C00-4BA7-B6A7-41F42FF33505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92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8020F-7144-41FD-B424-EBD1DD062A67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21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1510D-A897-4756-8B16-23BD2CABA35A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76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00276-2545-4B9E-B18B-B345BFE7502D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982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3EBF9-02BA-4E43-9B96-0EBBA5C1D9B1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3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5CBF3-784E-4E19-B3D6-15B765E0E9C5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011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FEE4F-0B4A-4C9A-998B-F573B0240108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27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0A1B6-ECAD-4E5B-A608-7B2D723F49D2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137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7E173-FF16-4112-9361-2848E980CE46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946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FAA8E-C2E5-417E-A208-75F174D781E6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9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14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0542A-5D0B-40F8-905D-DAA7DADDF47C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6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5A95D-5BF5-46A6-8BCF-1278D9CBF851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951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EBFCC-E33F-4CD7-90D5-AB628E818F08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63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B0BB2-0D80-4520-A9D7-2684BD02335E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298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D6EA4-40CE-4160-B1CB-D53A5A5F9147}" type="slidenum">
              <a:rPr lang="nb-NO" altLang="nb-NO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6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335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7788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33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073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24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7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76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686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276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607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479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058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950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40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824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7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887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393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288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810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919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548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724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008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26562-9BFD-4410-989A-46D51AAB9E5D}" type="datetimeFigureOut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22.10.2021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FD020-16EF-4DCF-AD0E-678B1BDEF3EE}" type="slidenum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061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CE9A6-76C0-4926-B8AB-17C738C160A1}" type="datetimeFigureOut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22.10.2021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E957E-3845-4455-8EFC-20384BE66F83}" type="slidenum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903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980DB-F785-4433-9D11-FADAC4B9F385}" type="datetimeFigureOut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22.10.2021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D4A47-643D-4867-8216-A6A4B8144A40}" type="slidenum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63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904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F4CC8-B27F-4177-9522-F7670DDD76DD}" type="datetimeFigureOut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22.10.2021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C00AF-5087-43B8-855D-E7D8795B648D}" type="slidenum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198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F31D7-3734-4D00-ADB3-A850FCC006CA}" type="datetimeFigureOut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22.10.2021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0DCA1-DA6B-41BB-808E-C669E3ABA12E}" type="slidenum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011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1685-4C0A-4689-8274-8CA9754BBBCD}" type="datetimeFigureOut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22.10.2021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6F197-E85C-4DF6-95B9-F771C42E02C8}" type="slidenum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64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8B357-D65E-4802-9449-8EC3F617EA4F}" type="datetimeFigureOut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22.10.2021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B395D-502E-46D2-BCBC-CAF3F152B555}" type="slidenum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446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534F2-F7B2-4FCE-A0D7-185183CB15C5}" type="datetimeFigureOut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22.10.2021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69B86-6418-4BD0-9AC3-D27CB80CBE1A}" type="slidenum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16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D19C8-EA4B-48C7-A48E-1007DA567B95}" type="datetimeFigureOut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22.10.2021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B8211-6797-4539-AD0F-784B79554A19}" type="slidenum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095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0FB18-A900-4470-A273-0DD9CB83A931}" type="datetimeFigureOut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22.10.2021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7CE28-F3E5-4FB7-B24B-9DA92DD12C94}" type="slidenum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05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D2C01-FEEC-43CF-B6A4-1222312908FA}" type="datetimeFigureOut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22.10.2021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2E34-9135-4090-9A49-AAF678F5DB83}" type="slidenum">
              <a:rPr lang="nb-N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613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03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75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696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2361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544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272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268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921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0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035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272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804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5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895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520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070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090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4520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2395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349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201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882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141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7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832BC-6112-8F4C-9D7F-1F6292F6DBC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5F03D-066B-5D40-A0A1-3D003851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2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4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6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5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8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5363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900218AE-3063-4303-B96A-C1C411C7E54A}" type="datetimeFigureOut">
              <a:rPr lang="nb-NO"/>
              <a:pPr defTabSz="914400">
                <a:defRPr/>
              </a:pPr>
              <a:t>22.10.2021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09D05CE4-4926-4BC2-B38A-69CD8014EF7F}" type="slidenum">
              <a:rPr lang="nb-NO"/>
              <a:pPr defTabSz="914400"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216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8435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8DBAE491-3532-4224-979B-07C2E317F5A2}" type="datetimeFigureOut">
              <a:rPr lang="nb-NO">
                <a:cs typeface="Arial" pitchFamily="34" charset="0"/>
              </a:rPr>
              <a:pPr defTabSz="914400">
                <a:defRPr/>
              </a:pPr>
              <a:t>22.10.2021</a:t>
            </a:fld>
            <a:endParaRPr lang="nb-NO">
              <a:cs typeface="Arial" pitchFamily="34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nb-NO"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FFA74CE9-2842-4C47-8749-6F03E0787A3E}" type="slidenum">
              <a:rPr lang="nb-NO">
                <a:cs typeface="Arial" pitchFamily="34" charset="0"/>
              </a:rPr>
              <a:pPr defTabSz="914400">
                <a:defRPr/>
              </a:pPr>
              <a:t>‹#›</a:t>
            </a:fld>
            <a:endParaRPr lang="nb-NO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25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575BE48-9D5B-41E6-8896-5320BF4146E2}" type="slidenum">
              <a:rPr lang="nb-NO" altLang="nb-NO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9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D14C706-4A99-4553-B797-D9BDDED60084}" type="slidenum">
              <a:rPr lang="nb-NO" altLang="nb-NO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1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3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1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93EB03E2-41D2-4374-BBBA-705AB9C1B477}" type="datetimeFigureOut">
              <a:rPr lang="nb-NO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22.10.2021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33213F18-4F77-4FC0-A70E-82E425286538}" type="slidenum">
              <a:rPr lang="nb-NO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4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2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832BC-6112-8F4C-9D7F-1F6292F6DB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5F03D-066B-5D40-A0A1-3D003851F1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1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mailto:Christer.Johansson@uib.no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Transgender Priming </a:t>
            </a:r>
            <a:br>
              <a:rPr lang="en-US" dirty="0"/>
            </a:br>
            <a:r>
              <a:rPr lang="en-US" dirty="0"/>
              <a:t>in Renaissance Europe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Christer Johansson</a:t>
            </a:r>
            <a:r>
              <a:rPr lang="en-US" i="1" dirty="0"/>
              <a:t>, </a:t>
            </a:r>
            <a:r>
              <a:rPr lang="en-US" i="1" u="sng" dirty="0"/>
              <a:t>Per Olav </a:t>
            </a:r>
            <a:r>
              <a:rPr lang="en-US" i="1" u="sng" dirty="0" err="1"/>
              <a:t>Folgerø</a:t>
            </a:r>
            <a:r>
              <a:rPr lang="en-US" dirty="0"/>
              <a:t>, Alf Edgar Andresen</a:t>
            </a:r>
            <a:br>
              <a:rPr lang="en-US" dirty="0"/>
            </a:br>
            <a:r>
              <a:rPr lang="en-US" dirty="0"/>
              <a:t>University of Bergen, Norway</a:t>
            </a:r>
          </a:p>
        </p:txBody>
      </p:sp>
    </p:spTree>
    <p:extLst>
      <p:ext uri="{BB962C8B-B14F-4D97-AF65-F5344CB8AC3E}">
        <p14:creationId xmlns:p14="http://schemas.microsoft.com/office/powerpoint/2010/main" val="1767828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umis_pl_V_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4" y="1285875"/>
            <a:ext cx="455628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187450"/>
            <a:ext cx="4535487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5781675"/>
            <a:ext cx="84502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919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1916" y="-514350"/>
            <a:ext cx="10779980" cy="876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3" y="-1152525"/>
            <a:ext cx="6419851" cy="889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0524" y="2952750"/>
            <a:ext cx="30575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>
                <a:solidFill>
                  <a:prstClr val="black"/>
                </a:solidFill>
                <a:latin typeface="Calibri"/>
              </a:rPr>
              <a:t>Latest </a:t>
            </a:r>
            <a:r>
              <a:rPr lang="nb-NO" sz="2800" dirty="0" err="1">
                <a:solidFill>
                  <a:prstClr val="black"/>
                </a:solidFill>
                <a:latin typeface="Calibri"/>
              </a:rPr>
              <a:t>known</a:t>
            </a:r>
            <a:r>
              <a:rPr lang="nb-NO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nb-NO" sz="2800" dirty="0" err="1">
                <a:solidFill>
                  <a:prstClr val="black"/>
                </a:solidFill>
                <a:latin typeface="Calibri"/>
              </a:rPr>
              <a:t>representation</a:t>
            </a:r>
            <a:r>
              <a:rPr lang="nb-NO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nb-NO" sz="28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nb-NO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nb-NO" sz="2800" dirty="0" err="1">
                <a:solidFill>
                  <a:prstClr val="black"/>
                </a:solidFill>
                <a:latin typeface="Calibri"/>
              </a:rPr>
              <a:t>Christ</a:t>
            </a:r>
            <a:r>
              <a:rPr lang="nb-NO" sz="2800" dirty="0">
                <a:solidFill>
                  <a:prstClr val="black"/>
                </a:solidFill>
                <a:latin typeface="Calibri"/>
              </a:rPr>
              <a:t> Type B (</a:t>
            </a:r>
            <a:r>
              <a:rPr lang="nb-NO" sz="2800" dirty="0" err="1">
                <a:solidFill>
                  <a:prstClr val="black"/>
                </a:solidFill>
                <a:latin typeface="Calibri"/>
              </a:rPr>
              <a:t>curly</a:t>
            </a:r>
            <a:r>
              <a:rPr lang="nb-NO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nb-NO" sz="2800" dirty="0" err="1">
                <a:solidFill>
                  <a:prstClr val="black"/>
                </a:solidFill>
                <a:latin typeface="Calibri"/>
              </a:rPr>
              <a:t>hair</a:t>
            </a:r>
            <a:r>
              <a:rPr lang="nb-NO" sz="2800" dirty="0">
                <a:solidFill>
                  <a:prstClr val="black"/>
                </a:solidFill>
                <a:latin typeface="Calibri"/>
              </a:rPr>
              <a:t>):  </a:t>
            </a:r>
            <a:r>
              <a:rPr lang="nb-NO" sz="2800" dirty="0" err="1">
                <a:solidFill>
                  <a:prstClr val="black"/>
                </a:solidFill>
                <a:latin typeface="Calibri"/>
              </a:rPr>
              <a:t>Crucifixion</a:t>
            </a:r>
            <a:r>
              <a:rPr lang="nb-NO" sz="2800" dirty="0">
                <a:solidFill>
                  <a:prstClr val="black"/>
                </a:solidFill>
                <a:latin typeface="Calibri"/>
              </a:rPr>
              <a:t> scene S. Maria </a:t>
            </a:r>
            <a:r>
              <a:rPr lang="nb-NO" sz="2800" dirty="0" err="1">
                <a:solidFill>
                  <a:prstClr val="black"/>
                </a:solidFill>
                <a:latin typeface="Calibri"/>
              </a:rPr>
              <a:t>Antiqua</a:t>
            </a:r>
            <a:r>
              <a:rPr lang="nb-NO" sz="2800" dirty="0">
                <a:solidFill>
                  <a:prstClr val="black"/>
                </a:solidFill>
                <a:latin typeface="Calibri"/>
              </a:rPr>
              <a:t>, Rome (705-707 A.D.).  Photo and tracing by P. J. Nordhagen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335335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renaissance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Holy Face (Christ as God) is strictly symmetrical, gazing at you.</a:t>
            </a:r>
          </a:p>
        </p:txBody>
      </p:sp>
    </p:spTree>
    <p:extLst>
      <p:ext uri="{BB962C8B-B14F-4D97-AF65-F5344CB8AC3E}">
        <p14:creationId xmlns:p14="http://schemas.microsoft.com/office/powerpoint/2010/main" val="2226807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57175"/>
            <a:ext cx="47625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58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57175"/>
            <a:ext cx="47625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609850"/>
            <a:ext cx="4739423" cy="416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613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M:\Media Acts\Presentasjon\Weyden_JanDeGr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492125"/>
            <a:ext cx="2039938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 descr="M:\Media Acts\Presentasjon\Pisanello-LeonelloD'Es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89363"/>
            <a:ext cx="175260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4" descr="M:\Media Acts\Presentasjon\Flemal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92125"/>
            <a:ext cx="19431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5" descr="M:\Media Acts\Presentasjon\Masacci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3789363"/>
            <a:ext cx="224790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6" descr="M:\Media Acts\Presentasjon\Eyck10golds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92125"/>
            <a:ext cx="1808163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7" descr="M:\Media Acts\Presentasjon\Castagno08portr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779838"/>
            <a:ext cx="1924050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293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renaissance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Holy Face (Christ as God) is (almost/intended to be) strictly symmetrical, gazing at you.</a:t>
            </a:r>
          </a:p>
          <a:p>
            <a:r>
              <a:rPr lang="en-US" dirty="0">
                <a:solidFill>
                  <a:srgbClr val="FF0000"/>
                </a:solidFill>
              </a:rPr>
              <a:t>The androgyny of the Holy Face.</a:t>
            </a:r>
          </a:p>
          <a:p>
            <a:r>
              <a:rPr lang="en-US" dirty="0"/>
              <a:t>Two dimensions: symmetry and androgyny.</a:t>
            </a:r>
          </a:p>
        </p:txBody>
      </p:sp>
    </p:spTree>
    <p:extLst>
      <p:ext uri="{BB962C8B-B14F-4D97-AF65-F5344CB8AC3E}">
        <p14:creationId xmlns:p14="http://schemas.microsoft.com/office/powerpoint/2010/main" val="686213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renaissance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Holy Face (Christ as God) is intended to be strictly symmetrical, gazing at you.</a:t>
            </a:r>
          </a:p>
          <a:p>
            <a:r>
              <a:rPr lang="en-US" dirty="0"/>
              <a:t>The androgyny of the Holy Face.</a:t>
            </a:r>
          </a:p>
          <a:p>
            <a:r>
              <a:rPr lang="en-US" dirty="0"/>
              <a:t>Two dimensions: symmetry and androgyny.</a:t>
            </a:r>
          </a:p>
        </p:txBody>
      </p:sp>
    </p:spTree>
    <p:extLst>
      <p:ext uri="{BB962C8B-B14F-4D97-AF65-F5344CB8AC3E}">
        <p14:creationId xmlns:p14="http://schemas.microsoft.com/office/powerpoint/2010/main" val="3135886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renaissance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Holy Face (Christ as God) is intended to be strictly symmetrical, gazing at you.</a:t>
            </a:r>
          </a:p>
          <a:p>
            <a:r>
              <a:rPr lang="en-US" dirty="0">
                <a:solidFill>
                  <a:srgbClr val="FF0000"/>
                </a:solidFill>
              </a:rPr>
              <a:t>The androgyny of the Holy Face.</a:t>
            </a:r>
          </a:p>
          <a:p>
            <a:r>
              <a:rPr lang="en-US" dirty="0"/>
              <a:t>Two dimensions: symmetry and androgyny.</a:t>
            </a:r>
          </a:p>
        </p:txBody>
      </p:sp>
    </p:spTree>
    <p:extLst>
      <p:ext uri="{BB962C8B-B14F-4D97-AF65-F5344CB8AC3E}">
        <p14:creationId xmlns:p14="http://schemas.microsoft.com/office/powerpoint/2010/main" val="1755840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renaissance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Holy Face (Christ as God) is intended to be strictly symmetrical, gazing at you.</a:t>
            </a:r>
          </a:p>
          <a:p>
            <a:r>
              <a:rPr lang="en-US" dirty="0"/>
              <a:t>The androgyny of the Holy Face.</a:t>
            </a:r>
          </a:p>
          <a:p>
            <a:r>
              <a:rPr lang="en-US" dirty="0">
                <a:solidFill>
                  <a:srgbClr val="FF0000"/>
                </a:solidFill>
              </a:rPr>
              <a:t>Two dimensions: symmetry and androgyny.</a:t>
            </a:r>
          </a:p>
        </p:txBody>
      </p:sp>
    </p:spTree>
    <p:extLst>
      <p:ext uri="{BB962C8B-B14F-4D97-AF65-F5344CB8AC3E}">
        <p14:creationId xmlns:p14="http://schemas.microsoft.com/office/powerpoint/2010/main" val="4190041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://sommerville88.files.wordpress.com/2012/02/430px-christ_giving_his_blessing.jpg?w=215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260350"/>
            <a:ext cx="4473575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1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57175"/>
            <a:ext cx="47625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521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547813"/>
            <a:ext cx="41910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5429456"/>
            <a:ext cx="6042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6293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>
                <a:latin typeface="Times New Roman"/>
                <a:ea typeface="Calibri"/>
              </a:rPr>
              <a:t>Mearurement</a:t>
            </a:r>
            <a:r>
              <a:rPr lang="en-US" sz="2400" dirty="0">
                <a:latin typeface="Times New Roman"/>
                <a:ea typeface="Calibri"/>
              </a:rPr>
              <a:t> of the facial width-to-height-ratio (</a:t>
            </a:r>
            <a:r>
              <a:rPr lang="en-US" sz="2400" dirty="0" err="1">
                <a:latin typeface="Times New Roman"/>
                <a:ea typeface="Calibri"/>
              </a:rPr>
              <a:t>fWHR</a:t>
            </a:r>
            <a:r>
              <a:rPr lang="en-US" sz="2400" dirty="0">
                <a:latin typeface="Times New Roman"/>
                <a:ea typeface="Calibri"/>
              </a:rPr>
              <a:t>) as defied by: 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998601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547813"/>
            <a:ext cx="41910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5429456"/>
            <a:ext cx="6042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32111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Measurement of the facial width-to-height-ratio (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Calibri"/>
              </a:rPr>
              <a:t>fWHR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Calibri"/>
              </a:rPr>
              <a:t>) as defined by: </a:t>
            </a:r>
            <a:endParaRPr lang="nb-NO" sz="2400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86175" y="3505200"/>
            <a:ext cx="1809750" cy="285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638550" y="3519487"/>
            <a:ext cx="1876425" cy="142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115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355823"/>
            <a:ext cx="599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Facial Width to Height Ratio</a:t>
            </a:r>
            <a:br>
              <a:rPr lang="en-US" sz="3200" dirty="0">
                <a:latin typeface="Times New Roman"/>
                <a:ea typeface="Calibri"/>
              </a:rPr>
            </a:br>
            <a:r>
              <a:rPr lang="en-US" sz="3200" dirty="0">
                <a:latin typeface="Times New Roman"/>
                <a:ea typeface="Calibri"/>
              </a:rPr>
              <a:t>in men:      mean = 1.86</a:t>
            </a:r>
          </a:p>
          <a:p>
            <a:r>
              <a:rPr lang="en-US" sz="3200" dirty="0">
                <a:latin typeface="Times New Roman"/>
                <a:ea typeface="Calibri"/>
              </a:rPr>
              <a:t>in females: mean = 1.80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2776888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819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-663575"/>
            <a:ext cx="13717588" cy="819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041" y="2287233"/>
            <a:ext cx="2363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nb-NO" sz="2000" dirty="0" err="1">
                <a:solidFill>
                  <a:prstClr val="black"/>
                </a:solidFill>
              </a:rPr>
              <a:t>fWHR</a:t>
            </a:r>
            <a:r>
              <a:rPr lang="nb-NO" sz="2000" dirty="0">
                <a:solidFill>
                  <a:prstClr val="black"/>
                </a:solidFill>
              </a:rPr>
              <a:t>=3.4 / 2.02=1.7</a:t>
            </a:r>
          </a:p>
        </p:txBody>
      </p:sp>
    </p:spTree>
    <p:extLst>
      <p:ext uri="{BB962C8B-B14F-4D97-AF65-F5344CB8AC3E}">
        <p14:creationId xmlns:p14="http://schemas.microsoft.com/office/powerpoint/2010/main" val="3089988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4544" y="-1019175"/>
            <a:ext cx="13717588" cy="819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222" y="2130421"/>
            <a:ext cx="2363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nb-NO" sz="2000" dirty="0" err="1">
                <a:solidFill>
                  <a:prstClr val="black"/>
                </a:solidFill>
              </a:rPr>
              <a:t>fWHR</a:t>
            </a:r>
            <a:r>
              <a:rPr lang="nb-NO" sz="2000" dirty="0">
                <a:solidFill>
                  <a:prstClr val="black"/>
                </a:solidFill>
              </a:rPr>
              <a:t>=3.2 / 1.92=1.7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423" y="3075364"/>
            <a:ext cx="50006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757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695325"/>
            <a:ext cx="13717588" cy="819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11658" y="2683025"/>
            <a:ext cx="13726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nb-NO" sz="2000" dirty="0" err="1">
                <a:solidFill>
                  <a:prstClr val="black"/>
                </a:solidFill>
              </a:rPr>
              <a:t>fWHR</a:t>
            </a:r>
            <a:r>
              <a:rPr lang="nb-NO" sz="2000" dirty="0">
                <a:solidFill>
                  <a:prstClr val="black"/>
                </a:solidFill>
              </a:rPr>
              <a:t>=1.45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31" y="2010820"/>
            <a:ext cx="154612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448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4024" y="-1047750"/>
            <a:ext cx="13716000" cy="819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71035" y="2090351"/>
            <a:ext cx="14886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nb-NO" sz="2000" dirty="0" err="1">
                <a:solidFill>
                  <a:srgbClr val="FF0000"/>
                </a:solidFill>
              </a:rPr>
              <a:t>fWHR</a:t>
            </a:r>
            <a:r>
              <a:rPr lang="nb-NO" sz="2000" dirty="0">
                <a:solidFill>
                  <a:srgbClr val="FF0000"/>
                </a:solidFill>
              </a:rPr>
              <a:t> = 1.43</a:t>
            </a:r>
          </a:p>
        </p:txBody>
      </p:sp>
    </p:spTree>
    <p:extLst>
      <p:ext uri="{BB962C8B-B14F-4D97-AF65-F5344CB8AC3E}">
        <p14:creationId xmlns:p14="http://schemas.microsoft.com/office/powerpoint/2010/main" val="2781965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325" y="-1114425"/>
            <a:ext cx="13716000" cy="819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26510" y="3290501"/>
            <a:ext cx="12426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nb-NO" sz="2000" dirty="0" err="1">
                <a:solidFill>
                  <a:srgbClr val="FF0000"/>
                </a:solidFill>
              </a:rPr>
              <a:t>fWHR</a:t>
            </a:r>
            <a:r>
              <a:rPr lang="nb-NO" sz="2000" dirty="0">
                <a:solidFill>
                  <a:srgbClr val="FF0000"/>
                </a:solidFill>
              </a:rPr>
              <a:t>=1.5</a:t>
            </a:r>
          </a:p>
        </p:txBody>
      </p:sp>
    </p:spTree>
    <p:extLst>
      <p:ext uri="{BB962C8B-B14F-4D97-AF65-F5344CB8AC3E}">
        <p14:creationId xmlns:p14="http://schemas.microsoft.com/office/powerpoint/2010/main" val="461249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133600"/>
            <a:ext cx="18288000" cy="1112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070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Jesus did not always </a:t>
            </a:r>
            <a:br>
              <a:rPr lang="en-US" dirty="0"/>
            </a:br>
            <a:r>
              <a:rPr lang="en-US" dirty="0"/>
              <a:t>look like </a:t>
            </a:r>
            <a:r>
              <a:rPr lang="en-US" i="1" dirty="0"/>
              <a:t>this</a:t>
            </a:r>
            <a:r>
              <a:rPr lang="en-US" dirty="0"/>
              <a:t> Jesus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are the causes for the transformation of Christ?</a:t>
            </a:r>
          </a:p>
        </p:txBody>
      </p:sp>
    </p:spTree>
    <p:extLst>
      <p:ext uri="{BB962C8B-B14F-4D97-AF65-F5344CB8AC3E}">
        <p14:creationId xmlns:p14="http://schemas.microsoft.com/office/powerpoint/2010/main" val="2281901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57175"/>
            <a:ext cx="47625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790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57175"/>
            <a:ext cx="47625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01" y="2509491"/>
            <a:ext cx="4739423" cy="416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08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274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Word to Picture Priming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perception of images are in part due to how we get those images described to us. </a:t>
            </a:r>
          </a:p>
        </p:txBody>
      </p:sp>
    </p:spTree>
    <p:extLst>
      <p:ext uri="{BB962C8B-B14F-4D97-AF65-F5344CB8AC3E}">
        <p14:creationId xmlns:p14="http://schemas.microsoft.com/office/powerpoint/2010/main" val="387781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7539" y="2921169"/>
            <a:ext cx="62132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nb-NO" sz="3200" dirty="0">
                <a:solidFill>
                  <a:prstClr val="black"/>
                </a:solidFill>
              </a:rPr>
              <a:t>Priming </a:t>
            </a:r>
            <a:r>
              <a:rPr lang="nb-NO" sz="3200" dirty="0" err="1">
                <a:solidFill>
                  <a:prstClr val="black"/>
                </a:solidFill>
              </a:rPr>
              <a:t>word</a:t>
            </a:r>
            <a:r>
              <a:rPr lang="nb-NO" sz="3200" dirty="0">
                <a:solidFill>
                  <a:prstClr val="black"/>
                </a:solidFill>
              </a:rPr>
              <a:t> «male»/»</a:t>
            </a:r>
            <a:r>
              <a:rPr lang="nb-NO" sz="3200" dirty="0" err="1">
                <a:solidFill>
                  <a:prstClr val="black"/>
                </a:solidFill>
              </a:rPr>
              <a:t>female</a:t>
            </a:r>
            <a:r>
              <a:rPr lang="nb-NO" sz="3200" dirty="0">
                <a:solidFill>
                  <a:prstClr val="black"/>
                </a:solidFill>
              </a:rPr>
              <a:t>»(50ms)  –  Face (1000ms)</a:t>
            </a:r>
            <a:br>
              <a:rPr lang="nb-NO" sz="3200" dirty="0">
                <a:solidFill>
                  <a:prstClr val="black"/>
                </a:solidFill>
              </a:rPr>
            </a:br>
            <a:endParaRPr lang="nb-NO" sz="3200" dirty="0">
              <a:solidFill>
                <a:prstClr val="black"/>
              </a:solidFill>
            </a:endParaRPr>
          </a:p>
          <a:p>
            <a:pPr algn="ctr" defTabSz="914400"/>
            <a:r>
              <a:rPr lang="nb-NO" sz="3200" dirty="0" err="1">
                <a:solidFill>
                  <a:prstClr val="black"/>
                </a:solidFill>
              </a:rPr>
              <a:t>We</a:t>
            </a:r>
            <a:r>
              <a:rPr lang="nb-NO" sz="3200" dirty="0">
                <a:solidFill>
                  <a:prstClr val="black"/>
                </a:solidFill>
              </a:rPr>
              <a:t> </a:t>
            </a:r>
            <a:r>
              <a:rPr lang="nb-NO" sz="3200" dirty="0" err="1">
                <a:solidFill>
                  <a:prstClr val="black"/>
                </a:solidFill>
              </a:rPr>
              <a:t>measure</a:t>
            </a:r>
            <a:r>
              <a:rPr lang="nb-NO" sz="3200" dirty="0">
                <a:solidFill>
                  <a:prstClr val="black"/>
                </a:solidFill>
              </a:rPr>
              <a:t> </a:t>
            </a:r>
            <a:r>
              <a:rPr lang="nb-NO" sz="3200" dirty="0" err="1">
                <a:solidFill>
                  <a:prstClr val="black"/>
                </a:solidFill>
              </a:rPr>
              <a:t>the</a:t>
            </a:r>
            <a:r>
              <a:rPr lang="nb-NO" sz="3200" dirty="0">
                <a:solidFill>
                  <a:prstClr val="black"/>
                </a:solidFill>
              </a:rPr>
              <a:t> </a:t>
            </a:r>
            <a:r>
              <a:rPr lang="nb-NO" sz="3200" dirty="0" err="1">
                <a:solidFill>
                  <a:prstClr val="black"/>
                </a:solidFill>
              </a:rPr>
              <a:t>reaction</a:t>
            </a:r>
            <a:r>
              <a:rPr lang="nb-NO" sz="3200" dirty="0">
                <a:solidFill>
                  <a:prstClr val="black"/>
                </a:solidFill>
              </a:rPr>
              <a:t> time (RT) for </a:t>
            </a:r>
            <a:r>
              <a:rPr lang="nb-NO" sz="3200" dirty="0" err="1">
                <a:solidFill>
                  <a:prstClr val="black"/>
                </a:solidFill>
              </a:rPr>
              <a:t>gender</a:t>
            </a:r>
            <a:r>
              <a:rPr lang="nb-NO" sz="3200" dirty="0">
                <a:solidFill>
                  <a:prstClr val="black"/>
                </a:solidFill>
              </a:rPr>
              <a:t> </a:t>
            </a:r>
            <a:r>
              <a:rPr lang="nb-NO" sz="3200" dirty="0" err="1">
                <a:solidFill>
                  <a:prstClr val="black"/>
                </a:solidFill>
              </a:rPr>
              <a:t>recognition</a:t>
            </a:r>
            <a:endParaRPr lang="nb-NO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87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Eye Contact is a powerful stimulus</a:t>
            </a:r>
          </a:p>
        </p:txBody>
      </p:sp>
      <p:pic>
        <p:nvPicPr>
          <p:cNvPr id="4" name="Content Placeholder 3" descr="Eye_Milk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"/>
          <a:stretch/>
        </p:blipFill>
        <p:spPr>
          <a:xfrm>
            <a:off x="4522159" y="1600200"/>
            <a:ext cx="4164641" cy="4525963"/>
          </a:xfrm>
        </p:spPr>
      </p:pic>
      <p:sp>
        <p:nvSpPr>
          <p:cNvPr id="5" name="TextBox 4"/>
          <p:cNvSpPr txBox="1"/>
          <p:nvPr/>
        </p:nvSpPr>
        <p:spPr>
          <a:xfrm>
            <a:off x="457200" y="1886066"/>
            <a:ext cx="40649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It can make you pay for free milk </a:t>
            </a:r>
            <a:r>
              <a:rPr lang="is-IS" b="1" dirty="0">
                <a:solidFill>
                  <a:prstClr val="black"/>
                </a:solidFill>
              </a:rPr>
              <a:t>…</a:t>
            </a:r>
            <a:br>
              <a:rPr lang="is-IS" b="1" dirty="0">
                <a:solidFill>
                  <a:prstClr val="black"/>
                </a:solidFill>
              </a:rPr>
            </a:br>
            <a:br>
              <a:rPr lang="is-IS" b="1" dirty="0">
                <a:solidFill>
                  <a:prstClr val="black"/>
                </a:solidFill>
              </a:rPr>
            </a:br>
            <a:r>
              <a:rPr lang="is-IS" dirty="0">
                <a:solidFill>
                  <a:prstClr val="black"/>
                </a:solidFill>
              </a:rPr>
              <a:t>(Bateson, Nettle &amp; Roberts, 2006. </a:t>
            </a:r>
            <a:r>
              <a:rPr lang="en-US" dirty="0">
                <a:solidFill>
                  <a:prstClr val="black"/>
                </a:solidFill>
              </a:rPr>
              <a:t>Cues of being watched enhance cooperation in a real-world setting</a:t>
            </a:r>
            <a:r>
              <a:rPr lang="en-US" i="1" dirty="0">
                <a:solidFill>
                  <a:prstClr val="black"/>
                </a:solidFill>
              </a:rPr>
              <a:t>, Biology Letters,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, pp. 412-4).</a:t>
            </a:r>
            <a:br>
              <a:rPr lang="en-US" dirty="0">
                <a:solidFill>
                  <a:prstClr val="black"/>
                </a:solidFill>
              </a:rPr>
            </a:b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We also show that the information can be used to reliably decide the gender of the face, in less than a second.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77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52228" y="3075057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nb-NO" sz="4000" dirty="0">
                <a:solidFill>
                  <a:prstClr val="black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296204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8825" y="3290501"/>
            <a:ext cx="133682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nb-NO" sz="3200" dirty="0" err="1">
                <a:solidFill>
                  <a:prstClr val="black"/>
                </a:solidFill>
              </a:rPr>
              <a:t>female</a:t>
            </a:r>
            <a:endParaRPr lang="nb-NO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24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110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8825" y="3290501"/>
            <a:ext cx="133682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nb-NO" sz="3200" dirty="0" err="1">
                <a:solidFill>
                  <a:prstClr val="black"/>
                </a:solidFill>
              </a:rPr>
              <a:t>female</a:t>
            </a:r>
            <a:endParaRPr lang="nb-NO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40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663" y="0"/>
            <a:ext cx="4273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0"/>
            <a:ext cx="4078287" cy="691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38884" y="664518"/>
            <a:ext cx="513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 dirty="0">
                <a:solidFill>
                  <a:prstClr val="black"/>
                </a:solidFill>
              </a:rPr>
              <a:t>B6</a:t>
            </a:r>
            <a:endParaRPr lang="nb-NO" dirty="0"/>
          </a:p>
        </p:txBody>
      </p:sp>
      <p:sp>
        <p:nvSpPr>
          <p:cNvPr id="3" name="Rectangle 2"/>
          <p:cNvSpPr/>
          <p:nvPr/>
        </p:nvSpPr>
        <p:spPr>
          <a:xfrm>
            <a:off x="4839234" y="683568"/>
            <a:ext cx="513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nb-NO" sz="2400" b="1" dirty="0">
                <a:solidFill>
                  <a:prstClr val="black"/>
                </a:solidFill>
              </a:rPr>
              <a:t>B1</a:t>
            </a:r>
          </a:p>
        </p:txBody>
      </p:sp>
    </p:spTree>
    <p:extLst>
      <p:ext uri="{BB962C8B-B14F-4D97-AF65-F5344CB8AC3E}">
        <p14:creationId xmlns:p14="http://schemas.microsoft.com/office/powerpoint/2010/main" val="705202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384" y="-3575677"/>
            <a:ext cx="21960834" cy="131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255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8825" y="3290501"/>
            <a:ext cx="100740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nb-NO" sz="3200" dirty="0">
                <a:solidFill>
                  <a:prstClr val="black"/>
                </a:solidFill>
              </a:rPr>
              <a:t>male</a:t>
            </a:r>
          </a:p>
        </p:txBody>
      </p:sp>
    </p:spTree>
    <p:extLst>
      <p:ext uri="{BB962C8B-B14F-4D97-AF65-F5344CB8AC3E}">
        <p14:creationId xmlns:p14="http://schemas.microsoft.com/office/powerpoint/2010/main" val="4202327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Rafd090_56_Caucasian_female_neutral_fron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5400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10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0" y="2587625"/>
            <a:ext cx="9590088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8725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central questions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8089900" cy="1752600"/>
          </a:xfrm>
        </p:spPr>
        <p:txBody>
          <a:bodyPr/>
          <a:lstStyle/>
          <a:p>
            <a:r>
              <a:rPr lang="en-US" dirty="0"/>
              <a:t>How did the prime word affect decisions?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 did the prime word affect reaction times?</a:t>
            </a:r>
          </a:p>
        </p:txBody>
      </p:sp>
    </p:spTree>
    <p:extLst>
      <p:ext uri="{BB962C8B-B14F-4D97-AF65-F5344CB8AC3E}">
        <p14:creationId xmlns:p14="http://schemas.microsoft.com/office/powerpoint/2010/main" val="332524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</a:t>
            </a:r>
          </a:p>
        </p:txBody>
      </p:sp>
      <p:pic>
        <p:nvPicPr>
          <p:cNvPr id="4" name="Content Placeholder 3" descr="Jesus_i_Wien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22" r="-29722"/>
          <a:stretch>
            <a:fillRect/>
          </a:stretch>
        </p:blipFill>
        <p:spPr>
          <a:xfrm>
            <a:off x="3586398" y="1983316"/>
            <a:ext cx="5557602" cy="3056467"/>
          </a:xfrm>
        </p:spPr>
      </p:pic>
      <p:sp>
        <p:nvSpPr>
          <p:cNvPr id="5" name="TextBox 4"/>
          <p:cNvSpPr txBox="1"/>
          <p:nvPr/>
        </p:nvSpPr>
        <p:spPr>
          <a:xfrm>
            <a:off x="4629150" y="4707467"/>
            <a:ext cx="37307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prstClr val="black"/>
                </a:solidFill>
              </a:rPr>
              <a:t>                   </a:t>
            </a:r>
            <a:r>
              <a:rPr lang="de-DE" dirty="0" err="1">
                <a:solidFill>
                  <a:prstClr val="black"/>
                </a:solidFill>
              </a:rPr>
              <a:t>jesus</a:t>
            </a:r>
            <a:r>
              <a:rPr lang="de-DE" dirty="0">
                <a:solidFill>
                  <a:prstClr val="black"/>
                </a:solidFill>
              </a:rPr>
              <a:t>       male        </a:t>
            </a:r>
            <a:r>
              <a:rPr lang="de-DE" dirty="0" err="1">
                <a:solidFill>
                  <a:prstClr val="black"/>
                </a:solidFill>
              </a:rPr>
              <a:t>female</a:t>
            </a:r>
            <a:endParaRPr lang="de-DE" dirty="0">
              <a:solidFill>
                <a:prstClr val="black"/>
              </a:solidFill>
            </a:endParaRPr>
          </a:p>
          <a:p>
            <a:r>
              <a:rPr lang="de-DE" dirty="0" err="1">
                <a:solidFill>
                  <a:prstClr val="black"/>
                </a:solidFill>
              </a:rPr>
              <a:t>opposite</a:t>
            </a:r>
            <a:r>
              <a:rPr lang="de-DE" dirty="0">
                <a:solidFill>
                  <a:prstClr val="black"/>
                </a:solidFill>
              </a:rPr>
              <a:t>   104</a:t>
            </a:r>
            <a:r>
              <a:rPr lang="de-DE" sz="1400" dirty="0">
                <a:solidFill>
                  <a:prstClr val="black"/>
                </a:solidFill>
              </a:rPr>
              <a:t>(+30%) </a:t>
            </a:r>
            <a:r>
              <a:rPr lang="de-DE" dirty="0">
                <a:solidFill>
                  <a:prstClr val="black"/>
                </a:solidFill>
              </a:rPr>
              <a:t>71</a:t>
            </a:r>
            <a:r>
              <a:rPr lang="de-DE" sz="1400" dirty="0">
                <a:solidFill>
                  <a:prstClr val="black"/>
                </a:solidFill>
              </a:rPr>
              <a:t>(-11%)   </a:t>
            </a:r>
            <a:r>
              <a:rPr lang="de-DE" dirty="0">
                <a:solidFill>
                  <a:prstClr val="black"/>
                </a:solidFill>
              </a:rPr>
              <a:t>146</a:t>
            </a:r>
            <a:r>
              <a:rPr lang="de-DE" sz="1400" dirty="0">
                <a:solidFill>
                  <a:prstClr val="black"/>
                </a:solidFill>
              </a:rPr>
              <a:t>(-10%)</a:t>
            </a:r>
          </a:p>
          <a:p>
            <a:r>
              <a:rPr lang="de-DE" dirty="0" err="1">
                <a:solidFill>
                  <a:prstClr val="black"/>
                </a:solidFill>
              </a:rPr>
              <a:t>correct</a:t>
            </a:r>
            <a:r>
              <a:rPr lang="de-DE" dirty="0">
                <a:solidFill>
                  <a:prstClr val="black"/>
                </a:solidFill>
              </a:rPr>
              <a:t>      342</a:t>
            </a:r>
            <a:r>
              <a:rPr lang="de-DE" sz="1400" dirty="0">
                <a:solidFill>
                  <a:prstClr val="black"/>
                </a:solidFill>
              </a:rPr>
              <a:t>(-7%)  </a:t>
            </a:r>
            <a:r>
              <a:rPr lang="de-DE" dirty="0">
                <a:solidFill>
                  <a:prstClr val="black"/>
                </a:solidFill>
              </a:rPr>
              <a:t>376</a:t>
            </a:r>
            <a:r>
              <a:rPr lang="de-DE" sz="1400" dirty="0">
                <a:solidFill>
                  <a:prstClr val="black"/>
                </a:solidFill>
              </a:rPr>
              <a:t>(+2%)    </a:t>
            </a:r>
            <a:r>
              <a:rPr lang="de-DE" dirty="0">
                <a:solidFill>
                  <a:prstClr val="black"/>
                </a:solidFill>
              </a:rPr>
              <a:t>759</a:t>
            </a:r>
            <a:r>
              <a:rPr lang="de-DE" sz="1400" dirty="0">
                <a:solidFill>
                  <a:prstClr val="black"/>
                </a:solidFill>
              </a:rPr>
              <a:t>(+2%)</a:t>
            </a:r>
            <a:endParaRPr lang="en-US" sz="1400" dirty="0">
              <a:solidFill>
                <a:prstClr val="black"/>
              </a:solidFill>
            </a:endParaRPr>
          </a:p>
          <a:p>
            <a:endParaRPr lang="en-US" i="1" dirty="0">
              <a:solidFill>
                <a:prstClr val="black"/>
              </a:solidFill>
            </a:endParaRPr>
          </a:p>
          <a:p>
            <a:r>
              <a:rPr lang="en-US" i="1" dirty="0" err="1">
                <a:solidFill>
                  <a:prstClr val="black"/>
                </a:solidFill>
              </a:rPr>
              <a:t>Chisq</a:t>
            </a:r>
            <a:r>
              <a:rPr lang="en-US" i="1" dirty="0">
                <a:solidFill>
                  <a:prstClr val="black"/>
                </a:solidFill>
              </a:rPr>
              <a:t>(2df)=12.1;p&lt;0.01 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872167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4624210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65200" y="2319867"/>
            <a:ext cx="36639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When priming by “female”, Jesus is significantly more often recognized as female (overall) than expected by statistical independence.</a:t>
            </a:r>
            <a:br>
              <a:rPr lang="en-US" sz="2800" dirty="0">
                <a:solidFill>
                  <a:prstClr val="black"/>
                </a:solidFill>
              </a:rPr>
            </a:br>
            <a:br>
              <a:rPr lang="en-US" sz="2800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(“Correct” in graph is the anticipated gender of the image.)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295332" y="1624085"/>
            <a:ext cx="0" cy="441119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552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/>
              <a:t>Priming (male)</a:t>
            </a:r>
          </a:p>
          <a:p>
            <a:pPr lvl="1"/>
            <a:r>
              <a:rPr lang="en-US" dirty="0"/>
              <a:t>marginal effect for Jesus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207933" cy="4525963"/>
          </a:xfrm>
        </p:spPr>
        <p:txBody>
          <a:bodyPr/>
          <a:lstStyle/>
          <a:p>
            <a:r>
              <a:rPr lang="en-US" dirty="0"/>
              <a:t>Priming (female)</a:t>
            </a:r>
          </a:p>
          <a:p>
            <a:pPr lvl="1"/>
            <a:r>
              <a:rPr lang="en-US" b="1" dirty="0"/>
              <a:t>Jesus accepted as female </a:t>
            </a:r>
          </a:p>
        </p:txBody>
      </p:sp>
      <p:pic>
        <p:nvPicPr>
          <p:cNvPr id="6" name="Picture 5" descr="Androgyny_male_prim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5" y="3343926"/>
            <a:ext cx="3606799" cy="2379533"/>
          </a:xfrm>
          <a:prstGeom prst="rect">
            <a:avLst/>
          </a:prstGeom>
        </p:spPr>
      </p:pic>
      <p:pic>
        <p:nvPicPr>
          <p:cNvPr id="7" name="Picture 6" descr="Androgyny_female_prim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1" y="3338522"/>
            <a:ext cx="3640666" cy="240187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879600" y="3338522"/>
            <a:ext cx="774700" cy="23849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70600" y="3236922"/>
            <a:ext cx="774700" cy="23849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08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688" y="3290501"/>
            <a:ext cx="1549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nb-NO" sz="2800" dirty="0">
                <a:solidFill>
                  <a:prstClr val="black"/>
                </a:solidFill>
              </a:rPr>
              <a:t>«</a:t>
            </a:r>
            <a:r>
              <a:rPr lang="nb-NO" sz="2800" dirty="0" err="1">
                <a:solidFill>
                  <a:prstClr val="black"/>
                </a:solidFill>
              </a:rPr>
              <a:t>female</a:t>
            </a:r>
            <a:r>
              <a:rPr lang="nb-NO" sz="2800" dirty="0">
                <a:solidFill>
                  <a:prstClr val="black"/>
                </a:solidFill>
              </a:rPr>
              <a:t>»</a:t>
            </a:r>
          </a:p>
        </p:txBody>
      </p:sp>
      <p:sp>
        <p:nvSpPr>
          <p:cNvPr id="6" name="Rectangle 5"/>
          <p:cNvSpPr/>
          <p:nvPr/>
        </p:nvSpPr>
        <p:spPr>
          <a:xfrm>
            <a:off x="1850278" y="3290501"/>
            <a:ext cx="1868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nb-NO" sz="2800" dirty="0">
                <a:solidFill>
                  <a:prstClr val="black"/>
                </a:solidFill>
              </a:rPr>
              <a:t>male image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3904405" y="3309551"/>
            <a:ext cx="5375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nb-NO" sz="2800" dirty="0">
                <a:solidFill>
                  <a:prstClr val="black"/>
                </a:solidFill>
              </a:rPr>
              <a:t> </a:t>
            </a:r>
            <a:r>
              <a:rPr lang="nb-NO" sz="2800" dirty="0" err="1">
                <a:solidFill>
                  <a:prstClr val="black"/>
                </a:solidFill>
              </a:rPr>
              <a:t>decided</a:t>
            </a:r>
            <a:r>
              <a:rPr lang="nb-NO" sz="2800" dirty="0">
                <a:solidFill>
                  <a:prstClr val="black"/>
                </a:solidFill>
              </a:rPr>
              <a:t> to be male </a:t>
            </a:r>
            <a:r>
              <a:rPr lang="nb-NO" sz="2800" dirty="0" err="1">
                <a:solidFill>
                  <a:prstClr val="black"/>
                </a:solidFill>
              </a:rPr>
              <a:t>after</a:t>
            </a:r>
            <a:r>
              <a:rPr lang="nb-NO" sz="2800" dirty="0">
                <a:solidFill>
                  <a:prstClr val="black"/>
                </a:solidFill>
              </a:rPr>
              <a:t> </a:t>
            </a:r>
            <a:r>
              <a:rPr lang="nb-NO" sz="2800" i="1" dirty="0" err="1">
                <a:solidFill>
                  <a:prstClr val="black"/>
                </a:solidFill>
              </a:rPr>
              <a:t>hesitation</a:t>
            </a:r>
            <a:endParaRPr lang="nb-NO" sz="2800" i="1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06463"/>
            <a:ext cx="365760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3524250" y="1752600"/>
            <a:ext cx="1866900" cy="29527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19750" y="1581150"/>
            <a:ext cx="142875" cy="0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34000" y="2562225"/>
            <a:ext cx="228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437920" y="1869073"/>
            <a:ext cx="7998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600" dirty="0" err="1">
                <a:solidFill>
                  <a:srgbClr val="FF0000"/>
                </a:solidFill>
              </a:rPr>
              <a:t>long</a:t>
            </a:r>
            <a:r>
              <a:rPr lang="nb-NO" sz="1600" dirty="0">
                <a:solidFill>
                  <a:srgbClr val="FF0000"/>
                </a:solidFill>
              </a:rPr>
              <a:t> RT</a:t>
            </a:r>
            <a:endParaRPr lang="nb-NO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391150" y="1752600"/>
            <a:ext cx="0" cy="581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391150" y="1752600"/>
            <a:ext cx="0" cy="581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034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688" y="3290501"/>
            <a:ext cx="1271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nb-NO" sz="2800" dirty="0">
                <a:solidFill>
                  <a:prstClr val="black"/>
                </a:solidFill>
              </a:rPr>
              <a:t>«male»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4053" y="3290501"/>
            <a:ext cx="1868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nb-NO" sz="2800" dirty="0">
                <a:solidFill>
                  <a:prstClr val="black"/>
                </a:solidFill>
              </a:rPr>
              <a:t>male image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3580555" y="3309551"/>
            <a:ext cx="5817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nb-NO" sz="2800" dirty="0">
                <a:solidFill>
                  <a:prstClr val="black"/>
                </a:solidFill>
              </a:rPr>
              <a:t> </a:t>
            </a:r>
            <a:r>
              <a:rPr lang="nb-NO" sz="2800" dirty="0" err="1">
                <a:solidFill>
                  <a:prstClr val="black"/>
                </a:solidFill>
              </a:rPr>
              <a:t>decided</a:t>
            </a:r>
            <a:r>
              <a:rPr lang="nb-NO" sz="2800" dirty="0">
                <a:solidFill>
                  <a:prstClr val="black"/>
                </a:solidFill>
              </a:rPr>
              <a:t> to be male </a:t>
            </a:r>
            <a:r>
              <a:rPr lang="nb-NO" sz="2800" dirty="0" err="1">
                <a:solidFill>
                  <a:prstClr val="black"/>
                </a:solidFill>
              </a:rPr>
              <a:t>without</a:t>
            </a:r>
            <a:r>
              <a:rPr lang="nb-NO" sz="2800" dirty="0">
                <a:solidFill>
                  <a:prstClr val="black"/>
                </a:solidFill>
              </a:rPr>
              <a:t> </a:t>
            </a:r>
            <a:r>
              <a:rPr lang="nb-NO" sz="2800" i="1" dirty="0" err="1">
                <a:solidFill>
                  <a:prstClr val="black"/>
                </a:solidFill>
              </a:rPr>
              <a:t>hesitation</a:t>
            </a:r>
            <a:endParaRPr lang="nb-NO" sz="2800" i="1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06463"/>
            <a:ext cx="365760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5334000" y="2562225"/>
            <a:ext cx="228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561505" y="1390650"/>
            <a:ext cx="1867745" cy="8572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648325" y="1704975"/>
            <a:ext cx="152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999584" y="2078623"/>
            <a:ext cx="8783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600" dirty="0" err="1">
                <a:solidFill>
                  <a:srgbClr val="FF0000"/>
                </a:solidFill>
              </a:rPr>
              <a:t>short</a:t>
            </a:r>
            <a:r>
              <a:rPr lang="nb-NO" sz="1600" dirty="0">
                <a:solidFill>
                  <a:srgbClr val="FF0000"/>
                </a:solidFill>
              </a:rPr>
              <a:t> RT</a:t>
            </a:r>
            <a:endParaRPr lang="nb-N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157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 priming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Male</a:t>
            </a:r>
            <a:r>
              <a:rPr lang="en-US" dirty="0"/>
              <a:t> images </a:t>
            </a:r>
            <a:r>
              <a:rPr lang="en-US" sz="1800" dirty="0"/>
              <a:t>(excluding Jesus)</a:t>
            </a:r>
          </a:p>
          <a:p>
            <a:pPr lvl="1"/>
            <a:r>
              <a:rPr lang="en-US" sz="1800" dirty="0"/>
              <a:t>Decision for female </a:t>
            </a:r>
          </a:p>
          <a:p>
            <a:pPr lvl="2"/>
            <a:r>
              <a:rPr lang="en-US" sz="1600" dirty="0"/>
              <a:t>Faster when primed by female.</a:t>
            </a:r>
          </a:p>
          <a:p>
            <a:pPr lvl="2"/>
            <a:r>
              <a:rPr lang="en-US" sz="1600" dirty="0"/>
              <a:t>Slower when primed by male. </a:t>
            </a:r>
          </a:p>
          <a:p>
            <a:pPr lvl="1"/>
            <a:r>
              <a:rPr lang="en-US" sz="1800" dirty="0"/>
              <a:t>Decision for male</a:t>
            </a:r>
          </a:p>
          <a:p>
            <a:pPr lvl="2"/>
            <a:r>
              <a:rPr lang="en-US" sz="1600" dirty="0"/>
              <a:t>Faster when primed by male. </a:t>
            </a:r>
          </a:p>
          <a:p>
            <a:pPr lvl="2"/>
            <a:r>
              <a:rPr lang="en-US" sz="1600" dirty="0"/>
              <a:t>Slower when primed by female.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4475"/>
            <a:ext cx="4038600" cy="4525963"/>
          </a:xfrm>
        </p:spPr>
        <p:txBody>
          <a:bodyPr/>
          <a:lstStyle/>
          <a:p>
            <a:r>
              <a:rPr lang="en-US" b="1" dirty="0"/>
              <a:t>Female</a:t>
            </a:r>
            <a:r>
              <a:rPr lang="en-US" dirty="0"/>
              <a:t> images</a:t>
            </a:r>
          </a:p>
          <a:p>
            <a:pPr lvl="1"/>
            <a:r>
              <a:rPr lang="en-US" sz="1800" dirty="0"/>
              <a:t>Decision for female when primed by female. </a:t>
            </a:r>
          </a:p>
          <a:p>
            <a:pPr lvl="2"/>
            <a:r>
              <a:rPr lang="en-US" sz="1600" dirty="0"/>
              <a:t>Decision is not dependent on prime.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Priming has marginal influence on decided gender</a:t>
            </a:r>
            <a:r>
              <a:rPr lang="en-US" sz="1600" dirty="0"/>
              <a:t> </a:t>
            </a:r>
          </a:p>
          <a:p>
            <a:pPr lvl="3"/>
            <a:r>
              <a:rPr lang="en-US" sz="1400" dirty="0"/>
              <a:t>NOTE: decision for male takes longer irrespective of prime.</a:t>
            </a:r>
          </a:p>
        </p:txBody>
      </p:sp>
      <p:pic>
        <p:nvPicPr>
          <p:cNvPr id="5" name="Picture 4" descr="Male Imag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682057"/>
            <a:ext cx="3657600" cy="1956741"/>
          </a:xfrm>
          <a:prstGeom prst="rect">
            <a:avLst/>
          </a:prstGeom>
        </p:spPr>
      </p:pic>
      <p:pic>
        <p:nvPicPr>
          <p:cNvPr id="6" name="Picture 5" descr="Female Imag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3682056"/>
            <a:ext cx="3657600" cy="195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23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Jesus </a:t>
            </a:r>
          </a:p>
        </p:txBody>
      </p:sp>
      <p:pic>
        <p:nvPicPr>
          <p:cNvPr id="4" name="Content Placeholder 3" descr="gallery-1450102902-screen-shot-2015-12-14-at-91810-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801"/>
          <a:stretch/>
        </p:blipFill>
        <p:spPr>
          <a:xfrm>
            <a:off x="457200" y="160020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045829" y="1942088"/>
            <a:ext cx="36432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“real” face of Jesus, according to </a:t>
            </a:r>
            <a:br>
              <a:rPr lang="en-US" dirty="0"/>
            </a:br>
            <a:r>
              <a:rPr lang="en-US" dirty="0"/>
              <a:t>Popular Mechanics: </a:t>
            </a:r>
            <a:br>
              <a:rPr lang="en-US" dirty="0"/>
            </a:br>
            <a:r>
              <a:rPr lang="en-US" dirty="0"/>
              <a:t>http://</a:t>
            </a:r>
            <a:r>
              <a:rPr lang="en-US" dirty="0" err="1"/>
              <a:t>www.popularmechanics.com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/>
              <a:t>science/health/a234/1282186/  </a:t>
            </a:r>
          </a:p>
        </p:txBody>
      </p:sp>
    </p:spTree>
    <p:extLst>
      <p:ext uri="{BB962C8B-B14F-4D97-AF65-F5344CB8AC3E}">
        <p14:creationId xmlns:p14="http://schemas.microsoft.com/office/powerpoint/2010/main" val="30914866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 priming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Male</a:t>
            </a:r>
            <a:r>
              <a:rPr lang="en-US" dirty="0"/>
              <a:t> images </a:t>
            </a:r>
            <a:r>
              <a:rPr lang="en-US" sz="1800" dirty="0"/>
              <a:t>(</a:t>
            </a:r>
            <a:r>
              <a:rPr lang="en-US" sz="1800" dirty="0">
                <a:solidFill>
                  <a:srgbClr val="FF0000"/>
                </a:solidFill>
              </a:rPr>
              <a:t>excluding Jesus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Decision for female </a:t>
            </a:r>
          </a:p>
          <a:p>
            <a:pPr lvl="2"/>
            <a:r>
              <a:rPr lang="en-US" sz="1600" dirty="0"/>
              <a:t>Faster when primed by female.</a:t>
            </a:r>
          </a:p>
          <a:p>
            <a:pPr lvl="2"/>
            <a:r>
              <a:rPr lang="en-US" sz="1600" dirty="0"/>
              <a:t>Slower when primed by male. </a:t>
            </a:r>
          </a:p>
          <a:p>
            <a:pPr lvl="1"/>
            <a:r>
              <a:rPr lang="en-US" sz="1800" dirty="0"/>
              <a:t>Decision for male</a:t>
            </a:r>
          </a:p>
          <a:p>
            <a:pPr lvl="2"/>
            <a:r>
              <a:rPr lang="en-US" sz="1600" dirty="0"/>
              <a:t>Faster when primed by male. </a:t>
            </a:r>
          </a:p>
          <a:p>
            <a:pPr lvl="2"/>
            <a:r>
              <a:rPr lang="en-US" sz="1600" dirty="0"/>
              <a:t>Slower when primed by female.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4475"/>
            <a:ext cx="4038600" cy="4525963"/>
          </a:xfrm>
        </p:spPr>
        <p:txBody>
          <a:bodyPr/>
          <a:lstStyle/>
          <a:p>
            <a:r>
              <a:rPr lang="en-US" b="1" dirty="0"/>
              <a:t>Female</a:t>
            </a:r>
            <a:r>
              <a:rPr lang="en-US" dirty="0"/>
              <a:t> images</a:t>
            </a:r>
          </a:p>
          <a:p>
            <a:pPr lvl="1"/>
            <a:r>
              <a:rPr lang="en-US" sz="1800" dirty="0"/>
              <a:t>Decision for female when primed by female. </a:t>
            </a:r>
          </a:p>
          <a:p>
            <a:pPr lvl="2"/>
            <a:r>
              <a:rPr lang="en-US" sz="1600" dirty="0"/>
              <a:t>Decision is not dependent on prime.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Priming has marginal influence on decided gender</a:t>
            </a:r>
            <a:r>
              <a:rPr lang="en-US" sz="1600" dirty="0"/>
              <a:t> </a:t>
            </a:r>
          </a:p>
          <a:p>
            <a:pPr lvl="3"/>
            <a:r>
              <a:rPr lang="en-US" sz="1400" dirty="0"/>
              <a:t>NOTE: decision for male takes longer irrespective of prime.</a:t>
            </a:r>
          </a:p>
        </p:txBody>
      </p:sp>
      <p:pic>
        <p:nvPicPr>
          <p:cNvPr id="5" name="Picture 4" descr="Male Imag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682057"/>
            <a:ext cx="3657600" cy="1956741"/>
          </a:xfrm>
          <a:prstGeom prst="rect">
            <a:avLst/>
          </a:prstGeom>
        </p:spPr>
      </p:pic>
      <p:pic>
        <p:nvPicPr>
          <p:cNvPr id="6" name="Picture 5" descr="Female Imag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3682056"/>
            <a:ext cx="3657600" cy="195674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495425" y="2581275"/>
            <a:ext cx="9525" cy="22383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0968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 priming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Male</a:t>
            </a:r>
            <a:r>
              <a:rPr lang="en-US" dirty="0"/>
              <a:t> images </a:t>
            </a:r>
            <a:r>
              <a:rPr lang="en-US" sz="1800" dirty="0"/>
              <a:t>(excluding Jesus)</a:t>
            </a:r>
          </a:p>
          <a:p>
            <a:pPr lvl="1"/>
            <a:r>
              <a:rPr lang="en-US" sz="1800" dirty="0"/>
              <a:t>Decision for female </a:t>
            </a:r>
          </a:p>
          <a:p>
            <a:pPr lvl="2"/>
            <a:r>
              <a:rPr lang="en-US" sz="1600" dirty="0"/>
              <a:t>Faster when primed by female.</a:t>
            </a:r>
          </a:p>
          <a:p>
            <a:pPr lvl="2"/>
            <a:r>
              <a:rPr lang="en-US" sz="1600" dirty="0"/>
              <a:t>Slower when primed by male. </a:t>
            </a:r>
          </a:p>
          <a:p>
            <a:pPr lvl="1"/>
            <a:r>
              <a:rPr lang="en-US" sz="1800" dirty="0"/>
              <a:t>Decision for male</a:t>
            </a:r>
          </a:p>
          <a:p>
            <a:pPr lvl="2"/>
            <a:r>
              <a:rPr lang="en-US" sz="1600" dirty="0"/>
              <a:t>Faster when primed by male. </a:t>
            </a:r>
          </a:p>
          <a:p>
            <a:pPr lvl="2"/>
            <a:r>
              <a:rPr lang="en-US" sz="1600" dirty="0"/>
              <a:t>Slower when primed by female.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4475"/>
            <a:ext cx="4038600" cy="4525963"/>
          </a:xfrm>
        </p:spPr>
        <p:txBody>
          <a:bodyPr/>
          <a:lstStyle/>
          <a:p>
            <a:r>
              <a:rPr lang="en-US" b="1" dirty="0"/>
              <a:t>Female</a:t>
            </a:r>
            <a:r>
              <a:rPr lang="en-US" dirty="0"/>
              <a:t> images</a:t>
            </a:r>
          </a:p>
          <a:p>
            <a:pPr lvl="1"/>
            <a:r>
              <a:rPr lang="en-US" sz="1800" dirty="0"/>
              <a:t>Decision for female when primed by female. </a:t>
            </a:r>
          </a:p>
          <a:p>
            <a:pPr lvl="2"/>
            <a:r>
              <a:rPr lang="en-US" sz="1600" dirty="0"/>
              <a:t>Decision is not dependent on prime.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Priming has marginal influence on decided gender</a:t>
            </a:r>
            <a:r>
              <a:rPr lang="en-US" sz="1600" dirty="0"/>
              <a:t> </a:t>
            </a:r>
          </a:p>
          <a:p>
            <a:pPr lvl="3"/>
            <a:r>
              <a:rPr lang="en-US" sz="1400" dirty="0"/>
              <a:t>NOTE: decision for male takes longer irrespective of prime.</a:t>
            </a:r>
          </a:p>
        </p:txBody>
      </p:sp>
      <p:pic>
        <p:nvPicPr>
          <p:cNvPr id="5" name="Picture 4" descr="Male Imag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682057"/>
            <a:ext cx="3657600" cy="1956741"/>
          </a:xfrm>
          <a:prstGeom prst="rect">
            <a:avLst/>
          </a:prstGeom>
        </p:spPr>
      </p:pic>
      <p:pic>
        <p:nvPicPr>
          <p:cNvPr id="6" name="Picture 5" descr="Female Imag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3682056"/>
            <a:ext cx="3657600" cy="195674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495425" y="2857500"/>
            <a:ext cx="9525" cy="1400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1720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 priming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Male</a:t>
            </a:r>
            <a:r>
              <a:rPr lang="en-US" dirty="0"/>
              <a:t> images </a:t>
            </a:r>
            <a:r>
              <a:rPr lang="en-US" sz="1800" dirty="0"/>
              <a:t>(excluding Jesus)</a:t>
            </a:r>
          </a:p>
          <a:p>
            <a:pPr lvl="1"/>
            <a:r>
              <a:rPr lang="en-US" sz="1800" dirty="0"/>
              <a:t>Decision for female </a:t>
            </a:r>
          </a:p>
          <a:p>
            <a:pPr lvl="2"/>
            <a:r>
              <a:rPr lang="en-US" sz="1600" dirty="0"/>
              <a:t>Faster when primed by female.</a:t>
            </a:r>
          </a:p>
          <a:p>
            <a:pPr lvl="2"/>
            <a:r>
              <a:rPr lang="en-US" sz="1600" dirty="0"/>
              <a:t>Slower when primed by male. </a:t>
            </a:r>
          </a:p>
          <a:p>
            <a:pPr lvl="1"/>
            <a:r>
              <a:rPr lang="en-US" sz="1800" dirty="0"/>
              <a:t>Decision for male</a:t>
            </a:r>
          </a:p>
          <a:p>
            <a:pPr lvl="2"/>
            <a:r>
              <a:rPr lang="en-US" sz="1600" dirty="0"/>
              <a:t>Faster when primed by male. </a:t>
            </a:r>
          </a:p>
          <a:p>
            <a:pPr lvl="2"/>
            <a:r>
              <a:rPr lang="en-US" sz="1600" dirty="0"/>
              <a:t>Slower when primed by female.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4475"/>
            <a:ext cx="4038600" cy="4525963"/>
          </a:xfrm>
        </p:spPr>
        <p:txBody>
          <a:bodyPr/>
          <a:lstStyle/>
          <a:p>
            <a:r>
              <a:rPr lang="en-US" b="1" dirty="0"/>
              <a:t>Female</a:t>
            </a:r>
            <a:r>
              <a:rPr lang="en-US" dirty="0"/>
              <a:t> images</a:t>
            </a:r>
          </a:p>
          <a:p>
            <a:pPr lvl="1"/>
            <a:r>
              <a:rPr lang="en-US" sz="1800" dirty="0"/>
              <a:t>Decision for female when primed by female. </a:t>
            </a:r>
          </a:p>
          <a:p>
            <a:pPr lvl="2"/>
            <a:r>
              <a:rPr lang="en-US" sz="1600" dirty="0"/>
              <a:t>Decision is not dependent on prime.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Priming has marginal influence on decided gender</a:t>
            </a:r>
            <a:r>
              <a:rPr lang="en-US" sz="1600" dirty="0"/>
              <a:t> </a:t>
            </a:r>
          </a:p>
          <a:p>
            <a:pPr lvl="3"/>
            <a:r>
              <a:rPr lang="en-US" sz="1400" dirty="0"/>
              <a:t>NOTE: decision for male takes longer irrespective of prime.</a:t>
            </a:r>
          </a:p>
        </p:txBody>
      </p:sp>
      <p:pic>
        <p:nvPicPr>
          <p:cNvPr id="5" name="Picture 4" descr="Male Imag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682057"/>
            <a:ext cx="3657600" cy="1956741"/>
          </a:xfrm>
          <a:prstGeom prst="rect">
            <a:avLst/>
          </a:prstGeom>
        </p:spPr>
      </p:pic>
      <p:pic>
        <p:nvPicPr>
          <p:cNvPr id="6" name="Picture 5" descr="Female Imag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3682056"/>
            <a:ext cx="3657600" cy="195674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324225" y="3495675"/>
            <a:ext cx="19050" cy="1571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3306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 priming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Male</a:t>
            </a:r>
            <a:r>
              <a:rPr lang="en-US" dirty="0"/>
              <a:t> images </a:t>
            </a:r>
            <a:r>
              <a:rPr lang="en-US" sz="1800" dirty="0"/>
              <a:t>(excluding Jesus)</a:t>
            </a:r>
          </a:p>
          <a:p>
            <a:pPr lvl="1"/>
            <a:r>
              <a:rPr lang="en-US" sz="1800" dirty="0"/>
              <a:t>Decision for female </a:t>
            </a:r>
          </a:p>
          <a:p>
            <a:pPr lvl="2"/>
            <a:r>
              <a:rPr lang="en-US" sz="1600" dirty="0"/>
              <a:t>Faster when primed by female.</a:t>
            </a:r>
          </a:p>
          <a:p>
            <a:pPr lvl="2"/>
            <a:r>
              <a:rPr lang="en-US" sz="1600" dirty="0"/>
              <a:t>Slower when primed by male. </a:t>
            </a:r>
          </a:p>
          <a:p>
            <a:pPr lvl="1"/>
            <a:r>
              <a:rPr lang="en-US" sz="1800" dirty="0"/>
              <a:t>Decision for male</a:t>
            </a:r>
          </a:p>
          <a:p>
            <a:pPr lvl="2"/>
            <a:r>
              <a:rPr lang="en-US" sz="1600" dirty="0"/>
              <a:t>Faster when primed by male. </a:t>
            </a:r>
          </a:p>
          <a:p>
            <a:pPr lvl="2"/>
            <a:r>
              <a:rPr lang="en-US" sz="1600" dirty="0"/>
              <a:t>Slower when primed by female.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4475"/>
            <a:ext cx="4038600" cy="4525963"/>
          </a:xfrm>
        </p:spPr>
        <p:txBody>
          <a:bodyPr/>
          <a:lstStyle/>
          <a:p>
            <a:r>
              <a:rPr lang="en-US" b="1" dirty="0"/>
              <a:t>Female</a:t>
            </a:r>
            <a:r>
              <a:rPr lang="en-US" dirty="0"/>
              <a:t> images</a:t>
            </a:r>
          </a:p>
          <a:p>
            <a:pPr lvl="1"/>
            <a:r>
              <a:rPr lang="en-US" sz="1800" dirty="0"/>
              <a:t>Decision for female when primed by female. </a:t>
            </a:r>
          </a:p>
          <a:p>
            <a:pPr lvl="2"/>
            <a:r>
              <a:rPr lang="en-US" sz="1600" dirty="0"/>
              <a:t>Decision is not dependent on prime.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Priming has marginal influence on decided gender</a:t>
            </a:r>
            <a:r>
              <a:rPr lang="en-US" sz="1600" dirty="0"/>
              <a:t> </a:t>
            </a:r>
          </a:p>
          <a:p>
            <a:pPr lvl="3"/>
            <a:r>
              <a:rPr lang="en-US" sz="1400" dirty="0"/>
              <a:t>NOTE: decision for male takes longer irrespective of prime.</a:t>
            </a:r>
          </a:p>
        </p:txBody>
      </p:sp>
      <p:pic>
        <p:nvPicPr>
          <p:cNvPr id="5" name="Picture 4" descr="Male Imag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682057"/>
            <a:ext cx="3657600" cy="1956741"/>
          </a:xfrm>
          <a:prstGeom prst="rect">
            <a:avLst/>
          </a:prstGeom>
        </p:spPr>
      </p:pic>
      <p:pic>
        <p:nvPicPr>
          <p:cNvPr id="6" name="Picture 5" descr="Female Imag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3682056"/>
            <a:ext cx="3657600" cy="195674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400425" y="3771900"/>
            <a:ext cx="0" cy="800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3306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 priming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Male</a:t>
            </a:r>
            <a:r>
              <a:rPr lang="en-US" dirty="0"/>
              <a:t> images </a:t>
            </a:r>
            <a:r>
              <a:rPr lang="en-US" sz="1800" dirty="0"/>
              <a:t>(excluding Jesus)</a:t>
            </a:r>
          </a:p>
          <a:p>
            <a:pPr lvl="1"/>
            <a:r>
              <a:rPr lang="en-US" sz="1800" dirty="0"/>
              <a:t>Decision for female </a:t>
            </a:r>
          </a:p>
          <a:p>
            <a:pPr lvl="2"/>
            <a:r>
              <a:rPr lang="en-US" sz="1600" dirty="0"/>
              <a:t>Faster when primed by female.</a:t>
            </a:r>
          </a:p>
          <a:p>
            <a:pPr lvl="2"/>
            <a:r>
              <a:rPr lang="en-US" sz="1600" dirty="0"/>
              <a:t>Slower when primed by male. </a:t>
            </a:r>
          </a:p>
          <a:p>
            <a:pPr lvl="1"/>
            <a:r>
              <a:rPr lang="en-US" sz="1800" dirty="0"/>
              <a:t>Decision for male</a:t>
            </a:r>
          </a:p>
          <a:p>
            <a:pPr lvl="2"/>
            <a:r>
              <a:rPr lang="en-US" sz="1600" dirty="0"/>
              <a:t>Faster when primed by male. </a:t>
            </a:r>
          </a:p>
          <a:p>
            <a:pPr lvl="2"/>
            <a:r>
              <a:rPr lang="en-US" sz="1600" dirty="0"/>
              <a:t>Slower when primed by female.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4475"/>
            <a:ext cx="4038600" cy="4525963"/>
          </a:xfrm>
        </p:spPr>
        <p:txBody>
          <a:bodyPr/>
          <a:lstStyle/>
          <a:p>
            <a:r>
              <a:rPr lang="en-US" b="1" dirty="0"/>
              <a:t>Female</a:t>
            </a:r>
            <a:r>
              <a:rPr lang="en-US" dirty="0"/>
              <a:t> images</a:t>
            </a:r>
          </a:p>
          <a:p>
            <a:pPr lvl="1"/>
            <a:r>
              <a:rPr lang="en-US" sz="1800" dirty="0"/>
              <a:t>Fast decision for female when primed by female, but also when primed by male.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Priming has marginal influence on decided gender</a:t>
            </a:r>
            <a:r>
              <a:rPr lang="en-US" sz="1600" dirty="0"/>
              <a:t> </a:t>
            </a:r>
          </a:p>
          <a:p>
            <a:pPr lvl="3"/>
            <a:r>
              <a:rPr lang="en-US" sz="1400" dirty="0"/>
              <a:t>NOTE: decision for male takes longer irrespective of prime.</a:t>
            </a:r>
          </a:p>
        </p:txBody>
      </p:sp>
      <p:pic>
        <p:nvPicPr>
          <p:cNvPr id="5" name="Picture 4" descr="Male Imag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682057"/>
            <a:ext cx="3657600" cy="1956741"/>
          </a:xfrm>
          <a:prstGeom prst="rect">
            <a:avLst/>
          </a:prstGeom>
        </p:spPr>
      </p:pic>
      <p:pic>
        <p:nvPicPr>
          <p:cNvPr id="6" name="Picture 5" descr="Female Imag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3682056"/>
            <a:ext cx="3657600" cy="195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555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 priming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Male images </a:t>
            </a:r>
            <a:r>
              <a:rPr lang="en-US" sz="1800" dirty="0"/>
              <a:t>(excluding Jesus)</a:t>
            </a:r>
          </a:p>
          <a:p>
            <a:pPr lvl="1"/>
            <a:r>
              <a:rPr lang="en-US" sz="1800" dirty="0"/>
              <a:t>Decision for female </a:t>
            </a:r>
          </a:p>
          <a:p>
            <a:pPr lvl="2"/>
            <a:r>
              <a:rPr lang="en-US" sz="1600" dirty="0"/>
              <a:t>Faster when primed by female.</a:t>
            </a:r>
          </a:p>
          <a:p>
            <a:pPr lvl="2"/>
            <a:r>
              <a:rPr lang="en-US" sz="1600" dirty="0"/>
              <a:t>Slower when primed by male. </a:t>
            </a:r>
          </a:p>
          <a:p>
            <a:pPr lvl="1"/>
            <a:r>
              <a:rPr lang="en-US" sz="1800" dirty="0"/>
              <a:t>Decision for male</a:t>
            </a:r>
          </a:p>
          <a:p>
            <a:pPr lvl="2"/>
            <a:r>
              <a:rPr lang="en-US" sz="1600" dirty="0"/>
              <a:t>Faster when primed by male. </a:t>
            </a:r>
          </a:p>
          <a:p>
            <a:pPr lvl="2"/>
            <a:r>
              <a:rPr lang="en-US" sz="1600" dirty="0"/>
              <a:t>Slower when primed by female.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4475"/>
            <a:ext cx="4038600" cy="4525963"/>
          </a:xfrm>
        </p:spPr>
        <p:txBody>
          <a:bodyPr/>
          <a:lstStyle/>
          <a:p>
            <a:r>
              <a:rPr lang="en-US" b="1" dirty="0"/>
              <a:t>Female</a:t>
            </a:r>
            <a:r>
              <a:rPr lang="en-US" dirty="0"/>
              <a:t> images</a:t>
            </a:r>
          </a:p>
          <a:p>
            <a:pPr lvl="1"/>
            <a:r>
              <a:rPr lang="en-US" sz="1800" dirty="0"/>
              <a:t>Fast decision for female when primed by female, but also when primed by male.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Priming has marginal influence on decided gender</a:t>
            </a:r>
            <a:r>
              <a:rPr lang="en-US" sz="1600" dirty="0"/>
              <a:t> </a:t>
            </a:r>
          </a:p>
          <a:p>
            <a:pPr lvl="3"/>
            <a:r>
              <a:rPr lang="en-US" sz="1400" dirty="0"/>
              <a:t>NOTE: decision for male takes longer irrespective of prime.</a:t>
            </a:r>
          </a:p>
        </p:txBody>
      </p:sp>
      <p:pic>
        <p:nvPicPr>
          <p:cNvPr id="5" name="Picture 4" descr="Male Imag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682057"/>
            <a:ext cx="3657600" cy="1956741"/>
          </a:xfrm>
          <a:prstGeom prst="rect">
            <a:avLst/>
          </a:prstGeom>
        </p:spPr>
      </p:pic>
      <p:pic>
        <p:nvPicPr>
          <p:cNvPr id="6" name="Picture 5" descr="Female Imag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3682056"/>
            <a:ext cx="3657600" cy="1956741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5448300" y="2190750"/>
            <a:ext cx="0" cy="28479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2847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 priming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Male images </a:t>
            </a:r>
            <a:r>
              <a:rPr lang="en-US" sz="1800" dirty="0"/>
              <a:t>(excluding Jesus)</a:t>
            </a:r>
          </a:p>
          <a:p>
            <a:pPr lvl="1"/>
            <a:r>
              <a:rPr lang="en-US" sz="1800" dirty="0"/>
              <a:t>Decision for female </a:t>
            </a:r>
          </a:p>
          <a:p>
            <a:pPr lvl="2"/>
            <a:r>
              <a:rPr lang="en-US" sz="1600" dirty="0"/>
              <a:t>Faster when primed by female.</a:t>
            </a:r>
          </a:p>
          <a:p>
            <a:pPr lvl="2"/>
            <a:r>
              <a:rPr lang="en-US" sz="1600" dirty="0"/>
              <a:t>Slower when primed by male. </a:t>
            </a:r>
          </a:p>
          <a:p>
            <a:pPr lvl="1"/>
            <a:r>
              <a:rPr lang="en-US" sz="1800" dirty="0"/>
              <a:t>Decision for male</a:t>
            </a:r>
          </a:p>
          <a:p>
            <a:pPr lvl="2"/>
            <a:r>
              <a:rPr lang="en-US" sz="1600" dirty="0"/>
              <a:t>Faster when primed by male. </a:t>
            </a:r>
          </a:p>
          <a:p>
            <a:pPr lvl="2"/>
            <a:r>
              <a:rPr lang="en-US" sz="1600" dirty="0"/>
              <a:t>Slower when primed by female.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4475"/>
            <a:ext cx="4038600" cy="4525963"/>
          </a:xfrm>
        </p:spPr>
        <p:txBody>
          <a:bodyPr/>
          <a:lstStyle/>
          <a:p>
            <a:r>
              <a:rPr lang="en-US" b="1" dirty="0"/>
              <a:t>Female</a:t>
            </a:r>
            <a:r>
              <a:rPr lang="en-US" dirty="0"/>
              <a:t> images</a:t>
            </a:r>
          </a:p>
          <a:p>
            <a:pPr lvl="1"/>
            <a:r>
              <a:rPr lang="en-US" sz="1800" dirty="0"/>
              <a:t>Fast decision for female when primed by female, but also when primed by male.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Priming has marginal influence on decided gender</a:t>
            </a:r>
            <a:r>
              <a:rPr lang="en-US" sz="1600" dirty="0"/>
              <a:t> </a:t>
            </a:r>
          </a:p>
          <a:p>
            <a:pPr lvl="3"/>
            <a:r>
              <a:rPr lang="en-US" sz="1400" dirty="0"/>
              <a:t>NOTE: decision for male takes longer irrespective of prime.</a:t>
            </a:r>
          </a:p>
        </p:txBody>
      </p:sp>
      <p:pic>
        <p:nvPicPr>
          <p:cNvPr id="5" name="Picture 4" descr="Male Imag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682057"/>
            <a:ext cx="3657600" cy="1956741"/>
          </a:xfrm>
          <a:prstGeom prst="rect">
            <a:avLst/>
          </a:prstGeom>
        </p:spPr>
      </p:pic>
      <p:pic>
        <p:nvPicPr>
          <p:cNvPr id="6" name="Picture 5" descr="Female Imag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3682056"/>
            <a:ext cx="3657600" cy="195674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467350" y="2781300"/>
            <a:ext cx="9525" cy="2066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0865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 priming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Male images </a:t>
            </a:r>
            <a:r>
              <a:rPr lang="en-US" sz="1800" dirty="0"/>
              <a:t>(excluding Jesus)</a:t>
            </a:r>
          </a:p>
          <a:p>
            <a:pPr lvl="1"/>
            <a:r>
              <a:rPr lang="en-US" sz="1800" dirty="0"/>
              <a:t>Decision for female </a:t>
            </a:r>
          </a:p>
          <a:p>
            <a:pPr lvl="2"/>
            <a:r>
              <a:rPr lang="en-US" sz="1600" dirty="0"/>
              <a:t>Faster when primed by female.</a:t>
            </a:r>
          </a:p>
          <a:p>
            <a:pPr lvl="2"/>
            <a:r>
              <a:rPr lang="en-US" sz="1600" dirty="0"/>
              <a:t>Slower when primed by male. </a:t>
            </a:r>
          </a:p>
          <a:p>
            <a:pPr lvl="1"/>
            <a:r>
              <a:rPr lang="en-US" sz="1800" dirty="0"/>
              <a:t>Decision for male</a:t>
            </a:r>
          </a:p>
          <a:p>
            <a:pPr lvl="2"/>
            <a:r>
              <a:rPr lang="en-US" sz="1600" dirty="0"/>
              <a:t>Faster when primed by male. </a:t>
            </a:r>
          </a:p>
          <a:p>
            <a:pPr lvl="2"/>
            <a:r>
              <a:rPr lang="en-US" sz="1600" dirty="0"/>
              <a:t>Slower when primed by female.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4475"/>
            <a:ext cx="4038600" cy="4525963"/>
          </a:xfrm>
        </p:spPr>
        <p:txBody>
          <a:bodyPr/>
          <a:lstStyle/>
          <a:p>
            <a:r>
              <a:rPr lang="en-US" b="1" dirty="0"/>
              <a:t>Female</a:t>
            </a:r>
            <a:r>
              <a:rPr lang="en-US" dirty="0"/>
              <a:t> images</a:t>
            </a:r>
          </a:p>
          <a:p>
            <a:pPr lvl="1"/>
            <a:r>
              <a:rPr lang="en-US" sz="1800" dirty="0"/>
              <a:t>Fast decision for female when primed by female, but also when primed by male.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Priming has marginal influence on decided gender: no interaction effect</a:t>
            </a:r>
            <a:r>
              <a:rPr lang="en-US" sz="1600" dirty="0"/>
              <a:t> </a:t>
            </a:r>
          </a:p>
          <a:p>
            <a:pPr lvl="3"/>
            <a:r>
              <a:rPr lang="en-US" sz="1400" dirty="0"/>
              <a:t>NOTE: decision for male takes longer irrespective of prime.</a:t>
            </a:r>
          </a:p>
        </p:txBody>
      </p:sp>
      <p:pic>
        <p:nvPicPr>
          <p:cNvPr id="5" name="Picture 4" descr="Male Imag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682057"/>
            <a:ext cx="3657600" cy="1956741"/>
          </a:xfrm>
          <a:prstGeom prst="rect">
            <a:avLst/>
          </a:prstGeom>
        </p:spPr>
      </p:pic>
      <p:pic>
        <p:nvPicPr>
          <p:cNvPr id="6" name="Picture 5" descr="Female Imag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3682056"/>
            <a:ext cx="3657600" cy="195674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010400" y="3295650"/>
            <a:ext cx="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1680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 priming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Male images </a:t>
            </a:r>
            <a:r>
              <a:rPr lang="en-US" sz="1800" dirty="0"/>
              <a:t>(excluding Jesus)</a:t>
            </a:r>
          </a:p>
          <a:p>
            <a:pPr lvl="1"/>
            <a:r>
              <a:rPr lang="en-US" sz="1800" dirty="0"/>
              <a:t>Decision for female </a:t>
            </a:r>
          </a:p>
          <a:p>
            <a:pPr lvl="2"/>
            <a:r>
              <a:rPr lang="en-US" sz="1600" dirty="0"/>
              <a:t>Faster when primed by female.</a:t>
            </a:r>
          </a:p>
          <a:p>
            <a:pPr lvl="2"/>
            <a:r>
              <a:rPr lang="en-US" sz="1600" dirty="0"/>
              <a:t>Slower when primed by male. </a:t>
            </a:r>
          </a:p>
          <a:p>
            <a:pPr lvl="1"/>
            <a:r>
              <a:rPr lang="en-US" sz="1800" dirty="0"/>
              <a:t>Decision for male</a:t>
            </a:r>
          </a:p>
          <a:p>
            <a:pPr lvl="2"/>
            <a:r>
              <a:rPr lang="en-US" sz="1600" dirty="0"/>
              <a:t>Faster when primed by male. </a:t>
            </a:r>
          </a:p>
          <a:p>
            <a:pPr lvl="2"/>
            <a:r>
              <a:rPr lang="en-US" sz="1600" dirty="0"/>
              <a:t>Slower when primed by female.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4475"/>
            <a:ext cx="4038600" cy="4525963"/>
          </a:xfrm>
        </p:spPr>
        <p:txBody>
          <a:bodyPr/>
          <a:lstStyle/>
          <a:p>
            <a:r>
              <a:rPr lang="en-US" b="1" dirty="0"/>
              <a:t>Female</a:t>
            </a:r>
            <a:r>
              <a:rPr lang="en-US" dirty="0"/>
              <a:t> images</a:t>
            </a:r>
          </a:p>
          <a:p>
            <a:pPr lvl="1"/>
            <a:r>
              <a:rPr lang="en-US" sz="1800" dirty="0"/>
              <a:t>Fast decision for female when primed by female, but also when primed by male.</a:t>
            </a:r>
          </a:p>
          <a:p>
            <a:pPr lvl="2"/>
            <a:r>
              <a:rPr lang="en-US" sz="1600" dirty="0"/>
              <a:t>Priming has marginal influence on decided gender </a:t>
            </a:r>
          </a:p>
          <a:p>
            <a:pPr lvl="3"/>
            <a:r>
              <a:rPr lang="en-US" sz="1400" dirty="0">
                <a:solidFill>
                  <a:srgbClr val="FF0000"/>
                </a:solidFill>
              </a:rPr>
              <a:t>NOTE: decision for male takes longer irrespective of prime.</a:t>
            </a:r>
          </a:p>
        </p:txBody>
      </p:sp>
      <p:pic>
        <p:nvPicPr>
          <p:cNvPr id="5" name="Picture 4" descr="Male Imag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682057"/>
            <a:ext cx="3657600" cy="1956741"/>
          </a:xfrm>
          <a:prstGeom prst="rect">
            <a:avLst/>
          </a:prstGeom>
        </p:spPr>
      </p:pic>
      <p:pic>
        <p:nvPicPr>
          <p:cNvPr id="6" name="Picture 5" descr="Female Imag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3682056"/>
            <a:ext cx="3657600" cy="195674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877050" y="4314825"/>
            <a:ext cx="66675" cy="142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7072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RT priming</a:t>
            </a:r>
            <a:br>
              <a:rPr lang="en-US" dirty="0"/>
            </a:br>
            <a:r>
              <a:rPr lang="en-US" dirty="0"/>
              <a:t>Jesus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Faster for female when primed by female.</a:t>
            </a:r>
          </a:p>
          <a:p>
            <a:r>
              <a:rPr lang="en-US" sz="2000" dirty="0"/>
              <a:t>Faster for male when primed by male.</a:t>
            </a:r>
          </a:p>
        </p:txBody>
      </p:sp>
      <p:pic>
        <p:nvPicPr>
          <p:cNvPr id="6" name="Picture 5" descr="Jesus Imag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3087980"/>
            <a:ext cx="5029200" cy="269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07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Jesus </a:t>
            </a:r>
          </a:p>
        </p:txBody>
      </p:sp>
      <p:pic>
        <p:nvPicPr>
          <p:cNvPr id="4" name="Content Placeholder 3" descr="gallery-1450102902-screen-shot-2015-12-14-at-91810-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801"/>
          <a:stretch/>
        </p:blipFill>
        <p:spPr>
          <a:xfrm>
            <a:off x="457200" y="1600200"/>
            <a:ext cx="8229600" cy="4525963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5" y="1600200"/>
            <a:ext cx="2663124" cy="452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4333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RT priming</a:t>
            </a:r>
            <a:br>
              <a:rPr lang="en-US" dirty="0"/>
            </a:br>
            <a:r>
              <a:rPr lang="en-US" dirty="0"/>
              <a:t>Jesus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Faster for female when primed by female.</a:t>
            </a:r>
          </a:p>
          <a:p>
            <a:r>
              <a:rPr lang="en-US" sz="2000" dirty="0"/>
              <a:t>Faster for male when primed by male.</a:t>
            </a:r>
          </a:p>
        </p:txBody>
      </p:sp>
      <p:pic>
        <p:nvPicPr>
          <p:cNvPr id="6" name="Picture 5" descr="Jesus Imag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3087980"/>
            <a:ext cx="5029200" cy="2690519"/>
          </a:xfrm>
          <a:prstGeom prst="rect">
            <a:avLst/>
          </a:prstGeom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3390900" y="1809750"/>
            <a:ext cx="0" cy="2486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7269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RT priming</a:t>
            </a:r>
            <a:br>
              <a:rPr lang="en-US" dirty="0"/>
            </a:br>
            <a:r>
              <a:rPr lang="en-US" dirty="0"/>
              <a:t>Jesus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Faster for female when primed by female.</a:t>
            </a:r>
          </a:p>
          <a:p>
            <a:r>
              <a:rPr lang="en-US" sz="2000" b="1" dirty="0"/>
              <a:t>Faster for male when primed by male.</a:t>
            </a:r>
          </a:p>
        </p:txBody>
      </p:sp>
      <p:pic>
        <p:nvPicPr>
          <p:cNvPr id="6" name="Picture 5" descr="Jesus Imag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3087980"/>
            <a:ext cx="5029200" cy="269051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791200" y="2324100"/>
            <a:ext cx="19050" cy="26003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6882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Priming </a:t>
            </a:r>
            <a:br>
              <a:rPr lang="en-US" dirty="0"/>
            </a:br>
            <a:r>
              <a:rPr lang="en-US" dirty="0"/>
              <a:t>Reaction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Primed by male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Primed by female</a:t>
            </a:r>
          </a:p>
        </p:txBody>
      </p:sp>
      <p:pic>
        <p:nvPicPr>
          <p:cNvPr id="5" name="Picture 4" descr="Androgyny_rt_primed_by_ma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2480006"/>
            <a:ext cx="3213100" cy="3158794"/>
          </a:xfrm>
          <a:prstGeom prst="rect">
            <a:avLst/>
          </a:prstGeom>
        </p:spPr>
      </p:pic>
      <p:pic>
        <p:nvPicPr>
          <p:cNvPr id="6" name="Picture 5" descr="Androgyny_rt_primed_by_fema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2505406"/>
            <a:ext cx="3213100" cy="31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165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Priming </a:t>
            </a:r>
            <a:br>
              <a:rPr lang="en-US" dirty="0"/>
            </a:br>
            <a:r>
              <a:rPr lang="en-US" dirty="0"/>
              <a:t>Reaction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Female</a:t>
            </a:r>
          </a:p>
          <a:p>
            <a:pPr lvl="1"/>
            <a:r>
              <a:rPr lang="en-US" dirty="0"/>
              <a:t>Primed female (vs. male)</a:t>
            </a:r>
          </a:p>
          <a:p>
            <a:pPr lvl="2"/>
            <a:r>
              <a:rPr lang="en-US" dirty="0"/>
              <a:t>faster decision for female</a:t>
            </a:r>
          </a:p>
          <a:p>
            <a:pPr lvl="2"/>
            <a:r>
              <a:rPr lang="en-US" dirty="0"/>
              <a:t>faster decision for male </a:t>
            </a:r>
          </a:p>
          <a:p>
            <a:pPr lvl="2"/>
            <a:r>
              <a:rPr lang="en-US" dirty="0"/>
              <a:t>No interaction</a:t>
            </a:r>
          </a:p>
        </p:txBody>
      </p:sp>
      <p:pic>
        <p:nvPicPr>
          <p:cNvPr id="5" name="Picture 4" descr="Androgyny_rt_primed_by_ma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480006"/>
            <a:ext cx="3213100" cy="3158794"/>
          </a:xfrm>
          <a:prstGeom prst="rect">
            <a:avLst/>
          </a:prstGeom>
        </p:spPr>
      </p:pic>
      <p:pic>
        <p:nvPicPr>
          <p:cNvPr id="6" name="Picture 5" descr="Androgyny_rt_primed_by_female.pdf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308350"/>
            <a:ext cx="3213100" cy="2057400"/>
          </a:xfrm>
          <a:prstGeom prst="rect">
            <a:avLst/>
          </a:prstGeom>
        </p:spPr>
      </p:pic>
      <p:sp>
        <p:nvSpPr>
          <p:cNvPr id="27" name="Curved Right Arrow 26"/>
          <p:cNvSpPr/>
          <p:nvPr/>
        </p:nvSpPr>
        <p:spPr>
          <a:xfrm>
            <a:off x="2216150" y="4649787"/>
            <a:ext cx="165100" cy="303213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Curved Right Arrow 27"/>
          <p:cNvSpPr/>
          <p:nvPr/>
        </p:nvSpPr>
        <p:spPr>
          <a:xfrm flipH="1">
            <a:off x="3902074" y="3873500"/>
            <a:ext cx="158752" cy="2730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668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Conclusions: Decisions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/>
              <a:t>Priming (male)</a:t>
            </a:r>
          </a:p>
          <a:p>
            <a:pPr lvl="1"/>
            <a:r>
              <a:rPr lang="en-US" dirty="0"/>
              <a:t>no effect for Jesus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207933" cy="4525963"/>
          </a:xfrm>
        </p:spPr>
        <p:txBody>
          <a:bodyPr/>
          <a:lstStyle/>
          <a:p>
            <a:r>
              <a:rPr lang="en-US" dirty="0"/>
              <a:t>Priming (female)</a:t>
            </a:r>
          </a:p>
          <a:p>
            <a:pPr lvl="1"/>
            <a:r>
              <a:rPr lang="en-US" b="1" dirty="0"/>
              <a:t>Jesus accepted as female </a:t>
            </a:r>
          </a:p>
        </p:txBody>
      </p:sp>
      <p:pic>
        <p:nvPicPr>
          <p:cNvPr id="6" name="Picture 5" descr="Androgyny_male_prim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5" y="3343926"/>
            <a:ext cx="3606799" cy="2379533"/>
          </a:xfrm>
          <a:prstGeom prst="rect">
            <a:avLst/>
          </a:prstGeom>
        </p:spPr>
      </p:pic>
      <p:pic>
        <p:nvPicPr>
          <p:cNvPr id="7" name="Picture 6" descr="Androgyny_female_prim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1" y="3338522"/>
            <a:ext cx="3640666" cy="240187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879600" y="3338522"/>
            <a:ext cx="774700" cy="23849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70600" y="3236922"/>
            <a:ext cx="774700" cy="23849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499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Conclusions: Priming </a:t>
            </a:r>
            <a:br>
              <a:rPr lang="en-US" dirty="0"/>
            </a:br>
            <a:r>
              <a:rPr lang="en-US" dirty="0"/>
              <a:t>Reaction Time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r>
              <a:rPr lang="en-US" dirty="0"/>
              <a:t>Jesus</a:t>
            </a:r>
          </a:p>
          <a:p>
            <a:pPr lvl="1"/>
            <a:r>
              <a:rPr lang="en-US" dirty="0"/>
              <a:t>Primed female (vs. male)</a:t>
            </a:r>
          </a:p>
          <a:p>
            <a:pPr lvl="2"/>
            <a:r>
              <a:rPr lang="en-US" dirty="0"/>
              <a:t>faster decision for female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  <a:p>
            <a:pPr lvl="2"/>
            <a:r>
              <a:rPr lang="en-US" dirty="0"/>
              <a:t>slower decision for male</a:t>
            </a:r>
          </a:p>
          <a:p>
            <a:pPr lvl="2"/>
            <a:r>
              <a:rPr lang="en-US" dirty="0"/>
              <a:t>Interaction effect </a:t>
            </a:r>
          </a:p>
          <a:p>
            <a:pPr lvl="2"/>
            <a:r>
              <a:rPr lang="en-US" dirty="0"/>
              <a:t>Classic priming</a:t>
            </a:r>
          </a:p>
        </p:txBody>
      </p:sp>
      <p:pic>
        <p:nvPicPr>
          <p:cNvPr id="5" name="Picture 4" descr="Androgyny_rt_primed_by_ma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480006"/>
            <a:ext cx="3213100" cy="3158794"/>
          </a:xfrm>
          <a:prstGeom prst="rect">
            <a:avLst/>
          </a:prstGeom>
        </p:spPr>
      </p:pic>
      <p:pic>
        <p:nvPicPr>
          <p:cNvPr id="6" name="Picture 5" descr="Androgyny_rt_primed_by_female.pdf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308350"/>
            <a:ext cx="3213100" cy="2057400"/>
          </a:xfrm>
          <a:prstGeom prst="rect">
            <a:avLst/>
          </a:prstGeom>
        </p:spPr>
      </p:pic>
      <p:sp>
        <p:nvSpPr>
          <p:cNvPr id="27" name="Curved Right Arrow 26"/>
          <p:cNvSpPr/>
          <p:nvPr/>
        </p:nvSpPr>
        <p:spPr>
          <a:xfrm>
            <a:off x="2178050" y="3070224"/>
            <a:ext cx="165100" cy="644525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Curved Right Arrow 27"/>
          <p:cNvSpPr/>
          <p:nvPr/>
        </p:nvSpPr>
        <p:spPr>
          <a:xfrm flipH="1" flipV="1">
            <a:off x="3889374" y="4165600"/>
            <a:ext cx="158752" cy="3873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9417" y="346735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341102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Conclusion: Priming </a:t>
            </a:r>
            <a:br>
              <a:rPr lang="en-US" dirty="0"/>
            </a:br>
            <a:r>
              <a:rPr lang="en-US" dirty="0"/>
              <a:t>Reaction Time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/>
              <a:t>Male</a:t>
            </a:r>
          </a:p>
          <a:p>
            <a:pPr lvl="1"/>
            <a:r>
              <a:rPr lang="en-US" dirty="0"/>
              <a:t>Primed female (vs. male)</a:t>
            </a:r>
          </a:p>
          <a:p>
            <a:pPr lvl="2"/>
            <a:r>
              <a:rPr lang="en-US" dirty="0"/>
              <a:t>faster decision for female</a:t>
            </a:r>
            <a:r>
              <a:rPr lang="en-US" dirty="0">
                <a:solidFill>
                  <a:srgbClr val="FF0000"/>
                </a:solidFill>
              </a:rPr>
              <a:t>*</a:t>
            </a:r>
          </a:p>
          <a:p>
            <a:pPr lvl="2"/>
            <a:r>
              <a:rPr lang="en-US" dirty="0"/>
              <a:t>slower decision for male</a:t>
            </a:r>
          </a:p>
          <a:p>
            <a:pPr lvl="2"/>
            <a:r>
              <a:rPr lang="en-US" dirty="0"/>
              <a:t>Interaction effect</a:t>
            </a:r>
          </a:p>
          <a:p>
            <a:pPr lvl="2"/>
            <a:r>
              <a:rPr lang="en-US" dirty="0"/>
              <a:t>Similar but </a:t>
            </a:r>
            <a:r>
              <a:rPr lang="en-US" i="1" dirty="0"/>
              <a:t>smaller </a:t>
            </a:r>
            <a:r>
              <a:rPr lang="en-US" dirty="0"/>
              <a:t>effect than for Jesus</a:t>
            </a:r>
          </a:p>
        </p:txBody>
      </p:sp>
      <p:pic>
        <p:nvPicPr>
          <p:cNvPr id="5" name="Picture 4" descr="Androgyny_rt_primed_by_ma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480006"/>
            <a:ext cx="3213100" cy="3158794"/>
          </a:xfrm>
          <a:prstGeom prst="rect">
            <a:avLst/>
          </a:prstGeom>
        </p:spPr>
      </p:pic>
      <p:pic>
        <p:nvPicPr>
          <p:cNvPr id="6" name="Picture 5" descr="Androgyny_rt_primed_by_female.pdf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308350"/>
            <a:ext cx="3213100" cy="2057400"/>
          </a:xfrm>
          <a:prstGeom prst="rect">
            <a:avLst/>
          </a:prstGeom>
        </p:spPr>
      </p:pic>
      <p:sp>
        <p:nvSpPr>
          <p:cNvPr id="27" name="Curved Right Arrow 26"/>
          <p:cNvSpPr/>
          <p:nvPr/>
        </p:nvSpPr>
        <p:spPr>
          <a:xfrm>
            <a:off x="2139950" y="4243387"/>
            <a:ext cx="260350" cy="519113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Curved Right Arrow 27"/>
          <p:cNvSpPr/>
          <p:nvPr/>
        </p:nvSpPr>
        <p:spPr>
          <a:xfrm flipH="1" flipV="1">
            <a:off x="3902074" y="4470400"/>
            <a:ext cx="250826" cy="4127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92070" y="458248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235192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Conclusions: Priming </a:t>
            </a:r>
            <a:br>
              <a:rPr lang="en-US" dirty="0"/>
            </a:br>
            <a:r>
              <a:rPr lang="en-US" dirty="0"/>
              <a:t>Reaction Time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r>
              <a:rPr lang="en-US" dirty="0"/>
              <a:t>Jesus</a:t>
            </a:r>
          </a:p>
          <a:p>
            <a:pPr lvl="2"/>
            <a:r>
              <a:rPr lang="en-US" b="1" i="1" dirty="0">
                <a:solidFill>
                  <a:prstClr val="black"/>
                </a:solidFill>
              </a:rPr>
              <a:t>Slower responses overall </a:t>
            </a:r>
          </a:p>
          <a:p>
            <a:pPr lvl="2"/>
            <a:r>
              <a:rPr lang="en-US" i="1" dirty="0">
                <a:solidFill>
                  <a:prstClr val="black"/>
                </a:solidFill>
              </a:rPr>
              <a:t>(100 – 150ms slower than Male/Female images)</a:t>
            </a:r>
          </a:p>
          <a:p>
            <a:pPr lvl="2"/>
            <a:r>
              <a:rPr lang="en-US" b="1" dirty="0">
                <a:solidFill>
                  <a:prstClr val="black"/>
                </a:solidFill>
              </a:rPr>
              <a:t>More hesitation / more ambiguity</a:t>
            </a:r>
          </a:p>
          <a:p>
            <a:pPr marL="914400" lvl="2" indent="0">
              <a:buNone/>
            </a:pPr>
            <a:r>
              <a:rPr lang="en-US" dirty="0"/>
              <a:t> </a:t>
            </a:r>
          </a:p>
          <a:p>
            <a:pPr lvl="2"/>
            <a:r>
              <a:rPr lang="en-US" dirty="0"/>
              <a:t>Classic priming</a:t>
            </a:r>
          </a:p>
        </p:txBody>
      </p:sp>
      <p:pic>
        <p:nvPicPr>
          <p:cNvPr id="5" name="Picture 4" descr="Androgyny_rt_primed_by_ma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2480006"/>
            <a:ext cx="3213100" cy="3158794"/>
          </a:xfrm>
          <a:prstGeom prst="rect">
            <a:avLst/>
          </a:prstGeom>
        </p:spPr>
      </p:pic>
      <p:pic>
        <p:nvPicPr>
          <p:cNvPr id="6" name="Picture 5" descr="Androgyny_rt_primed_by_female.pdf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308350"/>
            <a:ext cx="3213100" cy="2057400"/>
          </a:xfrm>
          <a:prstGeom prst="rect">
            <a:avLst/>
          </a:prstGeom>
        </p:spPr>
      </p:pic>
      <p:sp>
        <p:nvSpPr>
          <p:cNvPr id="27" name="Curved Right Arrow 26"/>
          <p:cNvSpPr/>
          <p:nvPr/>
        </p:nvSpPr>
        <p:spPr>
          <a:xfrm>
            <a:off x="2178050" y="3070224"/>
            <a:ext cx="165100" cy="644525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Curved Right Arrow 27"/>
          <p:cNvSpPr/>
          <p:nvPr/>
        </p:nvSpPr>
        <p:spPr>
          <a:xfrm flipH="1" flipV="1">
            <a:off x="3889374" y="4165600"/>
            <a:ext cx="158752" cy="38735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770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Decisions</a:t>
            </a:r>
          </a:p>
          <a:p>
            <a:r>
              <a:rPr lang="en-US" dirty="0"/>
              <a:t>Jesus is decided more often as female (</a:t>
            </a:r>
            <a:r>
              <a:rPr lang="en-US" sz="2600" i="1" dirty="0"/>
              <a:t>i.e., other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than expected by</a:t>
            </a:r>
            <a:r>
              <a:rPr lang="en-US" i="1" dirty="0"/>
              <a:t> statistical independence</a:t>
            </a:r>
            <a:r>
              <a:rPr lang="en-US" dirty="0"/>
              <a:t> for deciding correct or other gender. </a:t>
            </a:r>
          </a:p>
          <a:p>
            <a:r>
              <a:rPr lang="en-US" dirty="0"/>
              <a:t>Priming “Jesus” by male does not affect decisions.</a:t>
            </a:r>
          </a:p>
          <a:p>
            <a:r>
              <a:rPr lang="en-US" dirty="0"/>
              <a:t>Priming “Jesus” by female increases decision for female.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275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RT</a:t>
            </a:r>
          </a:p>
          <a:p>
            <a:r>
              <a:rPr lang="en-US" dirty="0"/>
              <a:t>Jesus is generally slower to decide for gender.</a:t>
            </a:r>
          </a:p>
          <a:p>
            <a:pPr lvl="1"/>
            <a:r>
              <a:rPr lang="en-US" dirty="0"/>
              <a:t>Slower RT = more hesitation</a:t>
            </a:r>
          </a:p>
          <a:p>
            <a:r>
              <a:rPr lang="en-US" dirty="0"/>
              <a:t>When Jesus is primed by “female”, responses for “female” increase and they are faster.</a:t>
            </a:r>
          </a:p>
          <a:p>
            <a:pPr lvl="1"/>
            <a:r>
              <a:rPr lang="en-US" dirty="0"/>
              <a:t>Male images also show faster responses to female when primed by female, but the effect is smaller and the number of responses do not increase significantly.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319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Formal Analysis</a:t>
            </a:r>
            <a:br>
              <a:rPr lang="en-US" dirty="0"/>
            </a:br>
            <a:r>
              <a:rPr lang="en-US" dirty="0"/>
              <a:t>(Interpretation)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People take significantly longer to decide the gender of Christ portraits, compared to deciding other male or female stimuli.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Decision is affected by image (class). </a:t>
            </a:r>
          </a:p>
          <a:p>
            <a:pPr lvl="1"/>
            <a:r>
              <a:rPr lang="en-US" dirty="0"/>
              <a:t>NOT surprising</a:t>
            </a:r>
          </a:p>
          <a:p>
            <a:r>
              <a:rPr lang="en-US" dirty="0"/>
              <a:t>The prime word affects decisions</a:t>
            </a:r>
          </a:p>
          <a:p>
            <a:pPr lvl="1"/>
            <a:r>
              <a:rPr lang="en-US" dirty="0"/>
              <a:t>NOT surprising – </a:t>
            </a:r>
            <a:r>
              <a:rPr lang="en-US" b="1" dirty="0"/>
              <a:t>confirms priming!</a:t>
            </a:r>
          </a:p>
          <a:p>
            <a:r>
              <a:rPr lang="en-US" dirty="0"/>
              <a:t>The Jesus images stand out.</a:t>
            </a:r>
          </a:p>
          <a:p>
            <a:pPr lvl="1"/>
            <a:r>
              <a:rPr lang="en-US" dirty="0"/>
              <a:t>They are more easily recognized as female than other male stimuli, and they have a larger effect of priming.</a:t>
            </a:r>
          </a:p>
        </p:txBody>
      </p:sp>
    </p:spTree>
    <p:extLst>
      <p:ext uri="{BB962C8B-B14F-4D97-AF65-F5344CB8AC3E}">
        <p14:creationId xmlns:p14="http://schemas.microsoft.com/office/powerpoint/2010/main" val="1180204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Jesus </a:t>
            </a:r>
          </a:p>
        </p:txBody>
      </p:sp>
      <p:pic>
        <p:nvPicPr>
          <p:cNvPr id="4" name="Content Placeholder 3" descr="gallery-1450102902-screen-shot-2015-12-14-at-91810-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801"/>
          <a:stretch/>
        </p:blipFill>
        <p:spPr>
          <a:xfrm>
            <a:off x="457200" y="160020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045829" y="1942088"/>
            <a:ext cx="36432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The “real” face of Jesus, according to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Popular Mechanics: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http://</a:t>
            </a:r>
            <a:r>
              <a:rPr lang="en-US" dirty="0" err="1">
                <a:solidFill>
                  <a:prstClr val="black"/>
                </a:solidFill>
              </a:rPr>
              <a:t>www.popularmechanics.com</a:t>
            </a:r>
            <a:r>
              <a:rPr lang="en-US" dirty="0">
                <a:solidFill>
                  <a:prstClr val="black"/>
                </a:solidFill>
              </a:rPr>
              <a:t>/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science/health/a234/1282186/  </a:t>
            </a:r>
          </a:p>
        </p:txBody>
      </p:sp>
    </p:spTree>
    <p:extLst>
      <p:ext uri="{BB962C8B-B14F-4D97-AF65-F5344CB8AC3E}">
        <p14:creationId xmlns:p14="http://schemas.microsoft.com/office/powerpoint/2010/main" val="34925884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Conclusion:</a:t>
            </a:r>
            <a:br>
              <a:rPr lang="en-US" dirty="0"/>
            </a:br>
            <a:r>
              <a:rPr lang="en-US" sz="3100" dirty="0"/>
              <a:t>The image of Jesus is perceived, </a:t>
            </a:r>
            <a:r>
              <a:rPr lang="en-US" sz="2700" dirty="0"/>
              <a:t>by a modern audience</a:t>
            </a:r>
            <a:r>
              <a:rPr lang="en-US" sz="3100" dirty="0"/>
              <a:t>, as </a:t>
            </a:r>
            <a:r>
              <a:rPr lang="en-US" sz="3100" i="1" dirty="0"/>
              <a:t>androgynous</a:t>
            </a:r>
            <a:r>
              <a:rPr lang="en-US" sz="3100" dirty="0"/>
              <a:t>, i.e. including cues to male and female.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Decisions</a:t>
            </a:r>
          </a:p>
          <a:p>
            <a:r>
              <a:rPr lang="en-US" sz="2400" dirty="0"/>
              <a:t>“Jesus”: the frequency of decision for female increases significantly when primed by “female”. </a:t>
            </a:r>
          </a:p>
          <a:p>
            <a:r>
              <a:rPr lang="en-US" sz="2400" dirty="0"/>
              <a:t> “Jesus”: the frequency is not affected when primed by “male”.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RT</a:t>
            </a:r>
          </a:p>
          <a:p>
            <a:r>
              <a:rPr lang="en-US" sz="2400" dirty="0"/>
              <a:t>“Jesus” takes longer to decide </a:t>
            </a:r>
            <a:r>
              <a:rPr lang="en-US" sz="2400" dirty="0">
                <a:sym typeface="Wingdings"/>
              </a:rPr>
              <a:t> more ambiguity.</a:t>
            </a:r>
          </a:p>
          <a:p>
            <a:r>
              <a:rPr lang="en-US" sz="2400" dirty="0">
                <a:sym typeface="Wingdings"/>
              </a:rPr>
              <a:t>Priming “Jesus” by “male” shows the largest difference (&gt;200ms) between decision for female and male.</a:t>
            </a:r>
          </a:p>
          <a:p>
            <a:pPr lvl="1"/>
            <a:r>
              <a:rPr lang="en-US" sz="2000" dirty="0">
                <a:sym typeface="Wingdings"/>
              </a:rPr>
              <a:t>I.e. the image of Jesus shows a larger effect of the male prime word.</a:t>
            </a:r>
          </a:p>
          <a:p>
            <a:pPr lvl="1"/>
            <a:r>
              <a:rPr lang="en-US" sz="1600" dirty="0">
                <a:sym typeface="Wingdings"/>
              </a:rPr>
              <a:t> Indicates that it is harder to recognize </a:t>
            </a:r>
            <a:r>
              <a:rPr lang="en-US" sz="1600" i="1" dirty="0">
                <a:sym typeface="Wingdings"/>
              </a:rPr>
              <a:t>without</a:t>
            </a:r>
            <a:r>
              <a:rPr lang="en-US" sz="1600" dirty="0">
                <a:sym typeface="Wingdings"/>
              </a:rPr>
              <a:t> prime word.</a:t>
            </a:r>
          </a:p>
        </p:txBody>
      </p:sp>
    </p:spTree>
    <p:extLst>
      <p:ext uri="{BB962C8B-B14F-4D97-AF65-F5344CB8AC3E}">
        <p14:creationId xmlns:p14="http://schemas.microsoft.com/office/powerpoint/2010/main" val="19292213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Conclusions: Decisions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/>
              <a:t>Priming (male)</a:t>
            </a:r>
          </a:p>
          <a:p>
            <a:pPr lvl="1"/>
            <a:r>
              <a:rPr lang="en-US" dirty="0"/>
              <a:t>no effect for Jesus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207933" cy="4525963"/>
          </a:xfrm>
        </p:spPr>
        <p:txBody>
          <a:bodyPr/>
          <a:lstStyle/>
          <a:p>
            <a:r>
              <a:rPr lang="en-US" dirty="0"/>
              <a:t>Priming (female)</a:t>
            </a:r>
          </a:p>
          <a:p>
            <a:pPr lvl="1"/>
            <a:r>
              <a:rPr lang="en-US" b="1" dirty="0"/>
              <a:t>Jesus accepted as female </a:t>
            </a:r>
          </a:p>
        </p:txBody>
      </p:sp>
      <p:pic>
        <p:nvPicPr>
          <p:cNvPr id="6" name="Picture 5" descr="Androgyny_male_prim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5" y="3343926"/>
            <a:ext cx="3606799" cy="2379533"/>
          </a:xfrm>
          <a:prstGeom prst="rect">
            <a:avLst/>
          </a:prstGeom>
        </p:spPr>
      </p:pic>
      <p:pic>
        <p:nvPicPr>
          <p:cNvPr id="7" name="Picture 6" descr="Androgyny_female_prim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1" y="3338522"/>
            <a:ext cx="3640666" cy="240187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879600" y="3338522"/>
            <a:ext cx="774700" cy="23849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70600" y="3236922"/>
            <a:ext cx="774700" cy="23849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842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Possible causes for </a:t>
            </a:r>
            <a:br>
              <a:rPr lang="en-US" dirty="0"/>
            </a:br>
            <a:r>
              <a:rPr lang="en-US" dirty="0"/>
              <a:t>the androgyny of Christ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800" dirty="0"/>
              <a:t>Did the artists use a female model?</a:t>
            </a:r>
          </a:p>
          <a:p>
            <a:r>
              <a:rPr lang="en-US" sz="2800" dirty="0"/>
              <a:t>Is the effect intended? </a:t>
            </a:r>
          </a:p>
          <a:p>
            <a:pPr lvl="1"/>
            <a:r>
              <a:rPr lang="en-US" sz="2400" dirty="0"/>
              <a:t>I.e. are androgyny associated with positive values (such as caring, harmonious)?</a:t>
            </a:r>
          </a:p>
          <a:p>
            <a:r>
              <a:rPr lang="en-US" sz="2800" dirty="0"/>
              <a:t>Does the effect create a more universal appeal? 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Did the effect </a:t>
            </a:r>
            <a:r>
              <a:rPr lang="en-US" sz="2800" b="1" dirty="0"/>
              <a:t>evolve</a:t>
            </a:r>
            <a:r>
              <a:rPr lang="en-US" sz="2800" dirty="0"/>
              <a:t> by the survival of portraits? </a:t>
            </a:r>
          </a:p>
          <a:p>
            <a:pPr lvl="1"/>
            <a:r>
              <a:rPr lang="en-US" sz="2400" dirty="0"/>
              <a:t>I.e., was the appeal of an androgynous image a cause for the increased production of such images, leading to </a:t>
            </a:r>
            <a:r>
              <a:rPr lang="en-US" sz="2400" dirty="0" err="1"/>
              <a:t>prototypicality</a:t>
            </a:r>
            <a:r>
              <a:rPr lang="en-US" sz="2400" dirty="0"/>
              <a:t>?</a:t>
            </a:r>
          </a:p>
          <a:p>
            <a:pPr lvl="1"/>
            <a:r>
              <a:rPr lang="en-US" sz="2400" dirty="0"/>
              <a:t>Testable hypothesis: Does </a:t>
            </a:r>
            <a:r>
              <a:rPr lang="en-US" sz="2400" i="1" dirty="0"/>
              <a:t>facial Width/Height ratio </a:t>
            </a:r>
            <a:r>
              <a:rPr lang="en-US" sz="2400" dirty="0"/>
              <a:t>become more feminine over the time period? For a planned effect, we would expect little change after the change first had happened, inverse if it was not planned and depended on evolved </a:t>
            </a:r>
            <a:r>
              <a:rPr lang="en-US" sz="2400" dirty="0" err="1"/>
              <a:t>prototypicality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19305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Possible causes for </a:t>
            </a:r>
            <a:br>
              <a:rPr lang="en-US" dirty="0"/>
            </a:br>
            <a:r>
              <a:rPr lang="en-US" dirty="0"/>
              <a:t>the androgyny of Christ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Did the artists use a female model?</a:t>
            </a:r>
          </a:p>
          <a:p>
            <a:r>
              <a:rPr lang="en-US" sz="2800" dirty="0"/>
              <a:t>Is the effect </a:t>
            </a:r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800" dirty="0"/>
              <a:t>intended? </a:t>
            </a:r>
          </a:p>
          <a:p>
            <a:pPr lvl="1"/>
            <a:r>
              <a:rPr lang="en-US" sz="2400" dirty="0"/>
              <a:t>I.e. are androgyny associated with positive values (such as caring, harmonious)?</a:t>
            </a:r>
          </a:p>
          <a:p>
            <a:r>
              <a:rPr lang="en-US" sz="2800" dirty="0"/>
              <a:t>Does the effect create a more universal appeal? 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19141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Possible causes for </a:t>
            </a:r>
            <a:br>
              <a:rPr lang="en-US" dirty="0"/>
            </a:br>
            <a:r>
              <a:rPr lang="en-US" dirty="0"/>
              <a:t>the androgyny of Christ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800" dirty="0"/>
              <a:t>Did the artists use a female model?</a:t>
            </a:r>
          </a:p>
          <a:p>
            <a:r>
              <a:rPr lang="en-US" sz="2800" dirty="0"/>
              <a:t>Is the effect </a:t>
            </a:r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800" dirty="0"/>
              <a:t>intended? </a:t>
            </a:r>
          </a:p>
          <a:p>
            <a:pPr lvl="1"/>
            <a:r>
              <a:rPr lang="en-US" sz="2400" dirty="0"/>
              <a:t>I.e. are androgyny associated with positive values (such as caring, harmonious)?</a:t>
            </a:r>
          </a:p>
          <a:p>
            <a:r>
              <a:rPr lang="en-US" sz="2800" dirty="0"/>
              <a:t>Does the effect create a more universal appeal? 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Did the effect </a:t>
            </a:r>
            <a:r>
              <a:rPr lang="en-US" sz="2800" b="1" dirty="0"/>
              <a:t>evolve</a:t>
            </a:r>
            <a:r>
              <a:rPr lang="en-US" sz="2800" dirty="0"/>
              <a:t> by the survival of portraits? </a:t>
            </a:r>
          </a:p>
          <a:p>
            <a:pPr lvl="1"/>
            <a:r>
              <a:rPr lang="en-US" sz="2400" dirty="0"/>
              <a:t>I.e., was the appeal of an androgynous image a cause for the increased production of such images, leading to prototypicality?</a:t>
            </a:r>
          </a:p>
          <a:p>
            <a:pPr lvl="1"/>
            <a:r>
              <a:rPr lang="en-US" sz="2400" dirty="0"/>
              <a:t>Testable hypothesis: Does </a:t>
            </a:r>
            <a:r>
              <a:rPr lang="en-US" sz="2400" i="1" dirty="0"/>
              <a:t>facial Width/Height ratio </a:t>
            </a:r>
            <a:r>
              <a:rPr lang="en-US" sz="2400" dirty="0"/>
              <a:t>become more feminine over the time period? For a </a:t>
            </a:r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planned effect, we would expect little change after the change first had happened, inverse if it was not planned and depended on evolved prototypicality only.</a:t>
            </a:r>
            <a:r>
              <a:rPr lang="en-US" sz="2400" baseline="-250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20490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Androgynous Christ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		Per.Folgero@uib.no			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Christer.Johansson@uib.no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Alf Andresen@uib.no</a:t>
            </a:r>
          </a:p>
        </p:txBody>
      </p:sp>
    </p:spTree>
    <p:extLst>
      <p:ext uri="{BB962C8B-B14F-4D97-AF65-F5344CB8AC3E}">
        <p14:creationId xmlns:p14="http://schemas.microsoft.com/office/powerpoint/2010/main" val="28945254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Formal Analysis</a:t>
            </a:r>
            <a:br>
              <a:rPr lang="en-US" dirty="0"/>
            </a:br>
            <a:r>
              <a:rPr lang="en-US" dirty="0"/>
              <a:t>(Interpretation)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831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People take longer to decide the gender of Christ portraits.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Decision is affected by image (class). </a:t>
            </a:r>
          </a:p>
          <a:p>
            <a:pPr lvl="1"/>
            <a:r>
              <a:rPr lang="en-US" dirty="0"/>
              <a:t>NOT surprising</a:t>
            </a:r>
          </a:p>
          <a:p>
            <a:r>
              <a:rPr lang="en-US" dirty="0"/>
              <a:t>The prime word affects decisions</a:t>
            </a:r>
          </a:p>
          <a:p>
            <a:pPr lvl="1"/>
            <a:r>
              <a:rPr lang="en-US" dirty="0"/>
              <a:t>NOT surprising – confirms priming.</a:t>
            </a:r>
          </a:p>
          <a:p>
            <a:r>
              <a:rPr lang="en-US" dirty="0"/>
              <a:t>The effect of priming on the decision depends on the class of stimuli.</a:t>
            </a:r>
          </a:p>
          <a:p>
            <a:pPr lvl="1"/>
            <a:r>
              <a:rPr lang="en-US" sz="1800" dirty="0"/>
              <a:t>“Jesus” : longer time when primed by male, but if the decision is also “male” a net gain of about 70ms.</a:t>
            </a:r>
          </a:p>
          <a:p>
            <a:r>
              <a:rPr lang="en-US" dirty="0"/>
              <a:t>Jesus</a:t>
            </a:r>
          </a:p>
          <a:p>
            <a:pPr lvl="1"/>
            <a:r>
              <a:rPr lang="en-US" sz="1800" dirty="0" err="1"/>
              <a:t>rt</a:t>
            </a:r>
            <a:r>
              <a:rPr lang="en-US" sz="1800" dirty="0"/>
              <a:t> = </a:t>
            </a:r>
            <a:r>
              <a:rPr lang="en-US" sz="1800" b="1" dirty="0"/>
              <a:t>970.6</a:t>
            </a:r>
            <a:r>
              <a:rPr lang="en-US" sz="1800" dirty="0"/>
              <a:t>+ -7.7*</a:t>
            </a:r>
            <a:r>
              <a:rPr lang="en-US" sz="1800" dirty="0" err="1"/>
              <a:t>dM</a:t>
            </a:r>
            <a:r>
              <a:rPr lang="en-US" sz="1800" dirty="0"/>
              <a:t> +</a:t>
            </a:r>
            <a:r>
              <a:rPr lang="en-US" sz="1800" b="1" dirty="0"/>
              <a:t>103.9</a:t>
            </a:r>
            <a:r>
              <a:rPr lang="en-US" sz="1800" dirty="0"/>
              <a:t>*</a:t>
            </a:r>
            <a:r>
              <a:rPr lang="en-US" sz="1800" dirty="0" err="1"/>
              <a:t>pM</a:t>
            </a:r>
            <a:r>
              <a:rPr lang="en-US" sz="1800" dirty="0"/>
              <a:t> </a:t>
            </a:r>
            <a:r>
              <a:rPr lang="en-US" sz="1800" b="1" dirty="0"/>
              <a:t>-168.3</a:t>
            </a:r>
            <a:r>
              <a:rPr lang="en-US" sz="1800" dirty="0"/>
              <a:t>*(</a:t>
            </a:r>
            <a:r>
              <a:rPr lang="en-US" sz="1800" dirty="0" err="1"/>
              <a:t>dM&amp;pM</a:t>
            </a:r>
            <a:r>
              <a:rPr lang="en-US" sz="1800" dirty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0300" y="1600200"/>
            <a:ext cx="37465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Significant Effect</a:t>
            </a:r>
          </a:p>
          <a:p>
            <a:r>
              <a:rPr lang="en-US" sz="2100" dirty="0"/>
              <a:t>Jesus: 120ms slower</a:t>
            </a:r>
          </a:p>
          <a:p>
            <a:pPr lvl="1"/>
            <a:r>
              <a:rPr lang="en-US" sz="1700" dirty="0"/>
              <a:t>t(47.4)=3.16; p&lt;0.03</a:t>
            </a:r>
          </a:p>
          <a:p>
            <a:r>
              <a:rPr lang="en-US" sz="2100" dirty="0"/>
              <a:t>Jesus x decision x prime</a:t>
            </a:r>
          </a:p>
          <a:p>
            <a:pPr lvl="1"/>
            <a:r>
              <a:rPr lang="en-US" sz="1700" dirty="0"/>
              <a:t>t(1607.5)=-2.88; p&lt;0.01</a:t>
            </a:r>
          </a:p>
          <a:p>
            <a:pPr lvl="1"/>
            <a:endParaRPr lang="en-US" sz="1700" dirty="0"/>
          </a:p>
          <a:p>
            <a:r>
              <a:rPr lang="en-US" sz="2300" dirty="0"/>
              <a:t>Class: </a:t>
            </a:r>
          </a:p>
          <a:p>
            <a:pPr lvl="1"/>
            <a:r>
              <a:rPr lang="en-US" sz="2300" dirty="0"/>
              <a:t>F(2,29.9)=5.4; p&lt;0.02</a:t>
            </a:r>
          </a:p>
          <a:p>
            <a:r>
              <a:rPr lang="en-US" sz="2300" dirty="0"/>
              <a:t>Class x decision: </a:t>
            </a:r>
          </a:p>
          <a:p>
            <a:pPr lvl="1"/>
            <a:r>
              <a:rPr lang="en-US" sz="2300" dirty="0"/>
              <a:t>F(2,25.1)=6.5; p&lt;0.01</a:t>
            </a:r>
          </a:p>
          <a:p>
            <a:r>
              <a:rPr lang="en-US" sz="2300" dirty="0"/>
              <a:t>Decision x prime:</a:t>
            </a:r>
          </a:p>
          <a:p>
            <a:pPr lvl="1"/>
            <a:r>
              <a:rPr lang="en-US" sz="2300" dirty="0"/>
              <a:t>F(1,1693)=12.6; p&lt;0.001</a:t>
            </a:r>
          </a:p>
          <a:p>
            <a:r>
              <a:rPr lang="en-US" sz="2300" dirty="0"/>
              <a:t>Class x decision x prime:</a:t>
            </a:r>
          </a:p>
          <a:p>
            <a:pPr lvl="1"/>
            <a:r>
              <a:rPr lang="en-US" sz="2300" dirty="0"/>
              <a:t>F(2,1666)=4.3; p&lt;0.02</a:t>
            </a:r>
          </a:p>
        </p:txBody>
      </p:sp>
    </p:spTree>
    <p:extLst>
      <p:ext uri="{BB962C8B-B14F-4D97-AF65-F5344CB8AC3E}">
        <p14:creationId xmlns:p14="http://schemas.microsoft.com/office/powerpoint/2010/main" val="18871785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Formal Analysis</a:t>
            </a:r>
            <a:br>
              <a:rPr lang="en-US" dirty="0"/>
            </a:br>
            <a:r>
              <a:rPr lang="en-US" dirty="0"/>
              <a:t>(next slide, please!)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dM</a:t>
            </a:r>
            <a:r>
              <a:rPr lang="en-US" dirty="0"/>
              <a:t>=decision for Male</a:t>
            </a:r>
          </a:p>
          <a:p>
            <a:r>
              <a:rPr lang="en-US" dirty="0" err="1"/>
              <a:t>pM</a:t>
            </a:r>
            <a:r>
              <a:rPr lang="en-US" dirty="0"/>
              <a:t>=primed by male</a:t>
            </a:r>
          </a:p>
          <a:p>
            <a:r>
              <a:rPr lang="en-US" dirty="0"/>
              <a:t>Female</a:t>
            </a:r>
          </a:p>
          <a:p>
            <a:pPr lvl="1"/>
            <a:r>
              <a:rPr lang="en-US" sz="1800" dirty="0" err="1"/>
              <a:t>rt</a:t>
            </a:r>
            <a:r>
              <a:rPr lang="en-US" sz="1800" dirty="0"/>
              <a:t> = 850.3 + 65.2*</a:t>
            </a:r>
            <a:r>
              <a:rPr lang="en-US" sz="1800" dirty="0" err="1"/>
              <a:t>dM</a:t>
            </a:r>
            <a:r>
              <a:rPr lang="en-US" sz="1800" dirty="0"/>
              <a:t> +31.4*</a:t>
            </a:r>
            <a:r>
              <a:rPr lang="en-US" sz="1800" dirty="0" err="1"/>
              <a:t>pM</a:t>
            </a:r>
            <a:r>
              <a:rPr lang="en-US" sz="1800" dirty="0"/>
              <a:t> -4.1(</a:t>
            </a:r>
            <a:r>
              <a:rPr lang="en-US" sz="1800" dirty="0" err="1"/>
              <a:t>dM&amp;pM</a:t>
            </a:r>
            <a:r>
              <a:rPr lang="en-US" sz="1800" dirty="0"/>
              <a:t>)</a:t>
            </a:r>
            <a:r>
              <a:rPr lang="en-US" sz="1800" dirty="0">
                <a:effectLst/>
              </a:rPr>
              <a:t> </a:t>
            </a:r>
            <a:endParaRPr lang="en-US" sz="1800" dirty="0"/>
          </a:p>
          <a:p>
            <a:r>
              <a:rPr lang="en-US" dirty="0"/>
              <a:t>Male</a:t>
            </a:r>
          </a:p>
          <a:p>
            <a:pPr lvl="1"/>
            <a:r>
              <a:rPr lang="en-US" sz="1800" dirty="0" err="1"/>
              <a:t>rt</a:t>
            </a:r>
            <a:r>
              <a:rPr lang="en-US" sz="1800" dirty="0"/>
              <a:t> = 880.1 + 24.7*</a:t>
            </a:r>
            <a:r>
              <a:rPr lang="en-US" sz="1800" dirty="0" err="1"/>
              <a:t>dM</a:t>
            </a:r>
            <a:r>
              <a:rPr lang="en-US" sz="1800" dirty="0"/>
              <a:t> +27.3*</a:t>
            </a:r>
            <a:r>
              <a:rPr lang="en-US" sz="1800" dirty="0" err="1"/>
              <a:t>pM</a:t>
            </a:r>
            <a:r>
              <a:rPr lang="en-US" sz="1800" dirty="0"/>
              <a:t> -95.8*(</a:t>
            </a:r>
            <a:r>
              <a:rPr lang="en-US" sz="1800" dirty="0" err="1"/>
              <a:t>dM</a:t>
            </a:r>
            <a:r>
              <a:rPr lang="en-US" sz="1800" dirty="0"/>
              <a:t> &amp; </a:t>
            </a:r>
            <a:r>
              <a:rPr lang="en-US" sz="1800" dirty="0" err="1"/>
              <a:t>pM</a:t>
            </a:r>
            <a:r>
              <a:rPr lang="en-US" sz="1800" dirty="0"/>
              <a:t>)</a:t>
            </a:r>
            <a:r>
              <a:rPr lang="en-US" sz="1800" dirty="0">
                <a:effectLst/>
              </a:rPr>
              <a:t> </a:t>
            </a:r>
            <a:endParaRPr lang="en-US" sz="1800" dirty="0"/>
          </a:p>
          <a:p>
            <a:r>
              <a:rPr lang="en-US" dirty="0"/>
              <a:t>Jesus</a:t>
            </a:r>
          </a:p>
          <a:p>
            <a:pPr lvl="1"/>
            <a:r>
              <a:rPr lang="en-US" sz="1800" dirty="0" err="1"/>
              <a:t>rt</a:t>
            </a:r>
            <a:r>
              <a:rPr lang="en-US" sz="1800" dirty="0"/>
              <a:t> = </a:t>
            </a:r>
            <a:r>
              <a:rPr lang="en-US" sz="1800" b="1" dirty="0"/>
              <a:t>970.6</a:t>
            </a:r>
            <a:r>
              <a:rPr lang="en-US" sz="1800" dirty="0"/>
              <a:t>+ -7.7*</a:t>
            </a:r>
            <a:r>
              <a:rPr lang="en-US" sz="1800" dirty="0" err="1"/>
              <a:t>dM</a:t>
            </a:r>
            <a:r>
              <a:rPr lang="en-US" sz="1800" dirty="0"/>
              <a:t> +</a:t>
            </a:r>
            <a:r>
              <a:rPr lang="en-US" sz="1800" b="1" dirty="0"/>
              <a:t>103.9</a:t>
            </a:r>
            <a:r>
              <a:rPr lang="en-US" sz="1800" dirty="0"/>
              <a:t>*</a:t>
            </a:r>
            <a:r>
              <a:rPr lang="en-US" sz="1800" dirty="0" err="1"/>
              <a:t>pM</a:t>
            </a:r>
            <a:r>
              <a:rPr lang="en-US" sz="1800" dirty="0"/>
              <a:t> </a:t>
            </a:r>
            <a:r>
              <a:rPr lang="en-US" sz="1800" b="1" dirty="0"/>
              <a:t>-168.3</a:t>
            </a:r>
            <a:r>
              <a:rPr lang="en-US" sz="1800" dirty="0"/>
              <a:t>*(</a:t>
            </a:r>
            <a:r>
              <a:rPr lang="en-US" sz="1800" dirty="0" err="1"/>
              <a:t>dM</a:t>
            </a:r>
            <a:r>
              <a:rPr lang="en-US" sz="1800" dirty="0"/>
              <a:t> &amp; </a:t>
            </a:r>
            <a:r>
              <a:rPr lang="en-US" sz="1800" dirty="0" err="1"/>
              <a:t>pM</a:t>
            </a:r>
            <a:r>
              <a:rPr lang="en-US" sz="1800" dirty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Significant Effect</a:t>
            </a:r>
          </a:p>
          <a:p>
            <a:r>
              <a:rPr lang="en-US" sz="2100" dirty="0"/>
              <a:t>Jesus: 120ms slower</a:t>
            </a:r>
          </a:p>
          <a:p>
            <a:pPr lvl="1"/>
            <a:r>
              <a:rPr lang="en-US" sz="1700" dirty="0"/>
              <a:t>t(47.4)=3.16; p&lt;0.03</a:t>
            </a:r>
          </a:p>
          <a:p>
            <a:r>
              <a:rPr lang="en-US" sz="2100" dirty="0"/>
              <a:t>Jesus x decision x prime</a:t>
            </a:r>
          </a:p>
          <a:p>
            <a:pPr lvl="1"/>
            <a:r>
              <a:rPr lang="en-US" sz="1700" dirty="0"/>
              <a:t>t(1607.5)=-2.88; p&lt;0.01</a:t>
            </a:r>
          </a:p>
          <a:p>
            <a:r>
              <a:rPr lang="en-US" sz="2100" dirty="0"/>
              <a:t>Class: </a:t>
            </a:r>
          </a:p>
          <a:p>
            <a:pPr lvl="1"/>
            <a:r>
              <a:rPr lang="en-US" sz="1700" dirty="0"/>
              <a:t>F(2,29.9)=5.4; p&lt;0.02</a:t>
            </a:r>
          </a:p>
          <a:p>
            <a:r>
              <a:rPr lang="en-US" sz="2100" dirty="0"/>
              <a:t>Class x decision: </a:t>
            </a:r>
          </a:p>
          <a:p>
            <a:pPr lvl="1"/>
            <a:r>
              <a:rPr lang="en-US" sz="1700" dirty="0"/>
              <a:t>F(2,25.1)=6.5; p&lt;0.01</a:t>
            </a:r>
          </a:p>
          <a:p>
            <a:r>
              <a:rPr lang="en-US" sz="2100" dirty="0"/>
              <a:t>Decision x prime:</a:t>
            </a:r>
          </a:p>
          <a:p>
            <a:pPr lvl="1"/>
            <a:r>
              <a:rPr lang="en-US" sz="1700" dirty="0"/>
              <a:t>F(1,1693)=12.6; p&lt;0.001</a:t>
            </a:r>
          </a:p>
          <a:p>
            <a:r>
              <a:rPr lang="en-US" sz="2100" dirty="0"/>
              <a:t>Class x decision x prime:</a:t>
            </a:r>
          </a:p>
          <a:p>
            <a:pPr lvl="1"/>
            <a:r>
              <a:rPr lang="en-US" sz="1700" dirty="0"/>
              <a:t>F(2,1666)=4.3; p&lt;0.02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9042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41C83C-43CF-47A9-BF6D-23915517C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218" y="459990"/>
            <a:ext cx="6035563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68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Come to look like this?</a:t>
            </a:r>
          </a:p>
        </p:txBody>
      </p:sp>
      <p:pic>
        <p:nvPicPr>
          <p:cNvPr id="4" name="Content Placeholder 3" descr="1393516375000-AP-MUSIC-THE-BIBLE-6005297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8"/>
          <a:stretch/>
        </p:blipFill>
        <p:spPr>
          <a:xfrm>
            <a:off x="4212492" y="1600200"/>
            <a:ext cx="4474308" cy="4525963"/>
          </a:xfrm>
        </p:spPr>
      </p:pic>
    </p:spTree>
    <p:extLst>
      <p:ext uri="{BB962C8B-B14F-4D97-AF65-F5344CB8AC3E}">
        <p14:creationId xmlns:p14="http://schemas.microsoft.com/office/powerpoint/2010/main" val="941270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Come to look like this feminine face?</a:t>
            </a:r>
          </a:p>
        </p:txBody>
      </p:sp>
      <p:pic>
        <p:nvPicPr>
          <p:cNvPr id="4" name="Content Placeholder 3" descr="1393516375000-AP-MUSIC-THE-BIBLE-6005297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8"/>
          <a:stretch/>
        </p:blipFill>
        <p:spPr>
          <a:xfrm>
            <a:off x="4212492" y="1600200"/>
            <a:ext cx="4474308" cy="4525963"/>
          </a:xfrm>
        </p:spPr>
      </p:pic>
      <p:sp>
        <p:nvSpPr>
          <p:cNvPr id="3" name="Oval 2"/>
          <p:cNvSpPr/>
          <p:nvPr/>
        </p:nvSpPr>
        <p:spPr>
          <a:xfrm>
            <a:off x="6135077" y="3751385"/>
            <a:ext cx="1309077" cy="1270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79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24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7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andard utforming">
  <a:themeElements>
    <a:clrScheme name="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 utfo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andard utforming">
  <a:themeElements>
    <a:clrScheme name="Standard utfor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 utform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utfor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utform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utform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25166</TotalTime>
  <Words>2660</Words>
  <Application>Microsoft Office PowerPoint</Application>
  <PresentationFormat>On-screen Show (4:3)</PresentationFormat>
  <Paragraphs>379</Paragraphs>
  <Slides>78</Slides>
  <Notes>20</Notes>
  <HiddenSlides>22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6" baseType="lpstr">
      <vt:lpstr>Arial</vt:lpstr>
      <vt:lpstr>Calibri</vt:lpstr>
      <vt:lpstr>Times New Roman</vt:lpstr>
      <vt:lpstr>Office Theme</vt:lpstr>
      <vt:lpstr>27_Office-tema</vt:lpstr>
      <vt:lpstr>Standard utforming</vt:lpstr>
      <vt:lpstr>1_Standard utforming</vt:lpstr>
      <vt:lpstr>1_Office Theme</vt:lpstr>
      <vt:lpstr>3_Office Theme</vt:lpstr>
      <vt:lpstr>Office-tema</vt:lpstr>
      <vt:lpstr>4_Office Theme</vt:lpstr>
      <vt:lpstr>5_Office Theme</vt:lpstr>
      <vt:lpstr>6_Office Theme</vt:lpstr>
      <vt:lpstr>7_Office Theme</vt:lpstr>
      <vt:lpstr>2_Office Theme</vt:lpstr>
      <vt:lpstr>11_Office Theme</vt:lpstr>
      <vt:lpstr>24_Office-tema</vt:lpstr>
      <vt:lpstr>Equation</vt:lpstr>
      <vt:lpstr>Transgender Priming  in Renaissance Europe</vt:lpstr>
      <vt:lpstr>PowerPoint Presentation</vt:lpstr>
      <vt:lpstr>Jesus did not always  look like this Jesus</vt:lpstr>
      <vt:lpstr>PowerPoint Presentation</vt:lpstr>
      <vt:lpstr>How did Jesus </vt:lpstr>
      <vt:lpstr>How did Jesus </vt:lpstr>
      <vt:lpstr>How did Jesus </vt:lpstr>
      <vt:lpstr>Come to look like this?</vt:lpstr>
      <vt:lpstr>Come to look like this feminine face?</vt:lpstr>
      <vt:lpstr>PowerPoint Presentation</vt:lpstr>
      <vt:lpstr>PowerPoint Presentation</vt:lpstr>
      <vt:lpstr>The renaissance</vt:lpstr>
      <vt:lpstr>PowerPoint Presentation</vt:lpstr>
      <vt:lpstr>PowerPoint Presentation</vt:lpstr>
      <vt:lpstr>PowerPoint Presentation</vt:lpstr>
      <vt:lpstr>The renaissance</vt:lpstr>
      <vt:lpstr>The renaissance</vt:lpstr>
      <vt:lpstr>The renaissance</vt:lpstr>
      <vt:lpstr>The renaissance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Word to Picture Priming</vt:lpstr>
      <vt:lpstr>PowerPoint Presentation</vt:lpstr>
      <vt:lpstr>Eye Contact is a powerful stimulus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central questions</vt:lpstr>
      <vt:lpstr>Jesus</vt:lpstr>
      <vt:lpstr>Decisions</vt:lpstr>
      <vt:lpstr>PowerPoint Presentation</vt:lpstr>
      <vt:lpstr>PowerPoint Presentation</vt:lpstr>
      <vt:lpstr>RT priming</vt:lpstr>
      <vt:lpstr>RT priming</vt:lpstr>
      <vt:lpstr>RT priming</vt:lpstr>
      <vt:lpstr>RT priming</vt:lpstr>
      <vt:lpstr>RT priming</vt:lpstr>
      <vt:lpstr>RT priming</vt:lpstr>
      <vt:lpstr>RT priming</vt:lpstr>
      <vt:lpstr>RT priming</vt:lpstr>
      <vt:lpstr>RT priming</vt:lpstr>
      <vt:lpstr>RT priming</vt:lpstr>
      <vt:lpstr>RT priming Jesus</vt:lpstr>
      <vt:lpstr>RT priming Jesus</vt:lpstr>
      <vt:lpstr>RT priming Jesus</vt:lpstr>
      <vt:lpstr>Priming  Reaction Time</vt:lpstr>
      <vt:lpstr>Priming  Reaction Time</vt:lpstr>
      <vt:lpstr>Conclusions: Decisions</vt:lpstr>
      <vt:lpstr>Conclusions: Priming  Reaction Time</vt:lpstr>
      <vt:lpstr>Conclusion: Priming  Reaction Time</vt:lpstr>
      <vt:lpstr>Conclusions: Priming  Reaction Time</vt:lpstr>
      <vt:lpstr>Discussion</vt:lpstr>
      <vt:lpstr>Formal Analysis (Interpretation)</vt:lpstr>
      <vt:lpstr>Conclusion: The image of Jesus is perceived, by a modern audience, as androgynous, i.e. including cues to male and female. </vt:lpstr>
      <vt:lpstr>Conclusions: Decisions</vt:lpstr>
      <vt:lpstr>Possible causes for  the androgyny of Christ</vt:lpstr>
      <vt:lpstr>Possible causes for  the androgyny of Christ</vt:lpstr>
      <vt:lpstr>Possible causes for  the androgyny of Christ</vt:lpstr>
      <vt:lpstr>Androgynous Christ</vt:lpstr>
      <vt:lpstr>Formal Analysis (Interpretation)</vt:lpstr>
      <vt:lpstr>Formal Analysis (next slide, please!)</vt:lpstr>
      <vt:lpstr>PowerPoint Presentation</vt:lpstr>
    </vt:vector>
  </TitlesOfParts>
  <Company>Universitetet i Bergen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Transgender Priming  in Medieval Europe</dc:title>
  <dc:creator>Christer Johansson</dc:creator>
  <cp:lastModifiedBy>Per Olav Folgerø</cp:lastModifiedBy>
  <cp:revision>197</cp:revision>
  <cp:lastPrinted>2016-08-15T10:22:26Z</cp:lastPrinted>
  <dcterms:created xsi:type="dcterms:W3CDTF">2016-06-20T07:35:06Z</dcterms:created>
  <dcterms:modified xsi:type="dcterms:W3CDTF">2021-10-22T10:00:44Z</dcterms:modified>
</cp:coreProperties>
</file>