
<file path=[Content_Types].xml><?xml version="1.0" encoding="utf-8"?>
<Types xmlns="http://schemas.openxmlformats.org/package/2006/content-types">
  <Default Extension="xml" ContentType="application/xml"/>
  <Default Extension="png" ContentType="image/png"/>
  <Default Extension="JPG" ContentType="image/jpeg"/>
  <Default Extension="jpeg" ContentType="image/jpeg"/>
  <Default Extension="emf" ContentType="image/x-emf"/>
  <Default Extension="rels" ContentType="application/vnd.openxmlformats-package.relationships+xml"/>
  <Default Extension="wav" ContentType="audio/wav"/>
  <Default Extension="bin" ContentType="application/vnd.openxmlformats-officedocument.presentationml.printerSettings"/>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4" r:id="rId2"/>
    <p:sldMasterId id="2147483708" r:id="rId3"/>
    <p:sldMasterId id="2147483768" r:id="rId4"/>
  </p:sldMasterIdLst>
  <p:notesMasterIdLst>
    <p:notesMasterId r:id="rId32"/>
  </p:notesMasterIdLst>
  <p:sldIdLst>
    <p:sldId id="256" r:id="rId5"/>
    <p:sldId id="352" r:id="rId6"/>
    <p:sldId id="259" r:id="rId7"/>
    <p:sldId id="260" r:id="rId8"/>
    <p:sldId id="302" r:id="rId9"/>
    <p:sldId id="312" r:id="rId10"/>
    <p:sldId id="311" r:id="rId11"/>
    <p:sldId id="322" r:id="rId12"/>
    <p:sldId id="326" r:id="rId13"/>
    <p:sldId id="324" r:id="rId14"/>
    <p:sldId id="353" r:id="rId15"/>
    <p:sldId id="295" r:id="rId16"/>
    <p:sldId id="325" r:id="rId17"/>
    <p:sldId id="348" r:id="rId18"/>
    <p:sldId id="320" r:id="rId19"/>
    <p:sldId id="349" r:id="rId20"/>
    <p:sldId id="296" r:id="rId21"/>
    <p:sldId id="351" r:id="rId22"/>
    <p:sldId id="265" r:id="rId23"/>
    <p:sldId id="355" r:id="rId24"/>
    <p:sldId id="356" r:id="rId25"/>
    <p:sldId id="359" r:id="rId26"/>
    <p:sldId id="360" r:id="rId27"/>
    <p:sldId id="357" r:id="rId28"/>
    <p:sldId id="358" r:id="rId29"/>
    <p:sldId id="354" r:id="rId30"/>
    <p:sldId id="361"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p:restoredLeft sz="15620"/>
    <p:restoredTop sz="85985" autoAdjust="0"/>
  </p:normalViewPr>
  <p:slideViewPr>
    <p:cSldViewPr snapToGrid="0" snapToObjects="1">
      <p:cViewPr>
        <p:scale>
          <a:sx n="100" d="100"/>
          <a:sy n="100" d="100"/>
        </p:scale>
        <p:origin x="-2096" y="-80"/>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notesMaster" Target="notesMasters/notesMaster1.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C135F5-B461-479D-838B-9D187C5D3AFD}" type="datetimeFigureOut">
              <a:rPr lang="nb-NO" smtClean="0"/>
              <a:t>08/05/20</a:t>
            </a:fld>
            <a:endParaRPr lang="nb-NO"/>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BF3FEB-FA19-41AF-ABFE-0347C2254FA5}" type="slidenum">
              <a:rPr lang="nb-NO" smtClean="0"/>
              <a:t>‹#›</a:t>
            </a:fld>
            <a:endParaRPr lang="nb-NO"/>
          </a:p>
        </p:txBody>
      </p:sp>
    </p:spTree>
    <p:extLst>
      <p:ext uri="{BB962C8B-B14F-4D97-AF65-F5344CB8AC3E}">
        <p14:creationId xmlns:p14="http://schemas.microsoft.com/office/powerpoint/2010/main" val="2944187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work is a cooperation between the University of </a:t>
            </a:r>
            <a:r>
              <a:rPr lang="en-US" dirty="0" err="1" smtClean="0"/>
              <a:t>Osnabrück</a:t>
            </a:r>
            <a:r>
              <a:rPr lang="en-US" dirty="0" smtClean="0"/>
              <a:t> and the University of Bergen, made possible by an Erasmus</a:t>
            </a:r>
            <a:r>
              <a:rPr lang="en-US" baseline="0" dirty="0" smtClean="0"/>
              <a:t>+ Trainee Scholarship.</a:t>
            </a:r>
            <a:endParaRPr lang="en-US" dirty="0"/>
          </a:p>
        </p:txBody>
      </p:sp>
      <p:sp>
        <p:nvSpPr>
          <p:cNvPr id="4" name="Slide Number Placeholder 3"/>
          <p:cNvSpPr>
            <a:spLocks noGrp="1"/>
          </p:cNvSpPr>
          <p:nvPr>
            <p:ph type="sldNum" sz="quarter" idx="10"/>
          </p:nvPr>
        </p:nvSpPr>
        <p:spPr/>
        <p:txBody>
          <a:bodyPr/>
          <a:lstStyle/>
          <a:p>
            <a:fld id="{2CBF3FEB-FA19-41AF-ABFE-0347C2254FA5}" type="slidenum">
              <a:rPr lang="nb-NO" smtClean="0"/>
              <a:t>1</a:t>
            </a:fld>
            <a:endParaRPr lang="nb-NO"/>
          </a:p>
        </p:txBody>
      </p:sp>
    </p:spTree>
    <p:extLst>
      <p:ext uri="{BB962C8B-B14F-4D97-AF65-F5344CB8AC3E}">
        <p14:creationId xmlns:p14="http://schemas.microsoft.com/office/powerpoint/2010/main" val="41541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prstClr val="black"/>
                </a:solidFill>
              </a:rPr>
              <a:t>We can show that the information can be used to reliably decide the gender of the face, in less than a second.</a:t>
            </a:r>
          </a:p>
          <a:p>
            <a:endParaRPr lang="en-US" dirty="0"/>
          </a:p>
        </p:txBody>
      </p:sp>
      <p:sp>
        <p:nvSpPr>
          <p:cNvPr id="4" name="Slide Number Placeholder 3"/>
          <p:cNvSpPr>
            <a:spLocks noGrp="1"/>
          </p:cNvSpPr>
          <p:nvPr>
            <p:ph type="sldNum" sz="quarter" idx="10"/>
          </p:nvPr>
        </p:nvSpPr>
        <p:spPr/>
        <p:txBody>
          <a:bodyPr/>
          <a:lstStyle/>
          <a:p>
            <a:fld id="{2CBF3FEB-FA19-41AF-ABFE-0347C2254FA5}" type="slidenum">
              <a:rPr lang="nb-NO" smtClean="0"/>
              <a:t>10</a:t>
            </a:fld>
            <a:endParaRPr lang="nb-NO"/>
          </a:p>
        </p:txBody>
      </p:sp>
    </p:spTree>
    <p:extLst>
      <p:ext uri="{BB962C8B-B14F-4D97-AF65-F5344CB8AC3E}">
        <p14:creationId xmlns:p14="http://schemas.microsoft.com/office/powerpoint/2010/main" val="1819324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Giving words to a picture may change the</a:t>
            </a:r>
            <a:r>
              <a:rPr lang="en-US" baseline="0" dirty="0" smtClean="0"/>
              <a:t> weight we put on features in that picture!</a:t>
            </a:r>
            <a:endParaRPr lang="en-US" dirty="0"/>
          </a:p>
        </p:txBody>
      </p:sp>
      <p:sp>
        <p:nvSpPr>
          <p:cNvPr id="4" name="Slide Number Placeholder 3"/>
          <p:cNvSpPr>
            <a:spLocks noGrp="1"/>
          </p:cNvSpPr>
          <p:nvPr>
            <p:ph type="sldNum" sz="quarter" idx="10"/>
          </p:nvPr>
        </p:nvSpPr>
        <p:spPr/>
        <p:txBody>
          <a:bodyPr/>
          <a:lstStyle/>
          <a:p>
            <a:fld id="{2CBF3FEB-FA19-41AF-ABFE-0347C2254FA5}" type="slidenum">
              <a:rPr lang="nb-NO" smtClean="0"/>
              <a:t>11</a:t>
            </a:fld>
            <a:endParaRPr lang="nb-NO"/>
          </a:p>
        </p:txBody>
      </p:sp>
    </p:spTree>
    <p:extLst>
      <p:ext uri="{BB962C8B-B14F-4D97-AF65-F5344CB8AC3E}">
        <p14:creationId xmlns:p14="http://schemas.microsoft.com/office/powerpoint/2010/main" val="4227329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2CBF3FEB-FA19-41AF-ABFE-0347C2254FA5}" type="slidenum">
              <a:rPr lang="nb-NO" smtClean="0"/>
              <a:t>12</a:t>
            </a:fld>
            <a:endParaRPr lang="nb-NO" dirty="0"/>
          </a:p>
        </p:txBody>
      </p:sp>
    </p:spTree>
    <p:extLst>
      <p:ext uri="{BB962C8B-B14F-4D97-AF65-F5344CB8AC3E}">
        <p14:creationId xmlns:p14="http://schemas.microsoft.com/office/powerpoint/2010/main" val="3173153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2CBF3FEB-FA19-41AF-ABFE-0347C2254FA5}" type="slidenum">
              <a:rPr lang="nb-NO" smtClean="0">
                <a:solidFill>
                  <a:prstClr val="black"/>
                </a:solidFill>
              </a:rPr>
              <a:pPr/>
              <a:t>13</a:t>
            </a:fld>
            <a:endParaRPr lang="nb-NO" dirty="0">
              <a:solidFill>
                <a:prstClr val="black"/>
              </a:solidFill>
            </a:endParaRPr>
          </a:p>
        </p:txBody>
      </p:sp>
    </p:spTree>
    <p:extLst>
      <p:ext uri="{BB962C8B-B14F-4D97-AF65-F5344CB8AC3E}">
        <p14:creationId xmlns:p14="http://schemas.microsoft.com/office/powerpoint/2010/main" val="3173153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2CBF3FEB-FA19-41AF-ABFE-0347C2254FA5}" type="slidenum">
              <a:rPr lang="nb-NO" smtClean="0"/>
              <a:t>14</a:t>
            </a:fld>
            <a:endParaRPr lang="nb-NO" dirty="0"/>
          </a:p>
        </p:txBody>
      </p:sp>
    </p:spTree>
    <p:extLst>
      <p:ext uri="{BB962C8B-B14F-4D97-AF65-F5344CB8AC3E}">
        <p14:creationId xmlns:p14="http://schemas.microsoft.com/office/powerpoint/2010/main" val="3173153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2CBF3FEB-FA19-41AF-ABFE-0347C2254FA5}" type="slidenum">
              <a:rPr lang="nb-NO" smtClean="0"/>
              <a:t>16</a:t>
            </a:fld>
            <a:endParaRPr lang="nb-NO"/>
          </a:p>
        </p:txBody>
      </p:sp>
    </p:spTree>
    <p:extLst>
      <p:ext uri="{BB962C8B-B14F-4D97-AF65-F5344CB8AC3E}">
        <p14:creationId xmlns:p14="http://schemas.microsoft.com/office/powerpoint/2010/main" val="3173153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Christ is recognized as female when</a:t>
            </a:r>
            <a:r>
              <a:rPr lang="en-US" baseline="0" dirty="0" smtClean="0"/>
              <a:t> we show the word female for 50ms before the face is shown.</a:t>
            </a:r>
            <a:br>
              <a:rPr lang="en-US" baseline="0" dirty="0" smtClean="0"/>
            </a:br>
            <a:r>
              <a:rPr lang="en-US" baseline="0" dirty="0" smtClean="0"/>
              <a:t>Similarly priming male and female images with their “correct” gender </a:t>
            </a:r>
            <a:r>
              <a:rPr lang="en-US" i="1" baseline="0" dirty="0" smtClean="0"/>
              <a:t>avoids</a:t>
            </a:r>
            <a:r>
              <a:rPr lang="en-US" baseline="0" dirty="0" smtClean="0"/>
              <a:t> a classification as the opposite gender (red squares)!</a:t>
            </a:r>
            <a:endParaRPr lang="en-US" dirty="0"/>
          </a:p>
        </p:txBody>
      </p:sp>
      <p:sp>
        <p:nvSpPr>
          <p:cNvPr id="4" name="Slide Number Placeholder 3"/>
          <p:cNvSpPr>
            <a:spLocks noGrp="1"/>
          </p:cNvSpPr>
          <p:nvPr>
            <p:ph type="sldNum" sz="quarter" idx="10"/>
          </p:nvPr>
        </p:nvSpPr>
        <p:spPr/>
        <p:txBody>
          <a:bodyPr/>
          <a:lstStyle/>
          <a:p>
            <a:fld id="{2CBF3FEB-FA19-41AF-ABFE-0347C2254FA5}" type="slidenum">
              <a:rPr lang="nb-NO" smtClean="0"/>
              <a:t>19</a:t>
            </a:fld>
            <a:endParaRPr lang="nb-NO"/>
          </a:p>
        </p:txBody>
      </p:sp>
    </p:spTree>
    <p:extLst>
      <p:ext uri="{BB962C8B-B14F-4D97-AF65-F5344CB8AC3E}">
        <p14:creationId xmlns:p14="http://schemas.microsoft.com/office/powerpoint/2010/main" val="3824750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middle image is the result</a:t>
            </a:r>
            <a:r>
              <a:rPr lang="en-US" baseline="0" dirty="0" smtClean="0"/>
              <a:t> of pairwise morphing four iconic images of Christ, as indicated by the arrows.</a:t>
            </a:r>
            <a:br>
              <a:rPr lang="en-US" baseline="0" dirty="0" smtClean="0"/>
            </a:br>
            <a:r>
              <a:rPr lang="en-US" baseline="0" dirty="0" smtClean="0"/>
              <a:t>We keep this image as the prototype for Christ. This is also the image that is morphed with other images to create personalized images as well as </a:t>
            </a:r>
          </a:p>
          <a:p>
            <a:r>
              <a:rPr lang="en-US" baseline="0" dirty="0" smtClean="0"/>
              <a:t>creating three new prototypes: a feminine, a neutral human, and a more male Christ.</a:t>
            </a:r>
            <a:endParaRPr lang="en-US" dirty="0"/>
          </a:p>
        </p:txBody>
      </p:sp>
      <p:sp>
        <p:nvSpPr>
          <p:cNvPr id="4" name="Slide Number Placeholder 3"/>
          <p:cNvSpPr>
            <a:spLocks noGrp="1"/>
          </p:cNvSpPr>
          <p:nvPr>
            <p:ph type="sldNum" sz="quarter" idx="10"/>
          </p:nvPr>
        </p:nvSpPr>
        <p:spPr/>
        <p:txBody>
          <a:bodyPr/>
          <a:lstStyle/>
          <a:p>
            <a:fld id="{2CBF3FEB-FA19-41AF-ABFE-0347C2254FA5}" type="slidenum">
              <a:rPr lang="nb-NO" smtClean="0"/>
              <a:t>21</a:t>
            </a:fld>
            <a:endParaRPr lang="nb-NO"/>
          </a:p>
        </p:txBody>
      </p:sp>
    </p:spTree>
    <p:extLst>
      <p:ext uri="{BB962C8B-B14F-4D97-AF65-F5344CB8AC3E}">
        <p14:creationId xmlns:p14="http://schemas.microsoft.com/office/powerpoint/2010/main" val="2553784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upper row shows</a:t>
            </a:r>
            <a:r>
              <a:rPr lang="en-US" baseline="0" dirty="0" smtClean="0"/>
              <a:t> the prototypes for Female, Human, and Male. These images are created by morphing all female participants, all participants male and female, and all male participants.</a:t>
            </a:r>
          </a:p>
          <a:p>
            <a:r>
              <a:rPr lang="en-US" baseline="0" dirty="0" smtClean="0"/>
              <a:t>The lower row shows the results of morphing each prototype with the prototype of Christ: A female Christ, a neutral human Christ, and a male Christ. </a:t>
            </a:r>
            <a:endParaRPr lang="en-US" dirty="0"/>
          </a:p>
        </p:txBody>
      </p:sp>
      <p:sp>
        <p:nvSpPr>
          <p:cNvPr id="4" name="Slide Number Placeholder 3"/>
          <p:cNvSpPr>
            <a:spLocks noGrp="1"/>
          </p:cNvSpPr>
          <p:nvPr>
            <p:ph type="sldNum" sz="quarter" idx="10"/>
          </p:nvPr>
        </p:nvSpPr>
        <p:spPr/>
        <p:txBody>
          <a:bodyPr/>
          <a:lstStyle/>
          <a:p>
            <a:fld id="{2CBF3FEB-FA19-41AF-ABFE-0347C2254FA5}" type="slidenum">
              <a:rPr lang="nb-NO" smtClean="0"/>
              <a:t>22</a:t>
            </a:fld>
            <a:endParaRPr lang="nb-NO"/>
          </a:p>
        </p:txBody>
      </p:sp>
    </p:spTree>
    <p:extLst>
      <p:ext uri="{BB962C8B-B14F-4D97-AF65-F5344CB8AC3E}">
        <p14:creationId xmlns:p14="http://schemas.microsoft.com/office/powerpoint/2010/main" val="1685558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images are the “Personalized Jesus</a:t>
            </a:r>
            <a:r>
              <a:rPr lang="en-US" baseline="0" dirty="0" smtClean="0"/>
              <a:t>” images. Each portrait is a person morphed with the prototype of Christ in proportion 80/20.</a:t>
            </a:r>
            <a:br>
              <a:rPr lang="en-US" baseline="0" dirty="0" smtClean="0"/>
            </a:br>
            <a:r>
              <a:rPr lang="en-US" baseline="0" dirty="0" smtClean="0"/>
              <a:t>Rows are: Male, Female, Male, Female. As can be seen, it is possible to detect the gender of the person behind each portrait (mainly through facial proportions).</a:t>
            </a:r>
            <a:br>
              <a:rPr lang="en-US" baseline="0" dirty="0" smtClean="0"/>
            </a:br>
            <a:r>
              <a:rPr lang="en-US" baseline="0" dirty="0" smtClean="0"/>
              <a:t>The female images gives a “milder” impression. </a:t>
            </a:r>
            <a:endParaRPr lang="en-US" dirty="0"/>
          </a:p>
        </p:txBody>
      </p:sp>
      <p:sp>
        <p:nvSpPr>
          <p:cNvPr id="4" name="Slide Number Placeholder 3"/>
          <p:cNvSpPr>
            <a:spLocks noGrp="1"/>
          </p:cNvSpPr>
          <p:nvPr>
            <p:ph type="sldNum" sz="quarter" idx="10"/>
          </p:nvPr>
        </p:nvSpPr>
        <p:spPr/>
        <p:txBody>
          <a:bodyPr/>
          <a:lstStyle/>
          <a:p>
            <a:fld id="{2CBF3FEB-FA19-41AF-ABFE-0347C2254FA5}" type="slidenum">
              <a:rPr lang="nb-NO" smtClean="0"/>
              <a:t>23</a:t>
            </a:fld>
            <a:endParaRPr lang="nb-NO"/>
          </a:p>
        </p:txBody>
      </p:sp>
    </p:spTree>
    <p:extLst>
      <p:ext uri="{BB962C8B-B14F-4D97-AF65-F5344CB8AC3E}">
        <p14:creationId xmlns:p14="http://schemas.microsoft.com/office/powerpoint/2010/main" val="3239569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often told</a:t>
            </a:r>
            <a:r>
              <a:rPr lang="en-US" baseline="0" dirty="0" smtClean="0"/>
              <a:t> a story that make it seem as if Christianity was a sudden success: Crucifixion and Bob’s your uncle. </a:t>
            </a:r>
            <a:br>
              <a:rPr lang="en-US" baseline="0" dirty="0" smtClean="0"/>
            </a:br>
            <a:r>
              <a:rPr lang="en-US" baseline="0" dirty="0" smtClean="0"/>
              <a:t>The reality is that Christianity went through many transitions from a small Jewish sect to a World Religion by adaptations to the believers. </a:t>
            </a:r>
            <a:br>
              <a:rPr lang="en-US" baseline="0" dirty="0" smtClean="0"/>
            </a:br>
            <a:r>
              <a:rPr lang="en-US" baseline="0" dirty="0" smtClean="0"/>
              <a:t> Believers were increasingly encouraged to identify with the life and deeds of Christ.</a:t>
            </a:r>
            <a:br>
              <a:rPr lang="en-US" baseline="0" dirty="0" smtClean="0"/>
            </a:br>
            <a:r>
              <a:rPr lang="en-US" baseline="0" dirty="0" smtClean="0"/>
              <a:t>Could this have been helped by adapting the image of Christ to believers? How to include female believers? </a:t>
            </a:r>
            <a:br>
              <a:rPr lang="en-US" baseline="0" dirty="0" smtClean="0"/>
            </a:br>
            <a:r>
              <a:rPr lang="en-US" baseline="0" dirty="0" smtClean="0"/>
              <a:t> (Many religions have not adapted to believers, and some have explicitly forbidden Religious Portraits, some exclude women from religious practice.)</a:t>
            </a:r>
            <a:endParaRPr lang="en-US" dirty="0"/>
          </a:p>
        </p:txBody>
      </p:sp>
      <p:sp>
        <p:nvSpPr>
          <p:cNvPr id="4" name="Slide Number Placeholder 3"/>
          <p:cNvSpPr>
            <a:spLocks noGrp="1"/>
          </p:cNvSpPr>
          <p:nvPr>
            <p:ph type="sldNum" sz="quarter" idx="10"/>
          </p:nvPr>
        </p:nvSpPr>
        <p:spPr/>
        <p:txBody>
          <a:bodyPr/>
          <a:lstStyle/>
          <a:p>
            <a:fld id="{2CBF3FEB-FA19-41AF-ABFE-0347C2254FA5}" type="slidenum">
              <a:rPr lang="nb-NO" smtClean="0"/>
              <a:t>2</a:t>
            </a:fld>
            <a:endParaRPr lang="nb-NO" dirty="0"/>
          </a:p>
        </p:txBody>
      </p:sp>
    </p:spTree>
    <p:extLst>
      <p:ext uri="{BB962C8B-B14F-4D97-AF65-F5344CB8AC3E}">
        <p14:creationId xmlns:p14="http://schemas.microsoft.com/office/powerpoint/2010/main" val="8083372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though  “Prototype</a:t>
            </a:r>
            <a:r>
              <a:rPr lang="en-US" baseline="0" dirty="0" smtClean="0"/>
              <a:t> Jesus” (PJ) is part of all individualized personal images it is chosen significantly more often in competition with all the “Personalized </a:t>
            </a:r>
            <a:r>
              <a:rPr lang="en-US" baseline="0" dirty="0" err="1" smtClean="0"/>
              <a:t>Jesuses</a:t>
            </a:r>
            <a:r>
              <a:rPr lang="en-US" baseline="0" dirty="0" smtClean="0"/>
              <a:t>”. </a:t>
            </a:r>
            <a:br>
              <a:rPr lang="en-US" baseline="0" dirty="0" smtClean="0"/>
            </a:br>
            <a:r>
              <a:rPr lang="en-US" baseline="0" dirty="0" smtClean="0"/>
              <a:t>It’s only competitor for most popular choice is “Prototype Woman” (PW). However, when we selected only instances of SELF against prototypes we did not find any significant difference form this general pattern. SELF did not increase the perceived attractiveness of an image. We may interpret that as “Narcissism is not common” – our perception of </a:t>
            </a:r>
            <a:r>
              <a:rPr lang="en-US" baseline="0" dirty="0" err="1" smtClean="0"/>
              <a:t>apperance</a:t>
            </a:r>
            <a:r>
              <a:rPr lang="en-US" baseline="0" dirty="0" smtClean="0"/>
              <a:t> is not so different from how others perceive us. </a:t>
            </a:r>
            <a:br>
              <a:rPr lang="en-US" baseline="0" dirty="0" smtClean="0"/>
            </a:br>
            <a:r>
              <a:rPr lang="en-US" baseline="0" dirty="0" smtClean="0"/>
              <a:t>Also note that adding Male to Prototype Jesus (PMX), makes it lose against more Personalized Images, and the same is noted for adding the Human Prototype to Prototype Jesus (PHX). </a:t>
            </a:r>
            <a:br>
              <a:rPr lang="en-US" baseline="0" dirty="0" smtClean="0"/>
            </a:br>
            <a:r>
              <a:rPr lang="en-US" baseline="0" dirty="0" smtClean="0"/>
              <a:t>The effect can be interpreted as </a:t>
            </a:r>
            <a:r>
              <a:rPr lang="en-US" i="1" baseline="0" dirty="0" smtClean="0"/>
              <a:t>diluting female features </a:t>
            </a:r>
            <a:r>
              <a:rPr lang="en-US" baseline="0" dirty="0" smtClean="0"/>
              <a:t>in Prototype Jesus.                 We did not see that this effect was related to the gender of the Participant. </a:t>
            </a:r>
            <a:endParaRPr lang="en-US" dirty="0"/>
          </a:p>
        </p:txBody>
      </p:sp>
      <p:sp>
        <p:nvSpPr>
          <p:cNvPr id="4" name="Slide Number Placeholder 3"/>
          <p:cNvSpPr>
            <a:spLocks noGrp="1"/>
          </p:cNvSpPr>
          <p:nvPr>
            <p:ph type="sldNum" sz="quarter" idx="10"/>
          </p:nvPr>
        </p:nvSpPr>
        <p:spPr/>
        <p:txBody>
          <a:bodyPr/>
          <a:lstStyle/>
          <a:p>
            <a:fld id="{2CBF3FEB-FA19-41AF-ABFE-0347C2254FA5}" type="slidenum">
              <a:rPr lang="nb-NO" smtClean="0"/>
              <a:t>24</a:t>
            </a:fld>
            <a:endParaRPr lang="nb-NO"/>
          </a:p>
        </p:txBody>
      </p:sp>
    </p:spTree>
    <p:extLst>
      <p:ext uri="{BB962C8B-B14F-4D97-AF65-F5344CB8AC3E}">
        <p14:creationId xmlns:p14="http://schemas.microsoft.com/office/powerpoint/2010/main" val="2062567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graph</a:t>
            </a:r>
            <a:r>
              <a:rPr lang="en-US" baseline="0" dirty="0" smtClean="0"/>
              <a:t> shows that prototypes in general are significantly faster when the decision is for the prototype. </a:t>
            </a:r>
            <a:br>
              <a:rPr lang="en-US" baseline="0" dirty="0" smtClean="0"/>
            </a:br>
            <a:r>
              <a:rPr lang="en-US" baseline="0" dirty="0" smtClean="0"/>
              <a:t>The exceptions are “Prototype Jesus”, which is harder to decide, as it is part of all personalized images, but nevertheless it is chosen more often</a:t>
            </a:r>
            <a:br>
              <a:rPr lang="en-US" baseline="0" dirty="0" smtClean="0"/>
            </a:br>
            <a:r>
              <a:rPr lang="en-US" baseline="0" dirty="0" smtClean="0"/>
              <a:t>--- and Prototype Woman, who might have slightly more of the features that we think increase attractiveness. </a:t>
            </a:r>
            <a:endParaRPr lang="en-US" dirty="0"/>
          </a:p>
        </p:txBody>
      </p:sp>
      <p:sp>
        <p:nvSpPr>
          <p:cNvPr id="4" name="Slide Number Placeholder 3"/>
          <p:cNvSpPr>
            <a:spLocks noGrp="1"/>
          </p:cNvSpPr>
          <p:nvPr>
            <p:ph type="sldNum" sz="quarter" idx="10"/>
          </p:nvPr>
        </p:nvSpPr>
        <p:spPr/>
        <p:txBody>
          <a:bodyPr/>
          <a:lstStyle/>
          <a:p>
            <a:fld id="{2CBF3FEB-FA19-41AF-ABFE-0347C2254FA5}" type="slidenum">
              <a:rPr lang="nb-NO" smtClean="0"/>
              <a:t>25</a:t>
            </a:fld>
            <a:endParaRPr lang="nb-NO"/>
          </a:p>
        </p:txBody>
      </p:sp>
    </p:spTree>
    <p:extLst>
      <p:ext uri="{BB962C8B-B14F-4D97-AF65-F5344CB8AC3E}">
        <p14:creationId xmlns:p14="http://schemas.microsoft.com/office/powerpoint/2010/main" val="3080453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effectLst/>
                <a:latin typeface="+mn-lt"/>
                <a:ea typeface="+mn-ea"/>
                <a:cs typeface="+mn-cs"/>
              </a:rPr>
              <a:t>In </a:t>
            </a:r>
            <a:r>
              <a:rPr lang="fr-FR" sz="1200" kern="1200" dirty="0" err="1" smtClean="0">
                <a:solidFill>
                  <a:schemeClr val="tx1"/>
                </a:solidFill>
                <a:effectLst/>
                <a:latin typeface="+mn-lt"/>
                <a:ea typeface="+mn-ea"/>
                <a:cs typeface="+mn-cs"/>
              </a:rPr>
              <a:t>ongoing</a:t>
            </a:r>
            <a:r>
              <a:rPr lang="fr-FR" sz="1200" kern="1200" dirty="0" smtClean="0">
                <a:solidFill>
                  <a:schemeClr val="tx1"/>
                </a:solidFill>
                <a:effectLst/>
                <a:latin typeface="+mn-lt"/>
                <a:ea typeface="+mn-ea"/>
                <a:cs typeface="+mn-cs"/>
              </a:rPr>
              <a:t> data-collection, </a:t>
            </a:r>
            <a:r>
              <a:rPr lang="fr-FR" sz="1200" kern="1200" dirty="0" err="1" smtClean="0">
                <a:solidFill>
                  <a:schemeClr val="tx1"/>
                </a:solidFill>
                <a:effectLst/>
                <a:latin typeface="+mn-lt"/>
                <a:ea typeface="+mn-ea"/>
                <a:cs typeface="+mn-cs"/>
              </a:rPr>
              <a:t>we</a:t>
            </a:r>
            <a:r>
              <a:rPr lang="fr-FR" sz="1200" kern="1200" dirty="0" smtClean="0">
                <a:solidFill>
                  <a:schemeClr val="tx1"/>
                </a:solidFill>
                <a:effectLst/>
                <a:latin typeface="+mn-lt"/>
                <a:ea typeface="+mn-ea"/>
                <a:cs typeface="+mn-cs"/>
              </a:rPr>
              <a:t> note </a:t>
            </a:r>
            <a:r>
              <a:rPr lang="fr-FR" sz="1200" kern="1200" dirty="0" err="1" smtClean="0">
                <a:solidFill>
                  <a:schemeClr val="tx1"/>
                </a:solidFill>
                <a:effectLst/>
                <a:latin typeface="+mn-lt"/>
                <a:ea typeface="+mn-ea"/>
                <a:cs typeface="+mn-cs"/>
              </a:rPr>
              <a:t>that</a:t>
            </a:r>
            <a:r>
              <a:rPr lang="fr-FR" sz="1200" kern="1200" dirty="0" smtClean="0">
                <a:solidFill>
                  <a:schemeClr val="tx1"/>
                </a:solidFill>
                <a:effectLst/>
                <a:latin typeface="+mn-lt"/>
                <a:ea typeface="+mn-ea"/>
                <a:cs typeface="+mn-cs"/>
              </a:rPr>
              <a:t> a </a:t>
            </a:r>
            <a:r>
              <a:rPr lang="fr-FR" sz="1200" kern="1200" dirty="0" err="1" smtClean="0">
                <a:solidFill>
                  <a:schemeClr val="tx1"/>
                </a:solidFill>
                <a:effectLst/>
                <a:latin typeface="+mn-lt"/>
                <a:ea typeface="+mn-ea"/>
                <a:cs typeface="+mn-cs"/>
              </a:rPr>
              <a:t>majority</a:t>
            </a:r>
            <a:r>
              <a:rPr lang="fr-FR" sz="1200" kern="1200" dirty="0" smtClean="0">
                <a:solidFill>
                  <a:schemeClr val="tx1"/>
                </a:solidFill>
                <a:effectLst/>
                <a:latin typeface="+mn-lt"/>
                <a:ea typeface="+mn-ea"/>
                <a:cs typeface="+mn-cs"/>
              </a:rPr>
              <a:t> of </a:t>
            </a:r>
            <a:r>
              <a:rPr lang="fr-FR" sz="1200" kern="1200" dirty="0" err="1" smtClean="0">
                <a:solidFill>
                  <a:schemeClr val="tx1"/>
                </a:solidFill>
                <a:effectLst/>
                <a:latin typeface="+mn-lt"/>
                <a:ea typeface="+mn-ea"/>
                <a:cs typeface="+mn-cs"/>
              </a:rPr>
              <a:t>our</a:t>
            </a:r>
            <a:r>
              <a:rPr lang="fr-FR" sz="1200" kern="1200" dirty="0" smtClean="0">
                <a:solidFill>
                  <a:schemeClr val="tx1"/>
                </a:solidFill>
                <a:effectLst/>
                <a:latin typeface="+mn-lt"/>
                <a:ea typeface="+mn-ea"/>
                <a:cs typeface="+mn-cs"/>
              </a:rPr>
              <a:t> participants </a:t>
            </a:r>
            <a:r>
              <a:rPr lang="fr-FR" sz="1200" kern="1200" dirty="0" err="1" smtClean="0">
                <a:solidFill>
                  <a:schemeClr val="tx1"/>
                </a:solidFill>
                <a:effectLst/>
                <a:latin typeface="+mn-lt"/>
                <a:ea typeface="+mn-ea"/>
                <a:cs typeface="+mn-cs"/>
              </a:rPr>
              <a:t>now</a:t>
            </a:r>
            <a:r>
              <a:rPr lang="fr-FR" sz="1200" kern="1200" dirty="0" smtClean="0">
                <a:solidFill>
                  <a:schemeClr val="tx1"/>
                </a:solidFill>
                <a:effectLst/>
                <a:latin typeface="+mn-lt"/>
                <a:ea typeface="+mn-ea"/>
                <a:cs typeface="+mn-cs"/>
              </a:rPr>
              <a:t> claim, in </a:t>
            </a:r>
            <a:r>
              <a:rPr lang="fr-FR" sz="1200" kern="1200" dirty="0" err="1" smtClean="0">
                <a:solidFill>
                  <a:schemeClr val="tx1"/>
                </a:solidFill>
                <a:effectLst/>
                <a:latin typeface="+mn-lt"/>
                <a:ea typeface="+mn-ea"/>
                <a:cs typeface="+mn-cs"/>
              </a:rPr>
              <a:t>debriefings</a:t>
            </a:r>
            <a:r>
              <a:rPr lang="fr-FR" sz="1200" kern="1200" dirty="0" smtClean="0">
                <a:solidFill>
                  <a:schemeClr val="tx1"/>
                </a:solidFill>
                <a:effectLst/>
                <a:latin typeface="+mn-lt"/>
                <a:ea typeface="+mn-ea"/>
                <a:cs typeface="+mn-cs"/>
              </a:rPr>
              <a:t>, to have </a:t>
            </a:r>
            <a:r>
              <a:rPr lang="fr-FR" sz="1200" kern="1200" dirty="0" err="1" smtClean="0">
                <a:solidFill>
                  <a:schemeClr val="tx1"/>
                </a:solidFill>
                <a:effectLst/>
                <a:latin typeface="+mn-lt"/>
                <a:ea typeface="+mn-ea"/>
                <a:cs typeface="+mn-cs"/>
              </a:rPr>
              <a:t>recognized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themselves</a:t>
            </a:r>
            <a:r>
              <a:rPr lang="fr-FR" sz="1200" kern="1200" dirty="0" smtClean="0">
                <a:solidFill>
                  <a:schemeClr val="tx1"/>
                </a:solidFill>
                <a:effectLst/>
                <a:latin typeface="+mn-lt"/>
                <a:ea typeface="+mn-ea"/>
                <a:cs typeface="+mn-cs"/>
              </a:rPr>
              <a:t> in a </a:t>
            </a:r>
            <a:r>
              <a:rPr lang="fr-FR" sz="1200" kern="1200" dirty="0" err="1" smtClean="0">
                <a:solidFill>
                  <a:schemeClr val="tx1"/>
                </a:solidFill>
                <a:effectLst/>
                <a:latin typeface="+mn-lt"/>
                <a:ea typeface="+mn-ea"/>
                <a:cs typeface="+mn-cs"/>
              </a:rPr>
              <a:t>similar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task</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that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includes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selecting</a:t>
            </a:r>
            <a:r>
              <a:rPr lang="fr-FR" sz="1200" kern="1200" dirty="0" smtClean="0">
                <a:solidFill>
                  <a:schemeClr val="tx1"/>
                </a:solidFill>
                <a:effectLst/>
                <a:latin typeface="+mn-lt"/>
                <a:ea typeface="+mn-ea"/>
                <a:cs typeface="+mn-cs"/>
              </a:rPr>
              <a:t> the face </a:t>
            </a:r>
            <a:r>
              <a:rPr lang="fr-FR" sz="1200" kern="1200" dirty="0" err="1" smtClean="0">
                <a:solidFill>
                  <a:schemeClr val="tx1"/>
                </a:solidFill>
                <a:effectLst/>
                <a:latin typeface="+mn-lt"/>
                <a:ea typeface="+mn-ea"/>
                <a:cs typeface="+mn-cs"/>
              </a:rPr>
              <a:t>they</a:t>
            </a:r>
            <a:r>
              <a:rPr lang="fr-FR" sz="1200" kern="1200" dirty="0" smtClean="0">
                <a:solidFill>
                  <a:schemeClr val="tx1"/>
                </a:solidFill>
                <a:effectLst/>
                <a:latin typeface="+mn-lt"/>
                <a:ea typeface="+mn-ea"/>
                <a:cs typeface="+mn-cs"/>
              </a:rPr>
              <a:t> trust the </a:t>
            </a:r>
            <a:r>
              <a:rPr lang="fr-FR" sz="1200" kern="1200" dirty="0" err="1" smtClean="0">
                <a:solidFill>
                  <a:schemeClr val="tx1"/>
                </a:solidFill>
                <a:effectLst/>
                <a:latin typeface="+mn-lt"/>
                <a:ea typeface="+mn-ea"/>
                <a:cs typeface="+mn-cs"/>
              </a:rPr>
              <a:t>most</a:t>
            </a:r>
            <a:r>
              <a:rPr lang="fr-FR" sz="1200" kern="1200" dirty="0" smtClean="0">
                <a:solidFill>
                  <a:schemeClr val="tx1"/>
                </a:solidFill>
                <a:effectLst/>
                <a:latin typeface="+mn-lt"/>
                <a:ea typeface="+mn-ea"/>
                <a:cs typeface="+mn-cs"/>
              </a:rPr>
              <a:t>.</a:t>
            </a:r>
          </a:p>
          <a:p>
            <a:r>
              <a:rPr lang="fr-FR" sz="1200" kern="1200" dirty="0" smtClean="0">
                <a:solidFill>
                  <a:schemeClr val="tx1"/>
                </a:solidFill>
                <a:effectLst/>
                <a:latin typeface="+mn-lt"/>
                <a:ea typeface="+mn-ea"/>
                <a:cs typeface="+mn-cs"/>
              </a:rPr>
              <a:t> More </a:t>
            </a:r>
            <a:r>
              <a:rPr lang="fr-FR" sz="1200" kern="1200" dirty="0" err="1" smtClean="0">
                <a:solidFill>
                  <a:schemeClr val="tx1"/>
                </a:solidFill>
                <a:effectLst/>
                <a:latin typeface="+mn-lt"/>
                <a:ea typeface="+mn-ea"/>
                <a:cs typeface="+mn-cs"/>
              </a:rPr>
              <a:t>research</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needed</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investigate</a:t>
            </a:r>
            <a:r>
              <a:rPr lang="fr-FR" sz="1200" kern="1200" dirty="0" smtClean="0">
                <a:solidFill>
                  <a:schemeClr val="tx1"/>
                </a:solidFill>
                <a:effectLst/>
                <a:latin typeface="+mn-lt"/>
                <a:ea typeface="+mn-ea"/>
                <a:cs typeface="+mn-cs"/>
              </a:rPr>
              <a:t> if </a:t>
            </a:r>
            <a:r>
              <a:rPr lang="fr-FR" sz="1200" kern="1200" dirty="0" err="1" smtClean="0">
                <a:solidFill>
                  <a:schemeClr val="tx1"/>
                </a:solidFill>
                <a:effectLst/>
                <a:latin typeface="+mn-lt"/>
                <a:ea typeface="+mn-ea"/>
                <a:cs typeface="+mn-cs"/>
              </a:rPr>
              <a:t>trustworthiness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more </a:t>
            </a:r>
            <a:r>
              <a:rPr lang="fr-FR" sz="1200" kern="1200" dirty="0" err="1" smtClean="0">
                <a:solidFill>
                  <a:schemeClr val="tx1"/>
                </a:solidFill>
                <a:effectLst/>
                <a:latin typeface="+mn-lt"/>
                <a:ea typeface="+mn-ea"/>
                <a:cs typeface="+mn-cs"/>
              </a:rPr>
              <a:t>associated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with</a:t>
            </a:r>
            <a:r>
              <a:rPr lang="fr-FR" sz="1200" kern="1200" dirty="0" smtClean="0">
                <a:solidFill>
                  <a:schemeClr val="tx1"/>
                </a:solidFill>
                <a:effectLst/>
                <a:latin typeface="+mn-lt"/>
                <a:ea typeface="+mn-ea"/>
                <a:cs typeface="+mn-cs"/>
              </a:rPr>
              <a:t> self-</a:t>
            </a:r>
            <a:r>
              <a:rPr lang="fr-FR" sz="1200" kern="1200" dirty="0" err="1" smtClean="0">
                <a:solidFill>
                  <a:schemeClr val="tx1"/>
                </a:solidFill>
                <a:effectLst/>
                <a:latin typeface="+mn-lt"/>
                <a:ea typeface="+mn-ea"/>
                <a:cs typeface="+mn-cs"/>
              </a:rPr>
              <a:t>similarity</a:t>
            </a:r>
            <a:r>
              <a:rPr lang="fr-FR" sz="1200" kern="1200" dirty="0" smtClean="0">
                <a:solidFill>
                  <a:schemeClr val="tx1"/>
                </a:solidFill>
                <a:effectLst/>
                <a:latin typeface="+mn-lt"/>
                <a:ea typeface="+mn-ea"/>
                <a:cs typeface="+mn-cs"/>
              </a:rPr>
              <a:t>.</a:t>
            </a:r>
            <a:r>
              <a:rPr lang="en-US" dirty="0" smtClean="0">
                <a:effectLst/>
              </a:rPr>
              <a:t> </a:t>
            </a:r>
            <a:br>
              <a:rPr lang="en-US" dirty="0" smtClean="0">
                <a:effectLst/>
              </a:rPr>
            </a:br>
            <a:r>
              <a:rPr lang="en-US" dirty="0" smtClean="0">
                <a:effectLst/>
              </a:rPr>
              <a:t>Likability is not only attractiveness,</a:t>
            </a:r>
            <a:r>
              <a:rPr lang="en-US" baseline="0" dirty="0" smtClean="0">
                <a:effectLst/>
              </a:rPr>
              <a:t> but also trustworthiness.</a:t>
            </a:r>
            <a:endParaRPr lang="en-US" dirty="0"/>
          </a:p>
        </p:txBody>
      </p:sp>
      <p:sp>
        <p:nvSpPr>
          <p:cNvPr id="4" name="Slide Number Placeholder 3"/>
          <p:cNvSpPr>
            <a:spLocks noGrp="1"/>
          </p:cNvSpPr>
          <p:nvPr>
            <p:ph type="sldNum" sz="quarter" idx="10"/>
          </p:nvPr>
        </p:nvSpPr>
        <p:spPr/>
        <p:txBody>
          <a:bodyPr/>
          <a:lstStyle/>
          <a:p>
            <a:fld id="{2CBF3FEB-FA19-41AF-ABFE-0347C2254FA5}" type="slidenum">
              <a:rPr lang="nb-NO" smtClean="0"/>
              <a:t>26</a:t>
            </a:fld>
            <a:endParaRPr lang="nb-NO"/>
          </a:p>
        </p:txBody>
      </p:sp>
    </p:spTree>
    <p:extLst>
      <p:ext uri="{BB962C8B-B14F-4D97-AF65-F5344CB8AC3E}">
        <p14:creationId xmlns:p14="http://schemas.microsoft.com/office/powerpoint/2010/main" val="12391366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BF3FEB-FA19-41AF-ABFE-0347C2254FA5}" type="slidenum">
              <a:rPr lang="nb-NO" smtClean="0"/>
              <a:t>27</a:t>
            </a:fld>
            <a:endParaRPr lang="nb-NO"/>
          </a:p>
        </p:txBody>
      </p:sp>
    </p:spTree>
    <p:extLst>
      <p:ext uri="{BB962C8B-B14F-4D97-AF65-F5344CB8AC3E}">
        <p14:creationId xmlns:p14="http://schemas.microsoft.com/office/powerpoint/2010/main" val="1239136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not how we recognize Christ today.</a:t>
            </a:r>
            <a:endParaRPr lang="en-US" dirty="0"/>
          </a:p>
        </p:txBody>
      </p:sp>
      <p:sp>
        <p:nvSpPr>
          <p:cNvPr id="4" name="Slide Number Placeholder 3"/>
          <p:cNvSpPr>
            <a:spLocks noGrp="1"/>
          </p:cNvSpPr>
          <p:nvPr>
            <p:ph type="sldNum" sz="quarter" idx="10"/>
          </p:nvPr>
        </p:nvSpPr>
        <p:spPr/>
        <p:txBody>
          <a:bodyPr/>
          <a:lstStyle/>
          <a:p>
            <a:fld id="{2CBF3FEB-FA19-41AF-ABFE-0347C2254FA5}" type="slidenum">
              <a:rPr lang="nb-NO" smtClean="0"/>
              <a:t>3</a:t>
            </a:fld>
            <a:endParaRPr lang="nb-NO"/>
          </a:p>
        </p:txBody>
      </p:sp>
    </p:spTree>
    <p:extLst>
      <p:ext uri="{BB962C8B-B14F-4D97-AF65-F5344CB8AC3E}">
        <p14:creationId xmlns:p14="http://schemas.microsoft.com/office/powerpoint/2010/main" val="4092346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happened?</a:t>
            </a:r>
            <a:endParaRPr lang="en-US" dirty="0"/>
          </a:p>
        </p:txBody>
      </p:sp>
      <p:sp>
        <p:nvSpPr>
          <p:cNvPr id="4" name="Slide Number Placeholder 3"/>
          <p:cNvSpPr>
            <a:spLocks noGrp="1"/>
          </p:cNvSpPr>
          <p:nvPr>
            <p:ph type="sldNum" sz="quarter" idx="10"/>
          </p:nvPr>
        </p:nvSpPr>
        <p:spPr/>
        <p:txBody>
          <a:bodyPr/>
          <a:lstStyle/>
          <a:p>
            <a:fld id="{2CBF3FEB-FA19-41AF-ABFE-0347C2254FA5}" type="slidenum">
              <a:rPr lang="nb-NO" smtClean="0"/>
              <a:t>4</a:t>
            </a:fld>
            <a:endParaRPr lang="nb-NO"/>
          </a:p>
        </p:txBody>
      </p:sp>
    </p:spTree>
    <p:extLst>
      <p:ext uri="{BB962C8B-B14F-4D97-AF65-F5344CB8AC3E}">
        <p14:creationId xmlns:p14="http://schemas.microsoft.com/office/powerpoint/2010/main" val="4091064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The curly haired Christ (Type B) disappeared after Justinian II’s death in 711 A.D. Does the success of Type A have pure theological reasons, which is the common explanation, or can the answer also can be found within cognition?</a:t>
            </a:r>
          </a:p>
          <a:p>
            <a:r>
              <a:rPr lang="en-US" baseline="0" dirty="0" smtClean="0"/>
              <a:t>In agreement with the processing fluency theory, the explanation might be that we like what we have seen before. </a:t>
            </a:r>
          </a:p>
          <a:p>
            <a:r>
              <a:rPr lang="en-US" baseline="0" dirty="0" smtClean="0"/>
              <a:t>The representation becomes </a:t>
            </a:r>
            <a:r>
              <a:rPr lang="en-US" i="1" baseline="0" dirty="0" smtClean="0"/>
              <a:t>prototypical</a:t>
            </a:r>
            <a:r>
              <a:rPr lang="en-US" baseline="0" dirty="0" smtClean="0"/>
              <a:t> through mere exposure. Prototypes are attractive because they are easy on </a:t>
            </a:r>
            <a:r>
              <a:rPr lang="en-US" baseline="0" smtClean="0"/>
              <a:t>the mind.</a:t>
            </a:r>
            <a:endParaRPr lang="en-US" baseline="0" dirty="0" smtClean="0"/>
          </a:p>
        </p:txBody>
      </p:sp>
      <p:sp>
        <p:nvSpPr>
          <p:cNvPr id="4" name="Slide Number Placeholder 3"/>
          <p:cNvSpPr>
            <a:spLocks noGrp="1"/>
          </p:cNvSpPr>
          <p:nvPr>
            <p:ph type="sldNum" sz="quarter" idx="10"/>
          </p:nvPr>
        </p:nvSpPr>
        <p:spPr/>
        <p:txBody>
          <a:bodyPr/>
          <a:lstStyle/>
          <a:p>
            <a:fld id="{2CBF3FEB-FA19-41AF-ABFE-0347C2254FA5}" type="slidenum">
              <a:rPr lang="nb-NO" smtClean="0"/>
              <a:t>5</a:t>
            </a:fld>
            <a:endParaRPr lang="nb-NO"/>
          </a:p>
        </p:txBody>
      </p:sp>
    </p:spTree>
    <p:extLst>
      <p:ext uri="{BB962C8B-B14F-4D97-AF65-F5344CB8AC3E}">
        <p14:creationId xmlns:p14="http://schemas.microsoft.com/office/powerpoint/2010/main" val="1039126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Renaissance:</a:t>
            </a:r>
            <a:r>
              <a:rPr lang="en-US" baseline="0" dirty="0" smtClean="0"/>
              <a:t> </a:t>
            </a:r>
            <a:r>
              <a:rPr lang="en-US" dirty="0" smtClean="0"/>
              <a:t>The Holy Face (Christ as God) is strictly symmetrical, gazing at you.</a:t>
            </a:r>
          </a:p>
          <a:p>
            <a:r>
              <a:rPr lang="en-US" dirty="0" err="1" smtClean="0"/>
              <a:t>Folgerø</a:t>
            </a:r>
            <a:r>
              <a:rPr lang="en-US" dirty="0" smtClean="0"/>
              <a:t> et al.</a:t>
            </a:r>
            <a:r>
              <a:rPr lang="en-US" baseline="0" dirty="0" smtClean="0"/>
              <a:t> 2016a find that positive traits are more easily assigned to symmetric, en face, portraits, possibly as a consequence of face and gaze direction.</a:t>
            </a:r>
            <a:endParaRPr lang="en-US" dirty="0"/>
          </a:p>
        </p:txBody>
      </p:sp>
      <p:sp>
        <p:nvSpPr>
          <p:cNvPr id="4" name="Slide Number Placeholder 3"/>
          <p:cNvSpPr>
            <a:spLocks noGrp="1"/>
          </p:cNvSpPr>
          <p:nvPr>
            <p:ph type="sldNum" sz="quarter" idx="10"/>
          </p:nvPr>
        </p:nvSpPr>
        <p:spPr/>
        <p:txBody>
          <a:bodyPr/>
          <a:lstStyle/>
          <a:p>
            <a:fld id="{2CBF3FEB-FA19-41AF-ABFE-0347C2254FA5}" type="slidenum">
              <a:rPr lang="nb-NO" smtClean="0"/>
              <a:t>6</a:t>
            </a:fld>
            <a:endParaRPr lang="nb-NO"/>
          </a:p>
        </p:txBody>
      </p:sp>
    </p:spTree>
    <p:extLst>
      <p:ext uri="{BB962C8B-B14F-4D97-AF65-F5344CB8AC3E}">
        <p14:creationId xmlns:p14="http://schemas.microsoft.com/office/powerpoint/2010/main" val="45212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nb-NO" noProof="0" dirty="0" smtClean="0"/>
              <a:t>Secular portraits</a:t>
            </a:r>
            <a:r>
              <a:rPr lang="en-GB" altLang="nb-NO" baseline="0" noProof="0" dirty="0" smtClean="0"/>
              <a:t> were in profile! </a:t>
            </a:r>
            <a:br>
              <a:rPr lang="en-GB" altLang="nb-NO" baseline="0" noProof="0" dirty="0" smtClean="0"/>
            </a:br>
            <a:r>
              <a:rPr lang="en-GB" altLang="nb-NO" baseline="0" noProof="0" dirty="0" smtClean="0"/>
              <a:t>Christ as the Man of Sorrows was also often in profile.  (</a:t>
            </a:r>
            <a:r>
              <a:rPr lang="es-ES" altLang="nb-NO" dirty="0" smtClean="0"/>
              <a:t>Van </a:t>
            </a:r>
            <a:r>
              <a:rPr lang="es-ES" altLang="nb-NO" dirty="0" err="1" smtClean="0"/>
              <a:t>Eyck</a:t>
            </a:r>
            <a:r>
              <a:rPr lang="es-ES" altLang="nb-NO" dirty="0" smtClean="0"/>
              <a:t>, </a:t>
            </a:r>
            <a:r>
              <a:rPr lang="es-ES" altLang="nb-NO" dirty="0" err="1" smtClean="0"/>
              <a:t>Flémalle</a:t>
            </a:r>
            <a:r>
              <a:rPr lang="es-ES" altLang="nb-NO" dirty="0" smtClean="0"/>
              <a:t>-m, R v d </a:t>
            </a:r>
            <a:r>
              <a:rPr lang="es-ES" altLang="nb-NO" dirty="0" err="1" smtClean="0"/>
              <a:t>Weyden</a:t>
            </a:r>
            <a:r>
              <a:rPr lang="es-ES" altLang="nb-NO" dirty="0" smtClean="0"/>
              <a:t>, </a:t>
            </a:r>
            <a:r>
              <a:rPr lang="es-ES" altLang="nb-NO" dirty="0" err="1" smtClean="0"/>
              <a:t>Pisanello</a:t>
            </a:r>
            <a:r>
              <a:rPr lang="es-ES" altLang="nb-NO" dirty="0" smtClean="0"/>
              <a:t>, </a:t>
            </a:r>
            <a:r>
              <a:rPr lang="es-ES" altLang="nb-NO" dirty="0" err="1" smtClean="0"/>
              <a:t>Castagno</a:t>
            </a:r>
            <a:r>
              <a:rPr lang="es-ES" altLang="nb-NO" dirty="0" smtClean="0"/>
              <a:t>, </a:t>
            </a:r>
            <a:r>
              <a:rPr lang="es-ES" altLang="nb-NO" dirty="0" err="1" smtClean="0"/>
              <a:t>Masaccio</a:t>
            </a:r>
            <a:r>
              <a:rPr lang="es-ES" altLang="nb-NO" dirty="0" smtClean="0"/>
              <a:t>)</a:t>
            </a:r>
            <a:endParaRPr lang="nb-NO" altLang="nb-NO" dirty="0" smtClean="0"/>
          </a:p>
        </p:txBody>
      </p:sp>
      <p:sp>
        <p:nvSpPr>
          <p:cNvPr id="1648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B50A4124-B0A1-426A-94D5-21F696C72BFA}" type="slidenum">
              <a:rPr lang="nb-NO" smtClean="0">
                <a:solidFill>
                  <a:srgbClr val="000000"/>
                </a:solidFill>
                <a:latin typeface="Calibri" pitchFamily="34" charset="0"/>
              </a:rPr>
              <a:pPr eaLnBrk="1" hangingPunct="1">
                <a:defRPr/>
              </a:pPr>
              <a:t>7</a:t>
            </a:fld>
            <a:endParaRPr lang="nb-NO" smtClean="0">
              <a:solidFill>
                <a:srgbClr val="000000"/>
              </a:solidFill>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The face of Christ is also</a:t>
            </a:r>
            <a:r>
              <a:rPr lang="en-US" baseline="0" noProof="0" dirty="0" smtClean="0"/>
              <a:t> androgynous, as well as symmetric. Is this in order to create a more universal appeal?</a:t>
            </a:r>
            <a:br>
              <a:rPr lang="en-US" baseline="0" noProof="0" dirty="0" smtClean="0"/>
            </a:br>
            <a:r>
              <a:rPr lang="en-US" baseline="0" noProof="0" dirty="0" smtClean="0"/>
              <a:t>Do people notice it? Can we experimentally verify that people detect and react positively to such features?</a:t>
            </a:r>
            <a:endParaRPr lang="en-US" noProof="0" dirty="0"/>
          </a:p>
        </p:txBody>
      </p:sp>
      <p:sp>
        <p:nvSpPr>
          <p:cNvPr id="4" name="Slide Number Placeholder 3"/>
          <p:cNvSpPr>
            <a:spLocks noGrp="1"/>
          </p:cNvSpPr>
          <p:nvPr>
            <p:ph type="sldNum" sz="quarter" idx="10"/>
          </p:nvPr>
        </p:nvSpPr>
        <p:spPr/>
        <p:txBody>
          <a:bodyPr/>
          <a:lstStyle/>
          <a:p>
            <a:fld id="{2CBF3FEB-FA19-41AF-ABFE-0347C2254FA5}" type="slidenum">
              <a:rPr lang="nb-NO" smtClean="0"/>
              <a:t>8</a:t>
            </a:fld>
            <a:endParaRPr lang="nb-NO" dirty="0"/>
          </a:p>
        </p:txBody>
      </p:sp>
    </p:spTree>
    <p:extLst>
      <p:ext uri="{BB962C8B-B14F-4D97-AF65-F5344CB8AC3E}">
        <p14:creationId xmlns:p14="http://schemas.microsoft.com/office/powerpoint/2010/main" val="33587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In</a:t>
            </a:r>
            <a:r>
              <a:rPr lang="nb-NO" baseline="0" dirty="0" smtClean="0"/>
              <a:t> Folgerø et al. 2016b </a:t>
            </a:r>
            <a:r>
              <a:rPr lang="nb-NO" baseline="0" dirty="0" err="1" smtClean="0"/>
              <a:t>we</a:t>
            </a:r>
            <a:r>
              <a:rPr lang="nb-NO" baseline="0" dirty="0" smtClean="0"/>
              <a:t> </a:t>
            </a:r>
            <a:r>
              <a:rPr lang="nb-NO" baseline="0" dirty="0" err="1" smtClean="0"/>
              <a:t>restricted</a:t>
            </a:r>
            <a:r>
              <a:rPr lang="nb-NO" baseline="0" dirty="0" smtClean="0"/>
              <a:t> </a:t>
            </a:r>
            <a:r>
              <a:rPr lang="nb-NO" baseline="0" dirty="0" err="1" smtClean="0"/>
              <a:t>our</a:t>
            </a:r>
            <a:r>
              <a:rPr lang="nb-NO" baseline="0" dirty="0" smtClean="0"/>
              <a:t> stimuli to </a:t>
            </a:r>
            <a:r>
              <a:rPr lang="nb-NO" baseline="0" dirty="0" err="1" smtClean="0"/>
              <a:t>the</a:t>
            </a:r>
            <a:r>
              <a:rPr lang="nb-NO" baseline="0" dirty="0" smtClean="0"/>
              <a:t> </a:t>
            </a:r>
            <a:r>
              <a:rPr lang="nb-NO" baseline="0" dirty="0" err="1" smtClean="0"/>
              <a:t>section</a:t>
            </a:r>
            <a:r>
              <a:rPr lang="nb-NO" baseline="0" dirty="0" smtClean="0"/>
              <a:t> </a:t>
            </a:r>
            <a:r>
              <a:rPr lang="nb-NO" baseline="0" dirty="0" err="1" smtClean="0"/>
              <a:t>between</a:t>
            </a:r>
            <a:r>
              <a:rPr lang="nb-NO" baseline="0" dirty="0" smtClean="0"/>
              <a:t> </a:t>
            </a:r>
            <a:r>
              <a:rPr lang="nb-NO" baseline="0" dirty="0" err="1" smtClean="0"/>
              <a:t>eyebrows</a:t>
            </a:r>
            <a:r>
              <a:rPr lang="nb-NO" baseline="0" dirty="0" smtClean="0"/>
              <a:t> and </a:t>
            </a:r>
            <a:r>
              <a:rPr lang="nb-NO" baseline="0" dirty="0" err="1" smtClean="0"/>
              <a:t>tip</a:t>
            </a:r>
            <a:r>
              <a:rPr lang="nb-NO" baseline="0" dirty="0" smtClean="0"/>
              <a:t> </a:t>
            </a:r>
            <a:r>
              <a:rPr lang="nb-NO" baseline="0" dirty="0" err="1" smtClean="0"/>
              <a:t>of</a:t>
            </a:r>
            <a:r>
              <a:rPr lang="nb-NO" baseline="0" dirty="0" smtClean="0"/>
              <a:t> </a:t>
            </a:r>
            <a:r>
              <a:rPr lang="nb-NO" baseline="0" dirty="0" err="1" smtClean="0"/>
              <a:t>the</a:t>
            </a:r>
            <a:r>
              <a:rPr lang="nb-NO" baseline="0" dirty="0" smtClean="0"/>
              <a:t> nose. </a:t>
            </a:r>
            <a:br>
              <a:rPr lang="nb-NO" baseline="0" dirty="0" smtClean="0"/>
            </a:br>
            <a:r>
              <a:rPr lang="nb-NO" baseline="0" dirty="0" smtClean="0"/>
              <a:t>This </a:t>
            </a:r>
            <a:r>
              <a:rPr lang="nb-NO" baseline="0" dirty="0" err="1" smtClean="0"/>
              <a:t>excludes</a:t>
            </a:r>
            <a:r>
              <a:rPr lang="nb-NO" baseline="0" dirty="0" smtClean="0"/>
              <a:t> </a:t>
            </a:r>
            <a:r>
              <a:rPr lang="nb-NO" baseline="0" dirty="0" err="1" smtClean="0"/>
              <a:t>forehead</a:t>
            </a:r>
            <a:r>
              <a:rPr lang="nb-NO" baseline="0" dirty="0" smtClean="0"/>
              <a:t> and </a:t>
            </a:r>
            <a:r>
              <a:rPr lang="nb-NO" baseline="0" dirty="0" err="1" smtClean="0"/>
              <a:t>chin</a:t>
            </a:r>
            <a:r>
              <a:rPr lang="nb-NO" baseline="0" dirty="0" smtClean="0"/>
              <a:t>, as </a:t>
            </a:r>
            <a:r>
              <a:rPr lang="nb-NO" baseline="0" dirty="0" err="1" smtClean="0"/>
              <a:t>well</a:t>
            </a:r>
            <a:r>
              <a:rPr lang="nb-NO" baseline="0" dirty="0" smtClean="0"/>
              <a:t> as </a:t>
            </a:r>
            <a:r>
              <a:rPr lang="nb-NO" baseline="0" dirty="0" err="1" smtClean="0"/>
              <a:t>hairstyle</a:t>
            </a:r>
            <a:r>
              <a:rPr lang="nb-NO" baseline="0" dirty="0" smtClean="0"/>
              <a:t> and </a:t>
            </a:r>
            <a:r>
              <a:rPr lang="nb-NO" baseline="0" dirty="0" err="1" smtClean="0"/>
              <a:t>beard</a:t>
            </a:r>
            <a:r>
              <a:rPr lang="nb-NO" baseline="0" dirty="0" smtClean="0"/>
              <a:t>.</a:t>
            </a:r>
            <a:endParaRPr lang="nb-NO" dirty="0"/>
          </a:p>
        </p:txBody>
      </p:sp>
      <p:sp>
        <p:nvSpPr>
          <p:cNvPr id="4" name="Slide Number Placeholder 3"/>
          <p:cNvSpPr>
            <a:spLocks noGrp="1"/>
          </p:cNvSpPr>
          <p:nvPr>
            <p:ph type="sldNum" sz="quarter" idx="10"/>
          </p:nvPr>
        </p:nvSpPr>
        <p:spPr/>
        <p:txBody>
          <a:bodyPr/>
          <a:lstStyle/>
          <a:p>
            <a:fld id="{2CBF3FEB-FA19-41AF-ABFE-0347C2254FA5}" type="slidenum">
              <a:rPr lang="nb-NO" smtClean="0">
                <a:solidFill>
                  <a:prstClr val="black"/>
                </a:solidFill>
              </a:rPr>
              <a:pPr/>
              <a:t>9</a:t>
            </a:fld>
            <a:endParaRPr lang="nb-NO" dirty="0">
              <a:solidFill>
                <a:prstClr val="black"/>
              </a:solidFill>
            </a:endParaRPr>
          </a:p>
        </p:txBody>
      </p:sp>
    </p:spTree>
    <p:extLst>
      <p:ext uri="{BB962C8B-B14F-4D97-AF65-F5344CB8AC3E}">
        <p14:creationId xmlns:p14="http://schemas.microsoft.com/office/powerpoint/2010/main" val="3173153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b-NO"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Click to edit Master subtitle style</a:t>
            </a:r>
            <a:endParaRPr lang="en-US"/>
          </a:p>
        </p:txBody>
      </p:sp>
      <p:sp>
        <p:nvSpPr>
          <p:cNvPr id="4" name="Date Placeholder 3"/>
          <p:cNvSpPr>
            <a:spLocks noGrp="1"/>
          </p:cNvSpPr>
          <p:nvPr>
            <p:ph type="dt" sz="half" idx="10"/>
          </p:nvPr>
        </p:nvSpPr>
        <p:spPr/>
        <p:txBody>
          <a:bodyPr/>
          <a:lstStyle/>
          <a:p>
            <a:fld id="{C48832BC-6112-8F4C-9D7F-1F6292F6DBC7}" type="datetimeFigureOut">
              <a:rPr lang="en-US" smtClean="0"/>
              <a:t>08/05/20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25F03D-066B-5D40-A0A1-3D003851F146}" type="slidenum">
              <a:rPr lang="en-US" smtClean="0"/>
              <a:t>‹#›</a:t>
            </a:fld>
            <a:endParaRPr lang="en-US"/>
          </a:p>
        </p:txBody>
      </p:sp>
    </p:spTree>
    <p:extLst>
      <p:ext uri="{BB962C8B-B14F-4D97-AF65-F5344CB8AC3E}">
        <p14:creationId xmlns:p14="http://schemas.microsoft.com/office/powerpoint/2010/main" val="1952857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Date Placeholder 3"/>
          <p:cNvSpPr>
            <a:spLocks noGrp="1"/>
          </p:cNvSpPr>
          <p:nvPr>
            <p:ph type="dt" sz="half" idx="10"/>
          </p:nvPr>
        </p:nvSpPr>
        <p:spPr/>
        <p:txBody>
          <a:bodyPr/>
          <a:lstStyle/>
          <a:p>
            <a:fld id="{C48832BC-6112-8F4C-9D7F-1F6292F6DBC7}" type="datetimeFigureOut">
              <a:rPr lang="en-US" smtClean="0"/>
              <a:t>08/05/20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25F03D-066B-5D40-A0A1-3D003851F146}" type="slidenum">
              <a:rPr lang="en-US" smtClean="0"/>
              <a:t>‹#›</a:t>
            </a:fld>
            <a:endParaRPr lang="en-US"/>
          </a:p>
        </p:txBody>
      </p:sp>
    </p:spTree>
    <p:extLst>
      <p:ext uri="{BB962C8B-B14F-4D97-AF65-F5344CB8AC3E}">
        <p14:creationId xmlns:p14="http://schemas.microsoft.com/office/powerpoint/2010/main" val="4045029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b-NO"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Date Placeholder 3"/>
          <p:cNvSpPr>
            <a:spLocks noGrp="1"/>
          </p:cNvSpPr>
          <p:nvPr>
            <p:ph type="dt" sz="half" idx="10"/>
          </p:nvPr>
        </p:nvSpPr>
        <p:spPr/>
        <p:txBody>
          <a:bodyPr/>
          <a:lstStyle/>
          <a:p>
            <a:fld id="{C48832BC-6112-8F4C-9D7F-1F6292F6DBC7}" type="datetimeFigureOut">
              <a:rPr lang="en-US" smtClean="0"/>
              <a:t>08/05/20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25F03D-066B-5D40-A0A1-3D003851F146}" type="slidenum">
              <a:rPr lang="en-US" smtClean="0"/>
              <a:t>‹#›</a:t>
            </a:fld>
            <a:endParaRPr lang="en-US"/>
          </a:p>
        </p:txBody>
      </p:sp>
    </p:spTree>
    <p:extLst>
      <p:ext uri="{BB962C8B-B14F-4D97-AF65-F5344CB8AC3E}">
        <p14:creationId xmlns:p14="http://schemas.microsoft.com/office/powerpoint/2010/main" val="2570030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lvl1pPr>
              <a:defRPr/>
            </a:lvl1pPr>
          </a:lstStyle>
          <a:p>
            <a:pPr>
              <a:defRPr/>
            </a:pPr>
            <a:fld id="{77C22458-6B3E-42F3-878E-4846A2ADB74F}" type="datetimeFigureOut">
              <a:rPr lang="nb-NO"/>
              <a:pPr>
                <a:defRPr/>
              </a:pPr>
              <a:t>08/05/20</a:t>
            </a:fld>
            <a:endParaRPr lang="nb-NO"/>
          </a:p>
        </p:txBody>
      </p:sp>
      <p:sp>
        <p:nvSpPr>
          <p:cNvPr id="5" name="Plassholder for bunntekst 4"/>
          <p:cNvSpPr>
            <a:spLocks noGrp="1"/>
          </p:cNvSpPr>
          <p:nvPr>
            <p:ph type="ftr" sz="quarter" idx="11"/>
          </p:nvPr>
        </p:nvSpPr>
        <p:spPr/>
        <p:txBody>
          <a:bodyPr/>
          <a:lstStyle>
            <a:lvl1pPr>
              <a:defRPr/>
            </a:lvl1pPr>
          </a:lstStyle>
          <a:p>
            <a:pPr>
              <a:defRPr/>
            </a:pPr>
            <a:endParaRPr lang="nb-NO"/>
          </a:p>
        </p:txBody>
      </p:sp>
      <p:sp>
        <p:nvSpPr>
          <p:cNvPr id="6" name="Plassholder for lysbildenummer 5"/>
          <p:cNvSpPr>
            <a:spLocks noGrp="1"/>
          </p:cNvSpPr>
          <p:nvPr>
            <p:ph type="sldNum" sz="quarter" idx="12"/>
          </p:nvPr>
        </p:nvSpPr>
        <p:spPr/>
        <p:txBody>
          <a:bodyPr/>
          <a:lstStyle>
            <a:lvl1pPr>
              <a:defRPr/>
            </a:lvl1pPr>
          </a:lstStyle>
          <a:p>
            <a:pPr>
              <a:defRPr/>
            </a:pPr>
            <a:fld id="{8CED3A22-4E6C-48F8-A57D-7F8CC295CE0D}" type="slidenum">
              <a:rPr lang="nb-NO"/>
              <a:pPr>
                <a:defRPr/>
              </a:pPr>
              <a:t>‹#›</a:t>
            </a:fld>
            <a:endParaRPr lang="nb-NO"/>
          </a:p>
        </p:txBody>
      </p:sp>
    </p:spTree>
    <p:extLst>
      <p:ext uri="{BB962C8B-B14F-4D97-AF65-F5344CB8AC3E}">
        <p14:creationId xmlns:p14="http://schemas.microsoft.com/office/powerpoint/2010/main" val="3959450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pPr>
              <a:defRPr/>
            </a:pPr>
            <a:fld id="{4EF48388-E08C-449F-92C2-E369EBDCC1B7}" type="datetimeFigureOut">
              <a:rPr lang="nb-NO"/>
              <a:pPr>
                <a:defRPr/>
              </a:pPr>
              <a:t>08/05/20</a:t>
            </a:fld>
            <a:endParaRPr lang="nb-NO"/>
          </a:p>
        </p:txBody>
      </p:sp>
      <p:sp>
        <p:nvSpPr>
          <p:cNvPr id="5" name="Plassholder for bunntekst 4"/>
          <p:cNvSpPr>
            <a:spLocks noGrp="1"/>
          </p:cNvSpPr>
          <p:nvPr>
            <p:ph type="ftr" sz="quarter" idx="11"/>
          </p:nvPr>
        </p:nvSpPr>
        <p:spPr/>
        <p:txBody>
          <a:bodyPr/>
          <a:lstStyle>
            <a:lvl1pPr>
              <a:defRPr/>
            </a:lvl1pPr>
          </a:lstStyle>
          <a:p>
            <a:pPr>
              <a:defRPr/>
            </a:pPr>
            <a:endParaRPr lang="nb-NO"/>
          </a:p>
        </p:txBody>
      </p:sp>
      <p:sp>
        <p:nvSpPr>
          <p:cNvPr id="6" name="Plassholder for lysbildenummer 5"/>
          <p:cNvSpPr>
            <a:spLocks noGrp="1"/>
          </p:cNvSpPr>
          <p:nvPr>
            <p:ph type="sldNum" sz="quarter" idx="12"/>
          </p:nvPr>
        </p:nvSpPr>
        <p:spPr/>
        <p:txBody>
          <a:bodyPr/>
          <a:lstStyle>
            <a:lvl1pPr>
              <a:defRPr/>
            </a:lvl1pPr>
          </a:lstStyle>
          <a:p>
            <a:pPr>
              <a:defRPr/>
            </a:pPr>
            <a:fld id="{7C00C128-3FB0-4E86-BFC0-9E6013E6E8C9}" type="slidenum">
              <a:rPr lang="nb-NO"/>
              <a:pPr>
                <a:defRPr/>
              </a:pPr>
              <a:t>‹#›</a:t>
            </a:fld>
            <a:endParaRPr lang="nb-NO"/>
          </a:p>
        </p:txBody>
      </p:sp>
    </p:spTree>
    <p:extLst>
      <p:ext uri="{BB962C8B-B14F-4D97-AF65-F5344CB8AC3E}">
        <p14:creationId xmlns:p14="http://schemas.microsoft.com/office/powerpoint/2010/main" val="1684779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lvl1pPr>
              <a:defRPr/>
            </a:lvl1pPr>
          </a:lstStyle>
          <a:p>
            <a:pPr>
              <a:defRPr/>
            </a:pPr>
            <a:fld id="{6F864738-4954-4F74-87E8-BF01D478C788}" type="datetimeFigureOut">
              <a:rPr lang="nb-NO"/>
              <a:pPr>
                <a:defRPr/>
              </a:pPr>
              <a:t>08/05/20</a:t>
            </a:fld>
            <a:endParaRPr lang="nb-NO"/>
          </a:p>
        </p:txBody>
      </p:sp>
      <p:sp>
        <p:nvSpPr>
          <p:cNvPr id="5" name="Plassholder for bunntekst 4"/>
          <p:cNvSpPr>
            <a:spLocks noGrp="1"/>
          </p:cNvSpPr>
          <p:nvPr>
            <p:ph type="ftr" sz="quarter" idx="11"/>
          </p:nvPr>
        </p:nvSpPr>
        <p:spPr/>
        <p:txBody>
          <a:bodyPr/>
          <a:lstStyle>
            <a:lvl1pPr>
              <a:defRPr/>
            </a:lvl1pPr>
          </a:lstStyle>
          <a:p>
            <a:pPr>
              <a:defRPr/>
            </a:pPr>
            <a:endParaRPr lang="nb-NO"/>
          </a:p>
        </p:txBody>
      </p:sp>
      <p:sp>
        <p:nvSpPr>
          <p:cNvPr id="6" name="Plassholder for lysbildenummer 5"/>
          <p:cNvSpPr>
            <a:spLocks noGrp="1"/>
          </p:cNvSpPr>
          <p:nvPr>
            <p:ph type="sldNum" sz="quarter" idx="12"/>
          </p:nvPr>
        </p:nvSpPr>
        <p:spPr/>
        <p:txBody>
          <a:bodyPr/>
          <a:lstStyle>
            <a:lvl1pPr>
              <a:defRPr/>
            </a:lvl1pPr>
          </a:lstStyle>
          <a:p>
            <a:pPr>
              <a:defRPr/>
            </a:pPr>
            <a:fld id="{FA0C6637-EEA7-4394-B9C5-4D737BC84A12}" type="slidenum">
              <a:rPr lang="nb-NO"/>
              <a:pPr>
                <a:defRPr/>
              </a:pPr>
              <a:t>‹#›</a:t>
            </a:fld>
            <a:endParaRPr lang="nb-NO"/>
          </a:p>
        </p:txBody>
      </p:sp>
    </p:spTree>
    <p:extLst>
      <p:ext uri="{BB962C8B-B14F-4D97-AF65-F5344CB8AC3E}">
        <p14:creationId xmlns:p14="http://schemas.microsoft.com/office/powerpoint/2010/main" val="2238812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3"/>
          <p:cNvSpPr>
            <a:spLocks noGrp="1"/>
          </p:cNvSpPr>
          <p:nvPr>
            <p:ph type="dt" sz="half" idx="10"/>
          </p:nvPr>
        </p:nvSpPr>
        <p:spPr/>
        <p:txBody>
          <a:bodyPr/>
          <a:lstStyle>
            <a:lvl1pPr>
              <a:defRPr/>
            </a:lvl1pPr>
          </a:lstStyle>
          <a:p>
            <a:pPr>
              <a:defRPr/>
            </a:pPr>
            <a:fld id="{DE633A85-9B24-46B2-921C-AB72F03B0F14}" type="datetimeFigureOut">
              <a:rPr lang="nb-NO"/>
              <a:pPr>
                <a:defRPr/>
              </a:pPr>
              <a:t>08/05/20</a:t>
            </a:fld>
            <a:endParaRPr lang="nb-NO"/>
          </a:p>
        </p:txBody>
      </p:sp>
      <p:sp>
        <p:nvSpPr>
          <p:cNvPr id="6" name="Plassholder for bunntekst 4"/>
          <p:cNvSpPr>
            <a:spLocks noGrp="1"/>
          </p:cNvSpPr>
          <p:nvPr>
            <p:ph type="ftr" sz="quarter" idx="11"/>
          </p:nvPr>
        </p:nvSpPr>
        <p:spPr/>
        <p:txBody>
          <a:bodyPr/>
          <a:lstStyle>
            <a:lvl1pPr>
              <a:defRPr/>
            </a:lvl1pPr>
          </a:lstStyle>
          <a:p>
            <a:pPr>
              <a:defRPr/>
            </a:pPr>
            <a:endParaRPr lang="nb-NO"/>
          </a:p>
        </p:txBody>
      </p:sp>
      <p:sp>
        <p:nvSpPr>
          <p:cNvPr id="7" name="Plassholder for lysbildenummer 5"/>
          <p:cNvSpPr>
            <a:spLocks noGrp="1"/>
          </p:cNvSpPr>
          <p:nvPr>
            <p:ph type="sldNum" sz="quarter" idx="12"/>
          </p:nvPr>
        </p:nvSpPr>
        <p:spPr/>
        <p:txBody>
          <a:bodyPr/>
          <a:lstStyle>
            <a:lvl1pPr>
              <a:defRPr/>
            </a:lvl1pPr>
          </a:lstStyle>
          <a:p>
            <a:pPr>
              <a:defRPr/>
            </a:pPr>
            <a:fld id="{7AC04587-F763-4AE3-915C-7C921E32E7B7}" type="slidenum">
              <a:rPr lang="nb-NO"/>
              <a:pPr>
                <a:defRPr/>
              </a:pPr>
              <a:t>‹#›</a:t>
            </a:fld>
            <a:endParaRPr lang="nb-NO"/>
          </a:p>
        </p:txBody>
      </p:sp>
    </p:spTree>
    <p:extLst>
      <p:ext uri="{BB962C8B-B14F-4D97-AF65-F5344CB8AC3E}">
        <p14:creationId xmlns:p14="http://schemas.microsoft.com/office/powerpoint/2010/main" val="4238582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3"/>
          <p:cNvSpPr>
            <a:spLocks noGrp="1"/>
          </p:cNvSpPr>
          <p:nvPr>
            <p:ph type="dt" sz="half" idx="10"/>
          </p:nvPr>
        </p:nvSpPr>
        <p:spPr/>
        <p:txBody>
          <a:bodyPr/>
          <a:lstStyle>
            <a:lvl1pPr>
              <a:defRPr/>
            </a:lvl1pPr>
          </a:lstStyle>
          <a:p>
            <a:pPr>
              <a:defRPr/>
            </a:pPr>
            <a:fld id="{D727D132-9E00-4047-B05D-1F59CAE6E5DD}" type="datetimeFigureOut">
              <a:rPr lang="nb-NO"/>
              <a:pPr>
                <a:defRPr/>
              </a:pPr>
              <a:t>08/05/20</a:t>
            </a:fld>
            <a:endParaRPr lang="nb-NO"/>
          </a:p>
        </p:txBody>
      </p:sp>
      <p:sp>
        <p:nvSpPr>
          <p:cNvPr id="8" name="Plassholder for bunntekst 4"/>
          <p:cNvSpPr>
            <a:spLocks noGrp="1"/>
          </p:cNvSpPr>
          <p:nvPr>
            <p:ph type="ftr" sz="quarter" idx="11"/>
          </p:nvPr>
        </p:nvSpPr>
        <p:spPr/>
        <p:txBody>
          <a:bodyPr/>
          <a:lstStyle>
            <a:lvl1pPr>
              <a:defRPr/>
            </a:lvl1pPr>
          </a:lstStyle>
          <a:p>
            <a:pPr>
              <a:defRPr/>
            </a:pPr>
            <a:endParaRPr lang="nb-NO"/>
          </a:p>
        </p:txBody>
      </p:sp>
      <p:sp>
        <p:nvSpPr>
          <p:cNvPr id="9" name="Plassholder for lysbildenummer 5"/>
          <p:cNvSpPr>
            <a:spLocks noGrp="1"/>
          </p:cNvSpPr>
          <p:nvPr>
            <p:ph type="sldNum" sz="quarter" idx="12"/>
          </p:nvPr>
        </p:nvSpPr>
        <p:spPr/>
        <p:txBody>
          <a:bodyPr/>
          <a:lstStyle>
            <a:lvl1pPr>
              <a:defRPr/>
            </a:lvl1pPr>
          </a:lstStyle>
          <a:p>
            <a:pPr>
              <a:defRPr/>
            </a:pPr>
            <a:fld id="{C42CAF19-3D84-43BB-9A86-8163567444EE}" type="slidenum">
              <a:rPr lang="nb-NO"/>
              <a:pPr>
                <a:defRPr/>
              </a:pPr>
              <a:t>‹#›</a:t>
            </a:fld>
            <a:endParaRPr lang="nb-NO"/>
          </a:p>
        </p:txBody>
      </p:sp>
    </p:spTree>
    <p:extLst>
      <p:ext uri="{BB962C8B-B14F-4D97-AF65-F5344CB8AC3E}">
        <p14:creationId xmlns:p14="http://schemas.microsoft.com/office/powerpoint/2010/main" val="1706961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3"/>
          <p:cNvSpPr>
            <a:spLocks noGrp="1"/>
          </p:cNvSpPr>
          <p:nvPr>
            <p:ph type="dt" sz="half" idx="10"/>
          </p:nvPr>
        </p:nvSpPr>
        <p:spPr/>
        <p:txBody>
          <a:bodyPr/>
          <a:lstStyle>
            <a:lvl1pPr>
              <a:defRPr/>
            </a:lvl1pPr>
          </a:lstStyle>
          <a:p>
            <a:pPr>
              <a:defRPr/>
            </a:pPr>
            <a:fld id="{E4DEE2AD-9960-4D10-94EF-7C62FC3E2B92}" type="datetimeFigureOut">
              <a:rPr lang="nb-NO"/>
              <a:pPr>
                <a:defRPr/>
              </a:pPr>
              <a:t>08/05/20</a:t>
            </a:fld>
            <a:endParaRPr lang="nb-NO"/>
          </a:p>
        </p:txBody>
      </p:sp>
      <p:sp>
        <p:nvSpPr>
          <p:cNvPr id="4" name="Plassholder for bunntekst 4"/>
          <p:cNvSpPr>
            <a:spLocks noGrp="1"/>
          </p:cNvSpPr>
          <p:nvPr>
            <p:ph type="ftr" sz="quarter" idx="11"/>
          </p:nvPr>
        </p:nvSpPr>
        <p:spPr/>
        <p:txBody>
          <a:bodyPr/>
          <a:lstStyle>
            <a:lvl1pPr>
              <a:defRPr/>
            </a:lvl1pPr>
          </a:lstStyle>
          <a:p>
            <a:pPr>
              <a:defRPr/>
            </a:pPr>
            <a:endParaRPr lang="nb-NO"/>
          </a:p>
        </p:txBody>
      </p:sp>
      <p:sp>
        <p:nvSpPr>
          <p:cNvPr id="5" name="Plassholder for lysbildenummer 5"/>
          <p:cNvSpPr>
            <a:spLocks noGrp="1"/>
          </p:cNvSpPr>
          <p:nvPr>
            <p:ph type="sldNum" sz="quarter" idx="12"/>
          </p:nvPr>
        </p:nvSpPr>
        <p:spPr/>
        <p:txBody>
          <a:bodyPr/>
          <a:lstStyle>
            <a:lvl1pPr>
              <a:defRPr/>
            </a:lvl1pPr>
          </a:lstStyle>
          <a:p>
            <a:pPr>
              <a:defRPr/>
            </a:pPr>
            <a:fld id="{221B857F-676F-480E-82BF-A094CE95B0F6}" type="slidenum">
              <a:rPr lang="nb-NO"/>
              <a:pPr>
                <a:defRPr/>
              </a:pPr>
              <a:t>‹#›</a:t>
            </a:fld>
            <a:endParaRPr lang="nb-NO"/>
          </a:p>
        </p:txBody>
      </p:sp>
    </p:spTree>
    <p:extLst>
      <p:ext uri="{BB962C8B-B14F-4D97-AF65-F5344CB8AC3E}">
        <p14:creationId xmlns:p14="http://schemas.microsoft.com/office/powerpoint/2010/main" val="1331407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3"/>
          <p:cNvSpPr>
            <a:spLocks noGrp="1"/>
          </p:cNvSpPr>
          <p:nvPr>
            <p:ph type="dt" sz="half" idx="10"/>
          </p:nvPr>
        </p:nvSpPr>
        <p:spPr/>
        <p:txBody>
          <a:bodyPr/>
          <a:lstStyle>
            <a:lvl1pPr>
              <a:defRPr/>
            </a:lvl1pPr>
          </a:lstStyle>
          <a:p>
            <a:pPr>
              <a:defRPr/>
            </a:pPr>
            <a:fld id="{5AB7DE4F-2790-4422-820A-514D92A61EEB}" type="datetimeFigureOut">
              <a:rPr lang="nb-NO"/>
              <a:pPr>
                <a:defRPr/>
              </a:pPr>
              <a:t>08/05/20</a:t>
            </a:fld>
            <a:endParaRPr lang="nb-NO"/>
          </a:p>
        </p:txBody>
      </p:sp>
      <p:sp>
        <p:nvSpPr>
          <p:cNvPr id="3" name="Plassholder for bunntekst 4"/>
          <p:cNvSpPr>
            <a:spLocks noGrp="1"/>
          </p:cNvSpPr>
          <p:nvPr>
            <p:ph type="ftr" sz="quarter" idx="11"/>
          </p:nvPr>
        </p:nvSpPr>
        <p:spPr/>
        <p:txBody>
          <a:bodyPr/>
          <a:lstStyle>
            <a:lvl1pPr>
              <a:defRPr/>
            </a:lvl1pPr>
          </a:lstStyle>
          <a:p>
            <a:pPr>
              <a:defRPr/>
            </a:pPr>
            <a:endParaRPr lang="nb-NO"/>
          </a:p>
        </p:txBody>
      </p:sp>
      <p:sp>
        <p:nvSpPr>
          <p:cNvPr id="4" name="Plassholder for lysbildenummer 5"/>
          <p:cNvSpPr>
            <a:spLocks noGrp="1"/>
          </p:cNvSpPr>
          <p:nvPr>
            <p:ph type="sldNum" sz="quarter" idx="12"/>
          </p:nvPr>
        </p:nvSpPr>
        <p:spPr/>
        <p:txBody>
          <a:bodyPr/>
          <a:lstStyle>
            <a:lvl1pPr>
              <a:defRPr/>
            </a:lvl1pPr>
          </a:lstStyle>
          <a:p>
            <a:pPr>
              <a:defRPr/>
            </a:pPr>
            <a:fld id="{5A72F180-0987-46CE-903F-0E14FEF1328A}" type="slidenum">
              <a:rPr lang="nb-NO"/>
              <a:pPr>
                <a:defRPr/>
              </a:pPr>
              <a:t>‹#›</a:t>
            </a:fld>
            <a:endParaRPr lang="nb-NO"/>
          </a:p>
        </p:txBody>
      </p:sp>
    </p:spTree>
    <p:extLst>
      <p:ext uri="{BB962C8B-B14F-4D97-AF65-F5344CB8AC3E}">
        <p14:creationId xmlns:p14="http://schemas.microsoft.com/office/powerpoint/2010/main" val="2167047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3"/>
          <p:cNvSpPr>
            <a:spLocks noGrp="1"/>
          </p:cNvSpPr>
          <p:nvPr>
            <p:ph type="dt" sz="half" idx="10"/>
          </p:nvPr>
        </p:nvSpPr>
        <p:spPr/>
        <p:txBody>
          <a:bodyPr/>
          <a:lstStyle>
            <a:lvl1pPr>
              <a:defRPr/>
            </a:lvl1pPr>
          </a:lstStyle>
          <a:p>
            <a:pPr>
              <a:defRPr/>
            </a:pPr>
            <a:fld id="{9481427A-75D7-49B8-95EB-311FB232D504}" type="datetimeFigureOut">
              <a:rPr lang="nb-NO"/>
              <a:pPr>
                <a:defRPr/>
              </a:pPr>
              <a:t>08/05/20</a:t>
            </a:fld>
            <a:endParaRPr lang="nb-NO"/>
          </a:p>
        </p:txBody>
      </p:sp>
      <p:sp>
        <p:nvSpPr>
          <p:cNvPr id="6" name="Plassholder for bunntekst 4"/>
          <p:cNvSpPr>
            <a:spLocks noGrp="1"/>
          </p:cNvSpPr>
          <p:nvPr>
            <p:ph type="ftr" sz="quarter" idx="11"/>
          </p:nvPr>
        </p:nvSpPr>
        <p:spPr/>
        <p:txBody>
          <a:bodyPr/>
          <a:lstStyle>
            <a:lvl1pPr>
              <a:defRPr/>
            </a:lvl1pPr>
          </a:lstStyle>
          <a:p>
            <a:pPr>
              <a:defRPr/>
            </a:pPr>
            <a:endParaRPr lang="nb-NO"/>
          </a:p>
        </p:txBody>
      </p:sp>
      <p:sp>
        <p:nvSpPr>
          <p:cNvPr id="7" name="Plassholder for lysbildenummer 5"/>
          <p:cNvSpPr>
            <a:spLocks noGrp="1"/>
          </p:cNvSpPr>
          <p:nvPr>
            <p:ph type="sldNum" sz="quarter" idx="12"/>
          </p:nvPr>
        </p:nvSpPr>
        <p:spPr/>
        <p:txBody>
          <a:bodyPr/>
          <a:lstStyle>
            <a:lvl1pPr>
              <a:defRPr/>
            </a:lvl1pPr>
          </a:lstStyle>
          <a:p>
            <a:pPr>
              <a:defRPr/>
            </a:pPr>
            <a:fld id="{4B6B369F-E223-4D48-8135-4D2A86950624}" type="slidenum">
              <a:rPr lang="nb-NO"/>
              <a:pPr>
                <a:defRPr/>
              </a:pPr>
              <a:t>‹#›</a:t>
            </a:fld>
            <a:endParaRPr lang="nb-NO"/>
          </a:p>
        </p:txBody>
      </p:sp>
    </p:spTree>
    <p:extLst>
      <p:ext uri="{BB962C8B-B14F-4D97-AF65-F5344CB8AC3E}">
        <p14:creationId xmlns:p14="http://schemas.microsoft.com/office/powerpoint/2010/main" val="3509526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Content Placeholder 2"/>
          <p:cNvSpPr>
            <a:spLocks noGrp="1"/>
          </p:cNvSpPr>
          <p:nvPr>
            <p:ph idx="1"/>
          </p:nvPr>
        </p:nvSpPr>
        <p:spPr/>
        <p:txBody>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Date Placeholder 3"/>
          <p:cNvSpPr>
            <a:spLocks noGrp="1"/>
          </p:cNvSpPr>
          <p:nvPr>
            <p:ph type="dt" sz="half" idx="10"/>
          </p:nvPr>
        </p:nvSpPr>
        <p:spPr/>
        <p:txBody>
          <a:bodyPr/>
          <a:lstStyle/>
          <a:p>
            <a:fld id="{C48832BC-6112-8F4C-9D7F-1F6292F6DBC7}" type="datetimeFigureOut">
              <a:rPr lang="en-US" smtClean="0"/>
              <a:t>08/05/20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25F03D-066B-5D40-A0A1-3D003851F146}" type="slidenum">
              <a:rPr lang="en-US" smtClean="0"/>
              <a:t>‹#›</a:t>
            </a:fld>
            <a:endParaRPr lang="en-US"/>
          </a:p>
        </p:txBody>
      </p:sp>
    </p:spTree>
    <p:extLst>
      <p:ext uri="{BB962C8B-B14F-4D97-AF65-F5344CB8AC3E}">
        <p14:creationId xmlns:p14="http://schemas.microsoft.com/office/powerpoint/2010/main" val="3396198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3"/>
          <p:cNvSpPr>
            <a:spLocks noGrp="1"/>
          </p:cNvSpPr>
          <p:nvPr>
            <p:ph type="dt" sz="half" idx="10"/>
          </p:nvPr>
        </p:nvSpPr>
        <p:spPr/>
        <p:txBody>
          <a:bodyPr/>
          <a:lstStyle>
            <a:lvl1pPr>
              <a:defRPr/>
            </a:lvl1pPr>
          </a:lstStyle>
          <a:p>
            <a:pPr>
              <a:defRPr/>
            </a:pPr>
            <a:fld id="{8FD36B51-4DF9-44CA-A665-57D8561F8AC2}" type="datetimeFigureOut">
              <a:rPr lang="nb-NO"/>
              <a:pPr>
                <a:defRPr/>
              </a:pPr>
              <a:t>08/05/20</a:t>
            </a:fld>
            <a:endParaRPr lang="nb-NO"/>
          </a:p>
        </p:txBody>
      </p:sp>
      <p:sp>
        <p:nvSpPr>
          <p:cNvPr id="6" name="Plassholder for bunntekst 4"/>
          <p:cNvSpPr>
            <a:spLocks noGrp="1"/>
          </p:cNvSpPr>
          <p:nvPr>
            <p:ph type="ftr" sz="quarter" idx="11"/>
          </p:nvPr>
        </p:nvSpPr>
        <p:spPr/>
        <p:txBody>
          <a:bodyPr/>
          <a:lstStyle>
            <a:lvl1pPr>
              <a:defRPr/>
            </a:lvl1pPr>
          </a:lstStyle>
          <a:p>
            <a:pPr>
              <a:defRPr/>
            </a:pPr>
            <a:endParaRPr lang="nb-NO"/>
          </a:p>
        </p:txBody>
      </p:sp>
      <p:sp>
        <p:nvSpPr>
          <p:cNvPr id="7" name="Plassholder for lysbildenummer 5"/>
          <p:cNvSpPr>
            <a:spLocks noGrp="1"/>
          </p:cNvSpPr>
          <p:nvPr>
            <p:ph type="sldNum" sz="quarter" idx="12"/>
          </p:nvPr>
        </p:nvSpPr>
        <p:spPr/>
        <p:txBody>
          <a:bodyPr/>
          <a:lstStyle>
            <a:lvl1pPr>
              <a:defRPr/>
            </a:lvl1pPr>
          </a:lstStyle>
          <a:p>
            <a:pPr>
              <a:defRPr/>
            </a:pPr>
            <a:fld id="{8E643C5E-634C-450A-8471-61A01F736AC5}" type="slidenum">
              <a:rPr lang="nb-NO"/>
              <a:pPr>
                <a:defRPr/>
              </a:pPr>
              <a:t>‹#›</a:t>
            </a:fld>
            <a:endParaRPr lang="nb-NO"/>
          </a:p>
        </p:txBody>
      </p:sp>
    </p:spTree>
    <p:extLst>
      <p:ext uri="{BB962C8B-B14F-4D97-AF65-F5344CB8AC3E}">
        <p14:creationId xmlns:p14="http://schemas.microsoft.com/office/powerpoint/2010/main" val="2942465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pPr>
              <a:defRPr/>
            </a:pPr>
            <a:fld id="{D030BD1C-E41B-4F66-8CC6-E9F7F7D66123}" type="datetimeFigureOut">
              <a:rPr lang="nb-NO"/>
              <a:pPr>
                <a:defRPr/>
              </a:pPr>
              <a:t>08/05/20</a:t>
            </a:fld>
            <a:endParaRPr lang="nb-NO"/>
          </a:p>
        </p:txBody>
      </p:sp>
      <p:sp>
        <p:nvSpPr>
          <p:cNvPr id="5" name="Plassholder for bunntekst 4"/>
          <p:cNvSpPr>
            <a:spLocks noGrp="1"/>
          </p:cNvSpPr>
          <p:nvPr>
            <p:ph type="ftr" sz="quarter" idx="11"/>
          </p:nvPr>
        </p:nvSpPr>
        <p:spPr/>
        <p:txBody>
          <a:bodyPr/>
          <a:lstStyle>
            <a:lvl1pPr>
              <a:defRPr/>
            </a:lvl1pPr>
          </a:lstStyle>
          <a:p>
            <a:pPr>
              <a:defRPr/>
            </a:pPr>
            <a:endParaRPr lang="nb-NO"/>
          </a:p>
        </p:txBody>
      </p:sp>
      <p:sp>
        <p:nvSpPr>
          <p:cNvPr id="6" name="Plassholder for lysbildenummer 5"/>
          <p:cNvSpPr>
            <a:spLocks noGrp="1"/>
          </p:cNvSpPr>
          <p:nvPr>
            <p:ph type="sldNum" sz="quarter" idx="12"/>
          </p:nvPr>
        </p:nvSpPr>
        <p:spPr/>
        <p:txBody>
          <a:bodyPr/>
          <a:lstStyle>
            <a:lvl1pPr>
              <a:defRPr/>
            </a:lvl1pPr>
          </a:lstStyle>
          <a:p>
            <a:pPr>
              <a:defRPr/>
            </a:pPr>
            <a:fld id="{6CFA8392-D4E9-4B43-B7AD-DB1FC8E4E36F}" type="slidenum">
              <a:rPr lang="nb-NO"/>
              <a:pPr>
                <a:defRPr/>
              </a:pPr>
              <a:t>‹#›</a:t>
            </a:fld>
            <a:endParaRPr lang="nb-NO"/>
          </a:p>
        </p:txBody>
      </p:sp>
    </p:spTree>
    <p:extLst>
      <p:ext uri="{BB962C8B-B14F-4D97-AF65-F5344CB8AC3E}">
        <p14:creationId xmlns:p14="http://schemas.microsoft.com/office/powerpoint/2010/main" val="2759817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pPr>
              <a:defRPr/>
            </a:pPr>
            <a:fld id="{127CA0AC-F14D-4062-B305-BDE636E2ECC2}" type="datetimeFigureOut">
              <a:rPr lang="nb-NO"/>
              <a:pPr>
                <a:defRPr/>
              </a:pPr>
              <a:t>08/05/20</a:t>
            </a:fld>
            <a:endParaRPr lang="nb-NO"/>
          </a:p>
        </p:txBody>
      </p:sp>
      <p:sp>
        <p:nvSpPr>
          <p:cNvPr id="5" name="Plassholder for bunntekst 4"/>
          <p:cNvSpPr>
            <a:spLocks noGrp="1"/>
          </p:cNvSpPr>
          <p:nvPr>
            <p:ph type="ftr" sz="quarter" idx="11"/>
          </p:nvPr>
        </p:nvSpPr>
        <p:spPr/>
        <p:txBody>
          <a:bodyPr/>
          <a:lstStyle>
            <a:lvl1pPr>
              <a:defRPr/>
            </a:lvl1pPr>
          </a:lstStyle>
          <a:p>
            <a:pPr>
              <a:defRPr/>
            </a:pPr>
            <a:endParaRPr lang="nb-NO"/>
          </a:p>
        </p:txBody>
      </p:sp>
      <p:sp>
        <p:nvSpPr>
          <p:cNvPr id="6" name="Plassholder for lysbildenummer 5"/>
          <p:cNvSpPr>
            <a:spLocks noGrp="1"/>
          </p:cNvSpPr>
          <p:nvPr>
            <p:ph type="sldNum" sz="quarter" idx="12"/>
          </p:nvPr>
        </p:nvSpPr>
        <p:spPr/>
        <p:txBody>
          <a:bodyPr/>
          <a:lstStyle>
            <a:lvl1pPr>
              <a:defRPr/>
            </a:lvl1pPr>
          </a:lstStyle>
          <a:p>
            <a:pPr>
              <a:defRPr/>
            </a:pPr>
            <a:fld id="{5625FC26-8B18-4144-B891-EDB7C4DDF112}" type="slidenum">
              <a:rPr lang="nb-NO"/>
              <a:pPr>
                <a:defRPr/>
              </a:pPr>
              <a:t>‹#›</a:t>
            </a:fld>
            <a:endParaRPr lang="nb-NO"/>
          </a:p>
        </p:txBody>
      </p:sp>
    </p:spTree>
    <p:extLst>
      <p:ext uri="{BB962C8B-B14F-4D97-AF65-F5344CB8AC3E}">
        <p14:creationId xmlns:p14="http://schemas.microsoft.com/office/powerpoint/2010/main" val="1444559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b-NO"/>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nb-NO"/>
          </a:p>
        </p:txBody>
      </p:sp>
      <p:sp>
        <p:nvSpPr>
          <p:cNvPr id="4" name="Rectangle 4"/>
          <p:cNvSpPr>
            <a:spLocks noGrp="1" noChangeArrowheads="1"/>
          </p:cNvSpPr>
          <p:nvPr>
            <p:ph type="dt" sz="half" idx="10"/>
          </p:nvPr>
        </p:nvSpPr>
        <p:spPr>
          <a:ln/>
        </p:spPr>
        <p:txBody>
          <a:bodyPr/>
          <a:lstStyle>
            <a:lvl1pPr>
              <a:defRPr/>
            </a:lvl1pPr>
          </a:lstStyle>
          <a:p>
            <a:pPr>
              <a:defRPr/>
            </a:pPr>
            <a:endParaRPr lang="nb-NO" altLang="nb-NO">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b-NO" altLang="nb-NO">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E3EBF9-02BA-4E43-9B96-0EBBA5C1D9B1}"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356613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Rectangle 4"/>
          <p:cNvSpPr>
            <a:spLocks noGrp="1" noChangeArrowheads="1"/>
          </p:cNvSpPr>
          <p:nvPr>
            <p:ph type="dt" sz="half" idx="10"/>
          </p:nvPr>
        </p:nvSpPr>
        <p:spPr>
          <a:ln/>
        </p:spPr>
        <p:txBody>
          <a:bodyPr/>
          <a:lstStyle>
            <a:lvl1pPr>
              <a:defRPr/>
            </a:lvl1pPr>
          </a:lstStyle>
          <a:p>
            <a:pPr>
              <a:defRPr/>
            </a:pPr>
            <a:endParaRPr lang="nb-NO" altLang="nb-NO">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b-NO" altLang="nb-NO">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85CBF3-784E-4E19-B3D6-15B765E0E9C5}"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1580801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b-N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nb-NO" altLang="nb-NO">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b-NO" altLang="nb-NO">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EFEE4F-0B4A-4C9A-998B-F573B0240108}"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3754827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Rectangle 4"/>
          <p:cNvSpPr>
            <a:spLocks noGrp="1" noChangeArrowheads="1"/>
          </p:cNvSpPr>
          <p:nvPr>
            <p:ph type="dt" sz="half" idx="10"/>
          </p:nvPr>
        </p:nvSpPr>
        <p:spPr>
          <a:ln/>
        </p:spPr>
        <p:txBody>
          <a:bodyPr/>
          <a:lstStyle>
            <a:lvl1pPr>
              <a:defRPr/>
            </a:lvl1pPr>
          </a:lstStyle>
          <a:p>
            <a:pPr>
              <a:defRPr/>
            </a:pPr>
            <a:endParaRPr lang="nb-NO" altLang="nb-NO">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b-NO" altLang="nb-NO">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20A1B6-ECAD-4E5B-A608-7B2D723F49D2}"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359213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b-N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7" name="Rectangle 4"/>
          <p:cNvSpPr>
            <a:spLocks noGrp="1" noChangeArrowheads="1"/>
          </p:cNvSpPr>
          <p:nvPr>
            <p:ph type="dt" sz="half" idx="10"/>
          </p:nvPr>
        </p:nvSpPr>
        <p:spPr>
          <a:ln/>
        </p:spPr>
        <p:txBody>
          <a:bodyPr/>
          <a:lstStyle>
            <a:lvl1pPr>
              <a:defRPr/>
            </a:lvl1pPr>
          </a:lstStyle>
          <a:p>
            <a:pPr>
              <a:defRPr/>
            </a:pPr>
            <a:endParaRPr lang="nb-NO" altLang="nb-NO">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nb-NO" altLang="nb-NO">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BD7E173-FF16-4112-9361-2848E980CE46}"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2396694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Rectangle 4"/>
          <p:cNvSpPr>
            <a:spLocks noGrp="1" noChangeArrowheads="1"/>
          </p:cNvSpPr>
          <p:nvPr>
            <p:ph type="dt" sz="half" idx="10"/>
          </p:nvPr>
        </p:nvSpPr>
        <p:spPr>
          <a:ln/>
        </p:spPr>
        <p:txBody>
          <a:bodyPr/>
          <a:lstStyle>
            <a:lvl1pPr>
              <a:defRPr/>
            </a:lvl1pPr>
          </a:lstStyle>
          <a:p>
            <a:pPr>
              <a:defRPr/>
            </a:pPr>
            <a:endParaRPr lang="nb-NO" altLang="nb-NO">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nb-NO" altLang="nb-NO">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07FAA8E-C2E5-417E-A208-75F174D781E6}"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2045396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b-NO" altLang="nb-NO">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nb-NO" altLang="nb-NO">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990542A-5D0B-40F8-905D-DAA7DADDF47C}"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267736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b-NO"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Click to edit Master text styles</a:t>
            </a:r>
          </a:p>
        </p:txBody>
      </p:sp>
      <p:sp>
        <p:nvSpPr>
          <p:cNvPr id="4" name="Date Placeholder 3"/>
          <p:cNvSpPr>
            <a:spLocks noGrp="1"/>
          </p:cNvSpPr>
          <p:nvPr>
            <p:ph type="dt" sz="half" idx="10"/>
          </p:nvPr>
        </p:nvSpPr>
        <p:spPr/>
        <p:txBody>
          <a:bodyPr/>
          <a:lstStyle/>
          <a:p>
            <a:fld id="{C48832BC-6112-8F4C-9D7F-1F6292F6DBC7}" type="datetimeFigureOut">
              <a:rPr lang="en-US" smtClean="0"/>
              <a:t>08/05/20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25F03D-066B-5D40-A0A1-3D003851F146}" type="slidenum">
              <a:rPr lang="en-US" smtClean="0"/>
              <a:t>‹#›</a:t>
            </a:fld>
            <a:endParaRPr lang="en-US"/>
          </a:p>
        </p:txBody>
      </p:sp>
    </p:spTree>
    <p:extLst>
      <p:ext uri="{BB962C8B-B14F-4D97-AF65-F5344CB8AC3E}">
        <p14:creationId xmlns:p14="http://schemas.microsoft.com/office/powerpoint/2010/main" val="4061059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b-N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b-NO" altLang="nb-NO">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b-NO" altLang="nb-NO">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05A95D-5BF5-46A6-8BCF-1278D9CBF851}"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1391951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b-NO"/>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b-NO" altLang="nb-NO">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b-NO" altLang="nb-NO">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DEBFCC-E33F-4CD7-90D5-AB628E818F08}"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1366363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Rectangle 4"/>
          <p:cNvSpPr>
            <a:spLocks noGrp="1" noChangeArrowheads="1"/>
          </p:cNvSpPr>
          <p:nvPr>
            <p:ph type="dt" sz="half" idx="10"/>
          </p:nvPr>
        </p:nvSpPr>
        <p:spPr>
          <a:ln/>
        </p:spPr>
        <p:txBody>
          <a:bodyPr/>
          <a:lstStyle>
            <a:lvl1pPr>
              <a:defRPr/>
            </a:lvl1pPr>
          </a:lstStyle>
          <a:p>
            <a:pPr>
              <a:defRPr/>
            </a:pPr>
            <a:endParaRPr lang="nb-NO" altLang="nb-NO">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b-NO" altLang="nb-NO">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BB0BB2-0D80-4520-A9D7-2684BD02335E}"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846629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b-NO"/>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Rectangle 4"/>
          <p:cNvSpPr>
            <a:spLocks noGrp="1" noChangeArrowheads="1"/>
          </p:cNvSpPr>
          <p:nvPr>
            <p:ph type="dt" sz="half" idx="10"/>
          </p:nvPr>
        </p:nvSpPr>
        <p:spPr>
          <a:ln/>
        </p:spPr>
        <p:txBody>
          <a:bodyPr/>
          <a:lstStyle>
            <a:lvl1pPr>
              <a:defRPr/>
            </a:lvl1pPr>
          </a:lstStyle>
          <a:p>
            <a:pPr>
              <a:defRPr/>
            </a:pPr>
            <a:endParaRPr lang="nb-NO" altLang="nb-NO">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b-NO" altLang="nb-NO">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FD6EA4-40CE-4160-B1CB-D53A5A5F9147}" type="slidenum">
              <a:rPr lang="nb-NO" altLang="nb-NO">
                <a:solidFill>
                  <a:srgbClr val="000000"/>
                </a:solidFill>
              </a:rPr>
              <a:pPr>
                <a:defRPr/>
              </a:pPr>
              <a:t>‹#›</a:t>
            </a:fld>
            <a:endParaRPr lang="nb-NO" altLang="nb-NO">
              <a:solidFill>
                <a:srgbClr val="000000"/>
              </a:solidFill>
            </a:endParaRPr>
          </a:p>
        </p:txBody>
      </p:sp>
    </p:spTree>
    <p:extLst>
      <p:ext uri="{BB962C8B-B14F-4D97-AF65-F5344CB8AC3E}">
        <p14:creationId xmlns:p14="http://schemas.microsoft.com/office/powerpoint/2010/main" val="148486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lvl1pPr>
              <a:defRPr/>
            </a:lvl1pPr>
          </a:lstStyle>
          <a:p>
            <a:pPr>
              <a:defRPr/>
            </a:pPr>
            <a:fld id="{4E326562-9BFD-4410-989A-46D51AAB9E5D}" type="datetimeFigureOut">
              <a:rPr lang="nb-NO">
                <a:solidFill>
                  <a:prstClr val="black">
                    <a:tint val="75000"/>
                  </a:prstClr>
                </a:solidFill>
              </a:rPr>
              <a:pPr>
                <a:defRPr/>
              </a:pPr>
              <a:t>08/05/20</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lvl1pPr>
              <a:defRPr/>
            </a:lvl1pPr>
          </a:lstStyle>
          <a:p>
            <a:pPr>
              <a:defRPr/>
            </a:pPr>
            <a:fld id="{927FD020-16EF-4DCF-AD0E-678B1BDEF3EE}"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2094106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pPr>
              <a:defRPr/>
            </a:pPr>
            <a:fld id="{60DCE9A6-76C0-4926-B8AB-17C738C160A1}" type="datetimeFigureOut">
              <a:rPr lang="nb-NO">
                <a:solidFill>
                  <a:prstClr val="black">
                    <a:tint val="75000"/>
                  </a:prstClr>
                </a:solidFill>
              </a:rPr>
              <a:pPr>
                <a:defRPr/>
              </a:pPr>
              <a:t>08/05/20</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lvl1pPr>
              <a:defRPr/>
            </a:lvl1pPr>
          </a:lstStyle>
          <a:p>
            <a:pPr>
              <a:defRPr/>
            </a:pPr>
            <a:fld id="{B15E957E-3845-4455-8EFC-20384BE66F83}"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1675890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lvl1pPr>
              <a:defRPr/>
            </a:lvl1pPr>
          </a:lstStyle>
          <a:p>
            <a:pPr>
              <a:defRPr/>
            </a:pPr>
            <a:fld id="{6EE980DB-F785-4433-9D11-FADAC4B9F385}" type="datetimeFigureOut">
              <a:rPr lang="nb-NO">
                <a:solidFill>
                  <a:prstClr val="black">
                    <a:tint val="75000"/>
                  </a:prstClr>
                </a:solidFill>
              </a:rPr>
              <a:pPr>
                <a:defRPr/>
              </a:pPr>
              <a:t>08/05/20</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lvl1pPr>
              <a:defRPr/>
            </a:lvl1pPr>
          </a:lstStyle>
          <a:p>
            <a:pPr>
              <a:defRPr/>
            </a:pPr>
            <a:fld id="{9AAD4A47-643D-4867-8216-A6A4B8144A40}"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2998163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3"/>
          <p:cNvSpPr>
            <a:spLocks noGrp="1"/>
          </p:cNvSpPr>
          <p:nvPr>
            <p:ph type="dt" sz="half" idx="10"/>
          </p:nvPr>
        </p:nvSpPr>
        <p:spPr/>
        <p:txBody>
          <a:bodyPr/>
          <a:lstStyle>
            <a:lvl1pPr>
              <a:defRPr/>
            </a:lvl1pPr>
          </a:lstStyle>
          <a:p>
            <a:pPr>
              <a:defRPr/>
            </a:pPr>
            <a:fld id="{58DF4CC8-B27F-4177-9522-F7670DDD76DD}" type="datetimeFigureOut">
              <a:rPr lang="nb-NO">
                <a:solidFill>
                  <a:prstClr val="black">
                    <a:tint val="75000"/>
                  </a:prstClr>
                </a:solidFill>
              </a:rPr>
              <a:pPr>
                <a:defRPr/>
              </a:pPr>
              <a:t>08/05/20</a:t>
            </a:fld>
            <a:endParaRPr lang="nb-NO">
              <a:solidFill>
                <a:prstClr val="black">
                  <a:tint val="75000"/>
                </a:prstClr>
              </a:solidFill>
            </a:endParaRPr>
          </a:p>
        </p:txBody>
      </p:sp>
      <p:sp>
        <p:nvSpPr>
          <p:cNvPr id="6"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7" name="Plassholder for lysbildenummer 5"/>
          <p:cNvSpPr>
            <a:spLocks noGrp="1"/>
          </p:cNvSpPr>
          <p:nvPr>
            <p:ph type="sldNum" sz="quarter" idx="12"/>
          </p:nvPr>
        </p:nvSpPr>
        <p:spPr/>
        <p:txBody>
          <a:bodyPr/>
          <a:lstStyle>
            <a:lvl1pPr>
              <a:defRPr/>
            </a:lvl1pPr>
          </a:lstStyle>
          <a:p>
            <a:pPr>
              <a:defRPr/>
            </a:pPr>
            <a:fld id="{D74C00AF-5087-43B8-855D-E7D8795B648D}"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3836319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3"/>
          <p:cNvSpPr>
            <a:spLocks noGrp="1"/>
          </p:cNvSpPr>
          <p:nvPr>
            <p:ph type="dt" sz="half" idx="10"/>
          </p:nvPr>
        </p:nvSpPr>
        <p:spPr/>
        <p:txBody>
          <a:bodyPr/>
          <a:lstStyle>
            <a:lvl1pPr>
              <a:defRPr/>
            </a:lvl1pPr>
          </a:lstStyle>
          <a:p>
            <a:pPr>
              <a:defRPr/>
            </a:pPr>
            <a:fld id="{87BF31D7-3734-4D00-ADB3-A850FCC006CA}" type="datetimeFigureOut">
              <a:rPr lang="nb-NO">
                <a:solidFill>
                  <a:prstClr val="black">
                    <a:tint val="75000"/>
                  </a:prstClr>
                </a:solidFill>
              </a:rPr>
              <a:pPr>
                <a:defRPr/>
              </a:pPr>
              <a:t>08/05/20</a:t>
            </a:fld>
            <a:endParaRPr lang="nb-NO">
              <a:solidFill>
                <a:prstClr val="black">
                  <a:tint val="75000"/>
                </a:prstClr>
              </a:solidFill>
            </a:endParaRPr>
          </a:p>
        </p:txBody>
      </p:sp>
      <p:sp>
        <p:nvSpPr>
          <p:cNvPr id="8"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9" name="Plassholder for lysbildenummer 5"/>
          <p:cNvSpPr>
            <a:spLocks noGrp="1"/>
          </p:cNvSpPr>
          <p:nvPr>
            <p:ph type="sldNum" sz="quarter" idx="12"/>
          </p:nvPr>
        </p:nvSpPr>
        <p:spPr/>
        <p:txBody>
          <a:bodyPr/>
          <a:lstStyle>
            <a:lvl1pPr>
              <a:defRPr/>
            </a:lvl1pPr>
          </a:lstStyle>
          <a:p>
            <a:pPr>
              <a:defRPr/>
            </a:pPr>
            <a:fld id="{C730DCA1-DA6B-41BB-808E-C669E3ABA12E}"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1303801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3"/>
          <p:cNvSpPr>
            <a:spLocks noGrp="1"/>
          </p:cNvSpPr>
          <p:nvPr>
            <p:ph type="dt" sz="half" idx="10"/>
          </p:nvPr>
        </p:nvSpPr>
        <p:spPr/>
        <p:txBody>
          <a:bodyPr/>
          <a:lstStyle>
            <a:lvl1pPr>
              <a:defRPr/>
            </a:lvl1pPr>
          </a:lstStyle>
          <a:p>
            <a:pPr>
              <a:defRPr/>
            </a:pPr>
            <a:fld id="{A7401685-4C0A-4689-8274-8CA9754BBBCD}" type="datetimeFigureOut">
              <a:rPr lang="nb-NO">
                <a:solidFill>
                  <a:prstClr val="black">
                    <a:tint val="75000"/>
                  </a:prstClr>
                </a:solidFill>
              </a:rPr>
              <a:pPr>
                <a:defRPr/>
              </a:pPr>
              <a:t>08/05/20</a:t>
            </a:fld>
            <a:endParaRPr lang="nb-NO">
              <a:solidFill>
                <a:prstClr val="black">
                  <a:tint val="75000"/>
                </a:prstClr>
              </a:solidFill>
            </a:endParaRPr>
          </a:p>
        </p:txBody>
      </p:sp>
      <p:sp>
        <p:nvSpPr>
          <p:cNvPr id="4"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5" name="Plassholder for lysbildenummer 5"/>
          <p:cNvSpPr>
            <a:spLocks noGrp="1"/>
          </p:cNvSpPr>
          <p:nvPr>
            <p:ph type="sldNum" sz="quarter" idx="12"/>
          </p:nvPr>
        </p:nvSpPr>
        <p:spPr/>
        <p:txBody>
          <a:bodyPr/>
          <a:lstStyle>
            <a:lvl1pPr>
              <a:defRPr/>
            </a:lvl1pPr>
          </a:lstStyle>
          <a:p>
            <a:pPr>
              <a:defRPr/>
            </a:pPr>
            <a:fld id="{ED36F197-E85C-4DF6-95B9-F771C42E02C8}"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3755764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5" name="Date Placeholder 4"/>
          <p:cNvSpPr>
            <a:spLocks noGrp="1"/>
          </p:cNvSpPr>
          <p:nvPr>
            <p:ph type="dt" sz="half" idx="10"/>
          </p:nvPr>
        </p:nvSpPr>
        <p:spPr/>
        <p:txBody>
          <a:bodyPr/>
          <a:lstStyle/>
          <a:p>
            <a:fld id="{C48832BC-6112-8F4C-9D7F-1F6292F6DBC7}" type="datetimeFigureOut">
              <a:rPr lang="en-US" smtClean="0"/>
              <a:t>08/05/20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25F03D-066B-5D40-A0A1-3D003851F146}" type="slidenum">
              <a:rPr lang="en-US" smtClean="0"/>
              <a:t>‹#›</a:t>
            </a:fld>
            <a:endParaRPr lang="en-US"/>
          </a:p>
        </p:txBody>
      </p:sp>
    </p:spTree>
    <p:extLst>
      <p:ext uri="{BB962C8B-B14F-4D97-AF65-F5344CB8AC3E}">
        <p14:creationId xmlns:p14="http://schemas.microsoft.com/office/powerpoint/2010/main" val="1089214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3"/>
          <p:cNvSpPr>
            <a:spLocks noGrp="1"/>
          </p:cNvSpPr>
          <p:nvPr>
            <p:ph type="dt" sz="half" idx="10"/>
          </p:nvPr>
        </p:nvSpPr>
        <p:spPr/>
        <p:txBody>
          <a:bodyPr/>
          <a:lstStyle>
            <a:lvl1pPr>
              <a:defRPr/>
            </a:lvl1pPr>
          </a:lstStyle>
          <a:p>
            <a:pPr>
              <a:defRPr/>
            </a:pPr>
            <a:fld id="{BF38B357-D65E-4802-9449-8EC3F617EA4F}" type="datetimeFigureOut">
              <a:rPr lang="nb-NO">
                <a:solidFill>
                  <a:prstClr val="black">
                    <a:tint val="75000"/>
                  </a:prstClr>
                </a:solidFill>
              </a:rPr>
              <a:pPr>
                <a:defRPr/>
              </a:pPr>
              <a:t>08/05/20</a:t>
            </a:fld>
            <a:endParaRPr lang="nb-NO">
              <a:solidFill>
                <a:prstClr val="black">
                  <a:tint val="75000"/>
                </a:prstClr>
              </a:solidFill>
            </a:endParaRPr>
          </a:p>
        </p:txBody>
      </p:sp>
      <p:sp>
        <p:nvSpPr>
          <p:cNvPr id="3"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4" name="Plassholder for lysbildenummer 5"/>
          <p:cNvSpPr>
            <a:spLocks noGrp="1"/>
          </p:cNvSpPr>
          <p:nvPr>
            <p:ph type="sldNum" sz="quarter" idx="12"/>
          </p:nvPr>
        </p:nvSpPr>
        <p:spPr/>
        <p:txBody>
          <a:bodyPr/>
          <a:lstStyle>
            <a:lvl1pPr>
              <a:defRPr/>
            </a:lvl1pPr>
          </a:lstStyle>
          <a:p>
            <a:pPr>
              <a:defRPr/>
            </a:pPr>
            <a:fld id="{3D6B395D-502E-46D2-BCBC-CAF3F152B555}"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3041344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3"/>
          <p:cNvSpPr>
            <a:spLocks noGrp="1"/>
          </p:cNvSpPr>
          <p:nvPr>
            <p:ph type="dt" sz="half" idx="10"/>
          </p:nvPr>
        </p:nvSpPr>
        <p:spPr/>
        <p:txBody>
          <a:bodyPr/>
          <a:lstStyle>
            <a:lvl1pPr>
              <a:defRPr/>
            </a:lvl1pPr>
          </a:lstStyle>
          <a:p>
            <a:pPr>
              <a:defRPr/>
            </a:pPr>
            <a:fld id="{902534F2-F7B2-4FCE-A0D7-185183CB15C5}" type="datetimeFigureOut">
              <a:rPr lang="nb-NO">
                <a:solidFill>
                  <a:prstClr val="black">
                    <a:tint val="75000"/>
                  </a:prstClr>
                </a:solidFill>
              </a:rPr>
              <a:pPr>
                <a:defRPr/>
              </a:pPr>
              <a:t>08/05/20</a:t>
            </a:fld>
            <a:endParaRPr lang="nb-NO">
              <a:solidFill>
                <a:prstClr val="black">
                  <a:tint val="75000"/>
                </a:prstClr>
              </a:solidFill>
            </a:endParaRPr>
          </a:p>
        </p:txBody>
      </p:sp>
      <p:sp>
        <p:nvSpPr>
          <p:cNvPr id="6"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7" name="Plassholder for lysbildenummer 5"/>
          <p:cNvSpPr>
            <a:spLocks noGrp="1"/>
          </p:cNvSpPr>
          <p:nvPr>
            <p:ph type="sldNum" sz="quarter" idx="12"/>
          </p:nvPr>
        </p:nvSpPr>
        <p:spPr/>
        <p:txBody>
          <a:bodyPr/>
          <a:lstStyle>
            <a:lvl1pPr>
              <a:defRPr/>
            </a:lvl1pPr>
          </a:lstStyle>
          <a:p>
            <a:pPr>
              <a:defRPr/>
            </a:pPr>
            <a:fld id="{F0969B86-6418-4BD0-9AC3-D27CB80CBE1A}"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135951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3"/>
          <p:cNvSpPr>
            <a:spLocks noGrp="1"/>
          </p:cNvSpPr>
          <p:nvPr>
            <p:ph type="dt" sz="half" idx="10"/>
          </p:nvPr>
        </p:nvSpPr>
        <p:spPr/>
        <p:txBody>
          <a:bodyPr/>
          <a:lstStyle>
            <a:lvl1pPr>
              <a:defRPr/>
            </a:lvl1pPr>
          </a:lstStyle>
          <a:p>
            <a:pPr>
              <a:defRPr/>
            </a:pPr>
            <a:fld id="{68ED19C8-EA4B-48C7-A48E-1007DA567B95}" type="datetimeFigureOut">
              <a:rPr lang="nb-NO">
                <a:solidFill>
                  <a:prstClr val="black">
                    <a:tint val="75000"/>
                  </a:prstClr>
                </a:solidFill>
              </a:rPr>
              <a:pPr>
                <a:defRPr/>
              </a:pPr>
              <a:t>08/05/20</a:t>
            </a:fld>
            <a:endParaRPr lang="nb-NO">
              <a:solidFill>
                <a:prstClr val="black">
                  <a:tint val="75000"/>
                </a:prstClr>
              </a:solidFill>
            </a:endParaRPr>
          </a:p>
        </p:txBody>
      </p:sp>
      <p:sp>
        <p:nvSpPr>
          <p:cNvPr id="6"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7" name="Plassholder for lysbildenummer 5"/>
          <p:cNvSpPr>
            <a:spLocks noGrp="1"/>
          </p:cNvSpPr>
          <p:nvPr>
            <p:ph type="sldNum" sz="quarter" idx="12"/>
          </p:nvPr>
        </p:nvSpPr>
        <p:spPr/>
        <p:txBody>
          <a:bodyPr/>
          <a:lstStyle>
            <a:lvl1pPr>
              <a:defRPr/>
            </a:lvl1pPr>
          </a:lstStyle>
          <a:p>
            <a:pPr>
              <a:defRPr/>
            </a:pPr>
            <a:fld id="{CAAB8211-6797-4539-AD0F-784B79554A19}"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1260709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pPr>
              <a:defRPr/>
            </a:pPr>
            <a:fld id="{FF70FB18-A900-4470-A273-0DD9CB83A931}" type="datetimeFigureOut">
              <a:rPr lang="nb-NO">
                <a:solidFill>
                  <a:prstClr val="black">
                    <a:tint val="75000"/>
                  </a:prstClr>
                </a:solidFill>
              </a:rPr>
              <a:pPr>
                <a:defRPr/>
              </a:pPr>
              <a:t>08/05/20</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lvl1pPr>
              <a:defRPr/>
            </a:lvl1pPr>
          </a:lstStyle>
          <a:p>
            <a:pPr>
              <a:defRPr/>
            </a:pPr>
            <a:fld id="{2B27CE28-F3E5-4FB7-B24B-9DA92DD12C94}"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138060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pPr>
              <a:defRPr/>
            </a:pPr>
            <a:fld id="{F6DD2C01-FEEC-43CF-B6A4-1222312908FA}" type="datetimeFigureOut">
              <a:rPr lang="nb-NO">
                <a:solidFill>
                  <a:prstClr val="black">
                    <a:tint val="75000"/>
                  </a:prstClr>
                </a:solidFill>
              </a:rPr>
              <a:pPr>
                <a:defRPr/>
              </a:pPr>
              <a:t>08/05/20</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lvl1pPr>
              <a:defRPr/>
            </a:lvl1pPr>
          </a:lstStyle>
          <a:p>
            <a:pPr>
              <a:defRPr/>
            </a:pPr>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lvl1pPr>
              <a:defRPr/>
            </a:lvl1pPr>
          </a:lstStyle>
          <a:p>
            <a:pPr>
              <a:defRPr/>
            </a:pPr>
            <a:fld id="{FE292E34-9135-4090-9A49-AAF678F5DB83}" type="slidenum">
              <a:rPr lang="nb-NO">
                <a:solidFill>
                  <a:prstClr val="black">
                    <a:tint val="75000"/>
                  </a:prstClr>
                </a:solidFill>
              </a:rPr>
              <a:pPr>
                <a:defRPr/>
              </a:pPr>
              <a:t>‹#›</a:t>
            </a:fld>
            <a:endParaRPr lang="nb-NO">
              <a:solidFill>
                <a:prstClr val="black">
                  <a:tint val="75000"/>
                </a:prstClr>
              </a:solidFill>
            </a:endParaRPr>
          </a:p>
        </p:txBody>
      </p:sp>
    </p:spTree>
    <p:extLst>
      <p:ext uri="{BB962C8B-B14F-4D97-AF65-F5344CB8AC3E}">
        <p14:creationId xmlns:p14="http://schemas.microsoft.com/office/powerpoint/2010/main" val="3597161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7" name="Date Placeholder 6"/>
          <p:cNvSpPr>
            <a:spLocks noGrp="1"/>
          </p:cNvSpPr>
          <p:nvPr>
            <p:ph type="dt" sz="half" idx="10"/>
          </p:nvPr>
        </p:nvSpPr>
        <p:spPr/>
        <p:txBody>
          <a:bodyPr/>
          <a:lstStyle/>
          <a:p>
            <a:fld id="{C48832BC-6112-8F4C-9D7F-1F6292F6DBC7}" type="datetimeFigureOut">
              <a:rPr lang="en-US" smtClean="0"/>
              <a:t>08/05/20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25F03D-066B-5D40-A0A1-3D003851F146}" type="slidenum">
              <a:rPr lang="en-US" smtClean="0"/>
              <a:t>‹#›</a:t>
            </a:fld>
            <a:endParaRPr lang="en-US"/>
          </a:p>
        </p:txBody>
      </p:sp>
    </p:spTree>
    <p:extLst>
      <p:ext uri="{BB962C8B-B14F-4D97-AF65-F5344CB8AC3E}">
        <p14:creationId xmlns:p14="http://schemas.microsoft.com/office/powerpoint/2010/main" val="281837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Date Placeholder 2"/>
          <p:cNvSpPr>
            <a:spLocks noGrp="1"/>
          </p:cNvSpPr>
          <p:nvPr>
            <p:ph type="dt" sz="half" idx="10"/>
          </p:nvPr>
        </p:nvSpPr>
        <p:spPr/>
        <p:txBody>
          <a:bodyPr/>
          <a:lstStyle/>
          <a:p>
            <a:fld id="{C48832BC-6112-8F4C-9D7F-1F6292F6DBC7}" type="datetimeFigureOut">
              <a:rPr lang="en-US" smtClean="0"/>
              <a:t>08/05/20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25F03D-066B-5D40-A0A1-3D003851F146}" type="slidenum">
              <a:rPr lang="en-US" smtClean="0"/>
              <a:t>‹#›</a:t>
            </a:fld>
            <a:endParaRPr lang="en-US"/>
          </a:p>
        </p:txBody>
      </p:sp>
    </p:spTree>
    <p:extLst>
      <p:ext uri="{BB962C8B-B14F-4D97-AF65-F5344CB8AC3E}">
        <p14:creationId xmlns:p14="http://schemas.microsoft.com/office/powerpoint/2010/main" val="2019388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8832BC-6112-8F4C-9D7F-1F6292F6DBC7}" type="datetimeFigureOut">
              <a:rPr lang="en-US" smtClean="0"/>
              <a:t>08/05/20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25F03D-066B-5D40-A0A1-3D003851F146}" type="slidenum">
              <a:rPr lang="en-US" smtClean="0"/>
              <a:t>‹#›</a:t>
            </a:fld>
            <a:endParaRPr lang="en-US"/>
          </a:p>
        </p:txBody>
      </p:sp>
    </p:spTree>
    <p:extLst>
      <p:ext uri="{BB962C8B-B14F-4D97-AF65-F5344CB8AC3E}">
        <p14:creationId xmlns:p14="http://schemas.microsoft.com/office/powerpoint/2010/main" val="2843690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b-NO"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5" name="Date Placeholder 4"/>
          <p:cNvSpPr>
            <a:spLocks noGrp="1"/>
          </p:cNvSpPr>
          <p:nvPr>
            <p:ph type="dt" sz="half" idx="10"/>
          </p:nvPr>
        </p:nvSpPr>
        <p:spPr/>
        <p:txBody>
          <a:bodyPr/>
          <a:lstStyle/>
          <a:p>
            <a:fld id="{C48832BC-6112-8F4C-9D7F-1F6292F6DBC7}" type="datetimeFigureOut">
              <a:rPr lang="en-US" smtClean="0"/>
              <a:t>08/05/20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25F03D-066B-5D40-A0A1-3D003851F146}" type="slidenum">
              <a:rPr lang="en-US" smtClean="0"/>
              <a:t>‹#›</a:t>
            </a:fld>
            <a:endParaRPr lang="en-US"/>
          </a:p>
        </p:txBody>
      </p:sp>
    </p:spTree>
    <p:extLst>
      <p:ext uri="{BB962C8B-B14F-4D97-AF65-F5344CB8AC3E}">
        <p14:creationId xmlns:p14="http://schemas.microsoft.com/office/powerpoint/2010/main" val="3878869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b-NO"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5" name="Date Placeholder 4"/>
          <p:cNvSpPr>
            <a:spLocks noGrp="1"/>
          </p:cNvSpPr>
          <p:nvPr>
            <p:ph type="dt" sz="half" idx="10"/>
          </p:nvPr>
        </p:nvSpPr>
        <p:spPr/>
        <p:txBody>
          <a:bodyPr/>
          <a:lstStyle/>
          <a:p>
            <a:fld id="{C48832BC-6112-8F4C-9D7F-1F6292F6DBC7}" type="datetimeFigureOut">
              <a:rPr lang="en-US" smtClean="0"/>
              <a:t>08/05/20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25F03D-066B-5D40-A0A1-3D003851F146}" type="slidenum">
              <a:rPr lang="en-US" smtClean="0"/>
              <a:t>‹#›</a:t>
            </a:fld>
            <a:endParaRPr lang="en-US"/>
          </a:p>
        </p:txBody>
      </p:sp>
    </p:spTree>
    <p:extLst>
      <p:ext uri="{BB962C8B-B14F-4D97-AF65-F5344CB8AC3E}">
        <p14:creationId xmlns:p14="http://schemas.microsoft.com/office/powerpoint/2010/main" val="1312089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8832BC-6112-8F4C-9D7F-1F6292F6DBC7}" type="datetimeFigureOut">
              <a:rPr lang="en-US" smtClean="0"/>
              <a:t>08/05/20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25F03D-066B-5D40-A0A1-3D003851F146}" type="slidenum">
              <a:rPr lang="en-US" smtClean="0"/>
              <a:t>‹#›</a:t>
            </a:fld>
            <a:endParaRPr lang="en-US"/>
          </a:p>
        </p:txBody>
      </p:sp>
    </p:spTree>
    <p:extLst>
      <p:ext uri="{BB962C8B-B14F-4D97-AF65-F5344CB8AC3E}">
        <p14:creationId xmlns:p14="http://schemas.microsoft.com/office/powerpoint/2010/main" val="1854825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8434" name="Plassholder for tittel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smtClean="0"/>
              <a:t>Klikk for å redigere tittelstil</a:t>
            </a:r>
          </a:p>
        </p:txBody>
      </p:sp>
      <p:sp>
        <p:nvSpPr>
          <p:cNvPr id="18435" name="Plassholder for teks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smtClean="0"/>
              <a:t>Klikk for å redigere tekststiler i malen</a:t>
            </a:r>
          </a:p>
          <a:p>
            <a:pPr lvl="1"/>
            <a:r>
              <a:rPr lang="nb-NO" altLang="nb-NO" smtClean="0"/>
              <a:t>Andre nivå</a:t>
            </a:r>
          </a:p>
          <a:p>
            <a:pPr lvl="2"/>
            <a:r>
              <a:rPr lang="nb-NO" altLang="nb-NO" smtClean="0"/>
              <a:t>Tredje nivå</a:t>
            </a:r>
          </a:p>
          <a:p>
            <a:pPr lvl="3"/>
            <a:r>
              <a:rPr lang="nb-NO" altLang="nb-NO" smtClean="0"/>
              <a:t>Fjerde nivå</a:t>
            </a:r>
          </a:p>
          <a:p>
            <a:pPr lvl="4"/>
            <a:r>
              <a:rPr lang="nb-NO" altLang="nb-NO" smtClean="0"/>
              <a:t>Femte nivå</a:t>
            </a:r>
          </a:p>
        </p:txBody>
      </p:sp>
      <p:sp>
        <p:nvSpPr>
          <p:cNvPr id="4" name="Plassholder for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defTabSz="914400">
              <a:defRPr/>
            </a:pPr>
            <a:fld id="{8DBAE491-3532-4224-979B-07C2E317F5A2}" type="datetimeFigureOut">
              <a:rPr lang="nb-NO">
                <a:cs typeface="Arial" pitchFamily="34" charset="0"/>
              </a:rPr>
              <a:pPr defTabSz="914400">
                <a:defRPr/>
              </a:pPr>
              <a:t>08/05/20</a:t>
            </a:fld>
            <a:endParaRPr lang="nb-NO">
              <a:cs typeface="Arial" pitchFamily="34" charset="0"/>
            </a:endParaRPr>
          </a:p>
        </p:txBody>
      </p:sp>
      <p:sp>
        <p:nvSpPr>
          <p:cNvPr id="5" name="Plassholder for bunn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defTabSz="914400">
              <a:defRPr/>
            </a:pPr>
            <a:endParaRPr lang="nb-NO">
              <a:cs typeface="Arial" pitchFamily="34" charset="0"/>
            </a:endParaRPr>
          </a:p>
        </p:txBody>
      </p:sp>
      <p:sp>
        <p:nvSpPr>
          <p:cNvPr id="6" name="Plassholder for lysbilde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defTabSz="914400">
              <a:defRPr/>
            </a:pPr>
            <a:fld id="{FFA74CE9-2842-4C47-8749-6F03E0787A3E}" type="slidenum">
              <a:rPr lang="nb-NO">
                <a:cs typeface="Arial" pitchFamily="34" charset="0"/>
              </a:rPr>
              <a:pPr defTabSz="914400">
                <a:defRPr/>
              </a:pPr>
              <a:t>‹#›</a:t>
            </a:fld>
            <a:endParaRPr lang="nb-NO">
              <a:cs typeface="Arial" pitchFamily="34" charset="0"/>
            </a:endParaRPr>
          </a:p>
        </p:txBody>
      </p:sp>
    </p:spTree>
    <p:extLst>
      <p:ext uri="{BB962C8B-B14F-4D97-AF65-F5344CB8AC3E}">
        <p14:creationId xmlns:p14="http://schemas.microsoft.com/office/powerpoint/2010/main" val="33152556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b-NO" altLang="nb-NO" smtClean="0"/>
              <a:t>Klikk for å redigere tittelstil</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b-NO" altLang="nb-NO" smtClean="0"/>
              <a:t>Klikk for å redigere tekststiler i malen</a:t>
            </a:r>
          </a:p>
          <a:p>
            <a:pPr lvl="1"/>
            <a:r>
              <a:rPr lang="nb-NO" altLang="nb-NO" smtClean="0"/>
              <a:t>Andre nivå</a:t>
            </a:r>
          </a:p>
          <a:p>
            <a:pPr lvl="2"/>
            <a:r>
              <a:rPr lang="nb-NO" altLang="nb-NO" smtClean="0"/>
              <a:t>Tredje nivå</a:t>
            </a:r>
          </a:p>
          <a:p>
            <a:pPr lvl="3"/>
            <a:r>
              <a:rPr lang="nb-NO" altLang="nb-NO" smtClean="0"/>
              <a:t>Fjerde nivå</a:t>
            </a:r>
          </a:p>
          <a:p>
            <a:pPr lvl="4"/>
            <a:r>
              <a:rPr lang="nb-NO" altLang="nb-NO" smtClean="0"/>
              <a:t>Femte nivå</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defTabSz="914400" fontAlgn="base">
              <a:spcBef>
                <a:spcPct val="0"/>
              </a:spcBef>
              <a:spcAft>
                <a:spcPct val="0"/>
              </a:spcAft>
              <a:defRPr/>
            </a:pPr>
            <a:endParaRPr lang="nb-NO" altLang="nb-NO">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defTabSz="914400" fontAlgn="base">
              <a:spcBef>
                <a:spcPct val="0"/>
              </a:spcBef>
              <a:spcAft>
                <a:spcPct val="0"/>
              </a:spcAft>
              <a:defRPr/>
            </a:pPr>
            <a:endParaRPr lang="nb-NO" altLang="nb-NO">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defTabSz="914400" fontAlgn="base">
              <a:spcBef>
                <a:spcPct val="0"/>
              </a:spcBef>
              <a:spcAft>
                <a:spcPct val="0"/>
              </a:spcAft>
              <a:defRPr/>
            </a:pPr>
            <a:fld id="{5D14C706-4A99-4553-B797-D9BDDED60084}" type="slidenum">
              <a:rPr lang="nb-NO" altLang="nb-NO">
                <a:solidFill>
                  <a:srgbClr val="000000"/>
                </a:solidFill>
              </a:rPr>
              <a:pPr defTabSz="914400" fontAlgn="base">
                <a:spcBef>
                  <a:spcPct val="0"/>
                </a:spcBef>
                <a:spcAft>
                  <a:spcPct val="0"/>
                </a:spcAft>
                <a:defRPr/>
              </a:pPr>
              <a:t>‹#›</a:t>
            </a:fld>
            <a:endParaRPr lang="nb-NO" altLang="nb-NO">
              <a:solidFill>
                <a:srgbClr val="000000"/>
              </a:solidFill>
            </a:endParaRPr>
          </a:p>
        </p:txBody>
      </p:sp>
    </p:spTree>
    <p:extLst>
      <p:ext uri="{BB962C8B-B14F-4D97-AF65-F5344CB8AC3E}">
        <p14:creationId xmlns:p14="http://schemas.microsoft.com/office/powerpoint/2010/main" val="198311454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Plassholder for tittel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smtClean="0"/>
              <a:t>Klikk for å redigere tittelstil</a:t>
            </a:r>
          </a:p>
        </p:txBody>
      </p:sp>
      <p:sp>
        <p:nvSpPr>
          <p:cNvPr id="1027" name="Plassholder for teks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smtClean="0"/>
              <a:t>Klikk for å redigere tekststiler i malen</a:t>
            </a:r>
          </a:p>
          <a:p>
            <a:pPr lvl="1"/>
            <a:r>
              <a:rPr lang="nb-NO" altLang="nb-NO" smtClean="0"/>
              <a:t>Andre nivå</a:t>
            </a:r>
          </a:p>
          <a:p>
            <a:pPr lvl="2"/>
            <a:r>
              <a:rPr lang="nb-NO" altLang="nb-NO" smtClean="0"/>
              <a:t>Tredje nivå</a:t>
            </a:r>
          </a:p>
          <a:p>
            <a:pPr lvl="3"/>
            <a:r>
              <a:rPr lang="nb-NO" altLang="nb-NO" smtClean="0"/>
              <a:t>Fjerde nivå</a:t>
            </a:r>
          </a:p>
          <a:p>
            <a:pPr lvl="4"/>
            <a:r>
              <a:rPr lang="nb-NO" altLang="nb-NO" smtClean="0"/>
              <a:t>Femte nivå</a:t>
            </a:r>
          </a:p>
        </p:txBody>
      </p:sp>
      <p:sp>
        <p:nvSpPr>
          <p:cNvPr id="4" name="Plassholder for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914400">
              <a:defRPr/>
            </a:pPr>
            <a:fld id="{93EB03E2-41D2-4374-BBBA-705AB9C1B477}" type="datetimeFigureOut">
              <a:rPr lang="nb-NO">
                <a:solidFill>
                  <a:prstClr val="black">
                    <a:tint val="75000"/>
                  </a:prstClr>
                </a:solidFill>
              </a:rPr>
              <a:pPr defTabSz="914400">
                <a:defRPr/>
              </a:pPr>
              <a:t>08/05/20</a:t>
            </a:fld>
            <a:endParaRPr lang="nb-NO">
              <a:solidFill>
                <a:prstClr val="black">
                  <a:tint val="75000"/>
                </a:prstClr>
              </a:solidFill>
            </a:endParaRPr>
          </a:p>
        </p:txBody>
      </p:sp>
      <p:sp>
        <p:nvSpPr>
          <p:cNvPr id="5" name="Plassholder for bunn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nb-NO">
              <a:solidFill>
                <a:prstClr val="black">
                  <a:tint val="75000"/>
                </a:prstClr>
              </a:solidFill>
            </a:endParaRPr>
          </a:p>
        </p:txBody>
      </p:sp>
      <p:sp>
        <p:nvSpPr>
          <p:cNvPr id="6" name="Plassholder for lysbilde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914400">
              <a:defRPr/>
            </a:pPr>
            <a:fld id="{33213F18-4F77-4FC0-A70E-82E425286538}" type="slidenum">
              <a:rPr lang="nb-NO">
                <a:solidFill>
                  <a:prstClr val="black">
                    <a:tint val="75000"/>
                  </a:prstClr>
                </a:solidFill>
              </a:rPr>
              <a:pPr defTabSz="914400">
                <a:defRPr/>
              </a:pPr>
              <a:t>‹#›</a:t>
            </a:fld>
            <a:endParaRPr lang="nb-NO">
              <a:solidFill>
                <a:prstClr val="black">
                  <a:tint val="75000"/>
                </a:prstClr>
              </a:solidFill>
            </a:endParaRPr>
          </a:p>
        </p:txBody>
      </p:sp>
    </p:spTree>
    <p:extLst>
      <p:ext uri="{BB962C8B-B14F-4D97-AF65-F5344CB8AC3E}">
        <p14:creationId xmlns:p14="http://schemas.microsoft.com/office/powerpoint/2010/main" val="121434700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15.jpg"/><Relationship Id="rId6" Type="http://schemas.openxmlformats.org/officeDocument/2006/relationships/image" Target="../media/image1.png"/><Relationship Id="rId1" Type="http://schemas.microsoft.com/office/2007/relationships/media" Target="../media/media10.wav"/><Relationship Id="rId2" Type="http://schemas.openxmlformats.org/officeDocument/2006/relationships/audio" Target="../media/media10.wav"/></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16.xml"/><Relationship Id="rId5" Type="http://schemas.openxmlformats.org/officeDocument/2006/relationships/image" Target="../media/image18.emf"/><Relationship Id="rId6" Type="http://schemas.openxmlformats.org/officeDocument/2006/relationships/image" Target="../media/image19.emf"/><Relationship Id="rId7" Type="http://schemas.openxmlformats.org/officeDocument/2006/relationships/image" Target="../media/image1.png"/><Relationship Id="rId1" Type="http://schemas.microsoft.com/office/2007/relationships/media" Target="../media/media11.wav"/><Relationship Id="rId2" Type="http://schemas.openxmlformats.org/officeDocument/2006/relationships/audio" Target="../media/media11.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2.xml"/><Relationship Id="rId5" Type="http://schemas.openxmlformats.org/officeDocument/2006/relationships/image" Target="../media/image1.png"/><Relationship Id="rId1" Type="http://schemas.microsoft.com/office/2007/relationships/media" Target="../media/media2.wav"/><Relationship Id="rId2" Type="http://schemas.openxmlformats.org/officeDocument/2006/relationships/audio" Target="../media/media2.wav"/></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1.png"/><Relationship Id="rId1" Type="http://schemas.microsoft.com/office/2007/relationships/media" Target="../media/media12.wav"/><Relationship Id="rId2" Type="http://schemas.openxmlformats.org/officeDocument/2006/relationships/audio" Target="../media/media12.wav"/></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17.xml"/><Relationship Id="rId5" Type="http://schemas.openxmlformats.org/officeDocument/2006/relationships/image" Target="../media/image20.png"/><Relationship Id="rId6" Type="http://schemas.openxmlformats.org/officeDocument/2006/relationships/image" Target="../media/image1.png"/><Relationship Id="rId1" Type="http://schemas.microsoft.com/office/2007/relationships/media" Target="../media/media13.wav"/><Relationship Id="rId2" Type="http://schemas.openxmlformats.org/officeDocument/2006/relationships/audio" Target="../media/media13.wav"/></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18.xml"/><Relationship Id="rId5" Type="http://schemas.openxmlformats.org/officeDocument/2006/relationships/image" Target="../media/image21.jpg"/><Relationship Id="rId6" Type="http://schemas.openxmlformats.org/officeDocument/2006/relationships/image" Target="../media/image1.png"/><Relationship Id="rId1" Type="http://schemas.microsoft.com/office/2007/relationships/media" Target="../media/media14.wav"/><Relationship Id="rId2" Type="http://schemas.openxmlformats.org/officeDocument/2006/relationships/audio" Target="../media/media14.wav"/></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19.xml"/><Relationship Id="rId5" Type="http://schemas.openxmlformats.org/officeDocument/2006/relationships/image" Target="../media/image22.png"/><Relationship Id="rId6" Type="http://schemas.openxmlformats.org/officeDocument/2006/relationships/image" Target="../media/image1.png"/><Relationship Id="rId1" Type="http://schemas.microsoft.com/office/2007/relationships/media" Target="../media/media15.wav"/><Relationship Id="rId2" Type="http://schemas.openxmlformats.org/officeDocument/2006/relationships/audio" Target="../media/media15.wav"/></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20.xml"/><Relationship Id="rId5" Type="http://schemas.openxmlformats.org/officeDocument/2006/relationships/image" Target="../media/image23.emf"/><Relationship Id="rId6" Type="http://schemas.openxmlformats.org/officeDocument/2006/relationships/image" Target="../media/image1.png"/><Relationship Id="rId1" Type="http://schemas.microsoft.com/office/2007/relationships/media" Target="../media/media16.wav"/><Relationship Id="rId2" Type="http://schemas.openxmlformats.org/officeDocument/2006/relationships/audio" Target="../media/media16.wav"/></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21.xml"/><Relationship Id="rId5" Type="http://schemas.openxmlformats.org/officeDocument/2006/relationships/image" Target="../media/image24.emf"/><Relationship Id="rId6" Type="http://schemas.openxmlformats.org/officeDocument/2006/relationships/image" Target="../media/image1.png"/><Relationship Id="rId1" Type="http://schemas.microsoft.com/office/2007/relationships/media" Target="../media/media17.wav"/><Relationship Id="rId2" Type="http://schemas.openxmlformats.org/officeDocument/2006/relationships/audio" Target="../media/media17.wav"/></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22.xml"/><Relationship Id="rId5" Type="http://schemas.openxmlformats.org/officeDocument/2006/relationships/image" Target="../media/image1.png"/><Relationship Id="rId1" Type="http://schemas.microsoft.com/office/2007/relationships/media" Target="../media/media18.wav"/><Relationship Id="rId2" Type="http://schemas.openxmlformats.org/officeDocument/2006/relationships/audio" Target="../media/media18.wav"/></Relationships>
</file>

<file path=ppt/slides/_rels/slide27.xml.rels><?xml version="1.0" encoding="UTF-8" standalone="yes"?>
<Relationships xmlns="http://schemas.openxmlformats.org/package/2006/relationships"><Relationship Id="rId3" Type="http://schemas.openxmlformats.org/officeDocument/2006/relationships/hyperlink" Target="https://doi.org/10.3389/fnhum.2016.00452" TargetMode="External"/><Relationship Id="rId4" Type="http://schemas.openxmlformats.org/officeDocument/2006/relationships/hyperlink" Target="https://www.youtube.com/watch?v=GllR1WyDzJc" TargetMode="External"/><Relationship Id="rId5" Type="http://schemas.openxmlformats.org/officeDocument/2006/relationships/hyperlink" Target="https://www.youtube.com/watch?v=u1xrNaTO1bI" TargetMode="External"/><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2.png"/><Relationship Id="rId6" Type="http://schemas.openxmlformats.org/officeDocument/2006/relationships/image" Target="../media/image1.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3.JPG"/><Relationship Id="rId6" Type="http://schemas.openxmlformats.org/officeDocument/2006/relationships/image" Target="../media/image1.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9.xml"/><Relationship Id="rId4" Type="http://schemas.openxmlformats.org/officeDocument/2006/relationships/notesSlide" Target="../notesSlides/notesSlide5.xml"/><Relationship Id="rId5" Type="http://schemas.openxmlformats.org/officeDocument/2006/relationships/image" Target="../media/image4.jpe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1.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notesSlide" Target="../notesSlides/notesSlide6.xml"/><Relationship Id="rId5" Type="http://schemas.openxmlformats.org/officeDocument/2006/relationships/image" Target="../media/image7.png"/><Relationship Id="rId6" Type="http://schemas.openxmlformats.org/officeDocument/2006/relationships/image" Target="../media/image1.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0.xml"/><Relationship Id="rId4" Type="http://schemas.openxmlformats.org/officeDocument/2006/relationships/notesSlide" Target="../notesSlides/notesSlide7.xml"/><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9" Type="http://schemas.openxmlformats.org/officeDocument/2006/relationships/image" Target="../media/image12.jpeg"/><Relationship Id="rId10" Type="http://schemas.openxmlformats.org/officeDocument/2006/relationships/image" Target="../media/image13.jpeg"/><Relationship Id="rId11" Type="http://schemas.openxmlformats.org/officeDocument/2006/relationships/image" Target="../media/image1.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notesSlide" Target="../notesSlides/notesSlide8.xml"/><Relationship Id="rId5" Type="http://schemas.openxmlformats.org/officeDocument/2006/relationships/image" Target="../media/image7.png"/><Relationship Id="rId6" Type="http://schemas.openxmlformats.org/officeDocument/2006/relationships/image" Target="../media/image1.png"/><Relationship Id="rId1" Type="http://schemas.microsoft.com/office/2007/relationships/media" Target="../media/media8.wav"/><Relationship Id="rId2" Type="http://schemas.openxmlformats.org/officeDocument/2006/relationships/audio"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notesSlide" Target="../notesSlides/notesSlide9.xml"/><Relationship Id="rId5" Type="http://schemas.openxmlformats.org/officeDocument/2006/relationships/image" Target="../media/image14.png"/><Relationship Id="rId6" Type="http://schemas.openxmlformats.org/officeDocument/2006/relationships/image" Target="../media/image1.png"/><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Prototypes and Recognition of Self in Depictions of Christ </a:t>
            </a:r>
          </a:p>
        </p:txBody>
      </p:sp>
      <p:sp>
        <p:nvSpPr>
          <p:cNvPr id="3" name="Subtitle 2"/>
          <p:cNvSpPr>
            <a:spLocks noGrp="1"/>
          </p:cNvSpPr>
          <p:nvPr>
            <p:ph type="subTitle" idx="1"/>
          </p:nvPr>
        </p:nvSpPr>
        <p:spPr/>
        <p:txBody>
          <a:bodyPr>
            <a:normAutofit fontScale="70000" lnSpcReduction="20000"/>
          </a:bodyPr>
          <a:lstStyle/>
          <a:p>
            <a:r>
              <a:rPr lang="en-US" b="1" dirty="0"/>
              <a:t>Carla-Sophie Lembke</a:t>
            </a:r>
            <a:r>
              <a:rPr lang="en-US" b="1" baseline="30000" dirty="0"/>
              <a:t>1</a:t>
            </a:r>
            <a:r>
              <a:rPr lang="en-US" b="1" dirty="0"/>
              <a:t>, Per Olav Folgerø</a:t>
            </a:r>
            <a:r>
              <a:rPr lang="en-US" b="1" baseline="30000" dirty="0"/>
              <a:t>2</a:t>
            </a:r>
            <a:r>
              <a:rPr lang="en-US" b="1" dirty="0"/>
              <a:t>, </a:t>
            </a:r>
            <a:endParaRPr lang="en-US" b="1" dirty="0" smtClean="0"/>
          </a:p>
          <a:p>
            <a:r>
              <a:rPr lang="en-US" b="1" dirty="0" smtClean="0"/>
              <a:t>Alf </a:t>
            </a:r>
            <a:r>
              <a:rPr lang="en-US" b="1" dirty="0"/>
              <a:t>Edgar </a:t>
            </a:r>
            <a:r>
              <a:rPr lang="en-US" b="1" dirty="0" smtClean="0"/>
              <a:t>Andresen</a:t>
            </a:r>
            <a:r>
              <a:rPr lang="en-US" b="1" baseline="30000" dirty="0"/>
              <a:t>2</a:t>
            </a:r>
            <a:r>
              <a:rPr lang="en-US" b="1" dirty="0" smtClean="0"/>
              <a:t> </a:t>
            </a:r>
            <a:r>
              <a:rPr lang="en-US" b="1" dirty="0"/>
              <a:t>&amp; Christer </a:t>
            </a:r>
            <a:r>
              <a:rPr lang="en-US" b="1" dirty="0" smtClean="0"/>
              <a:t>Johansson</a:t>
            </a:r>
            <a:r>
              <a:rPr lang="en-US" b="1" baseline="30000" dirty="0"/>
              <a:t>2</a:t>
            </a:r>
            <a:r>
              <a:rPr lang="en-US" b="1" dirty="0" smtClean="0"/>
              <a:t> </a:t>
            </a:r>
            <a:endParaRPr lang="en-US" dirty="0"/>
          </a:p>
          <a:p>
            <a:r>
              <a:rPr lang="en-US" dirty="0" smtClean="0"/>
              <a:t/>
            </a:r>
            <a:br>
              <a:rPr lang="en-US" dirty="0" smtClean="0"/>
            </a:br>
            <a:r>
              <a:rPr lang="en-US" b="1" dirty="0"/>
              <a:t>University of </a:t>
            </a:r>
            <a:r>
              <a:rPr lang="en-US" b="1" dirty="0" err="1"/>
              <a:t>Osnabrück</a:t>
            </a:r>
            <a:r>
              <a:rPr lang="en-US" b="1" dirty="0"/>
              <a:t>, Germany </a:t>
            </a:r>
            <a:r>
              <a:rPr lang="en-US" b="1" dirty="0" smtClean="0"/>
              <a:t/>
            </a:r>
            <a:br>
              <a:rPr lang="en-US" b="1" dirty="0" smtClean="0"/>
            </a:br>
            <a:r>
              <a:rPr lang="en-US" b="1" dirty="0" smtClean="0"/>
              <a:t>University </a:t>
            </a:r>
            <a:r>
              <a:rPr lang="en-US" b="1" dirty="0"/>
              <a:t>of Bergen, Norway </a:t>
            </a:r>
            <a:endParaRPr lang="en-US"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7800" y="5833533"/>
            <a:ext cx="812800" cy="812800"/>
          </a:xfrm>
          <a:prstGeom prst="rect">
            <a:avLst/>
          </a:prstGeom>
        </p:spPr>
      </p:pic>
    </p:spTree>
    <p:extLst>
      <p:ext uri="{BB962C8B-B14F-4D97-AF65-F5344CB8AC3E}">
        <p14:creationId xmlns:p14="http://schemas.microsoft.com/office/powerpoint/2010/main" val="1767828995"/>
      </p:ext>
    </p:extLst>
  </p:cSld>
  <p:clrMapOvr>
    <a:masterClrMapping/>
  </p:clrMapOvr>
  <mc:AlternateContent xmlns:mc="http://schemas.openxmlformats.org/markup-compatibility/2006">
    <mc:Choice xmlns:p14="http://schemas.microsoft.com/office/powerpoint/2010/main" Requires="p14">
      <p:transition spd="slow" p14:dur="4000" advTm="25860">
        <p14:vortex dir="r"/>
      </p:transition>
    </mc:Choice>
    <mc:Fallback>
      <p:transition xmlns:p14="http://schemas.microsoft.com/office/powerpoint/2010/main" spd="slow" advTm="25860">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9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3716" objId="6"/>
        <p14:stopEvt time="23036" objId="6"/>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Eye Contact is a powerful stimulus</a:t>
            </a:r>
            <a:endParaRPr lang="en-US" dirty="0"/>
          </a:p>
        </p:txBody>
      </p:sp>
      <p:pic>
        <p:nvPicPr>
          <p:cNvPr id="4" name="Content Placeholder 3" descr="Eye_Milk.jpg"/>
          <p:cNvPicPr>
            <a:picLocks noGrp="1" noChangeAspect="1"/>
          </p:cNvPicPr>
          <p:nvPr>
            <p:ph idx="1"/>
          </p:nvPr>
        </p:nvPicPr>
        <p:blipFill rotWithShape="1">
          <a:blip r:embed="rId5">
            <a:extLst>
              <a:ext uri="{28A0092B-C50C-407E-A947-70E740481C1C}">
                <a14:useLocalDpi xmlns:a14="http://schemas.microsoft.com/office/drawing/2010/main" val="0"/>
              </a:ext>
            </a:extLst>
          </a:blip>
          <a:srcRect r="5762"/>
          <a:stretch/>
        </p:blipFill>
        <p:spPr>
          <a:xfrm>
            <a:off x="4522159" y="1600200"/>
            <a:ext cx="4164641" cy="4525963"/>
          </a:xfrm>
        </p:spPr>
      </p:pic>
      <p:sp>
        <p:nvSpPr>
          <p:cNvPr id="5" name="TextBox 4"/>
          <p:cNvSpPr txBox="1"/>
          <p:nvPr/>
        </p:nvSpPr>
        <p:spPr>
          <a:xfrm>
            <a:off x="457200" y="1886066"/>
            <a:ext cx="4064959" cy="2308324"/>
          </a:xfrm>
          <a:prstGeom prst="rect">
            <a:avLst/>
          </a:prstGeom>
          <a:noFill/>
        </p:spPr>
        <p:txBody>
          <a:bodyPr wrap="square" rtlCol="0">
            <a:spAutoFit/>
          </a:bodyPr>
          <a:lstStyle/>
          <a:p>
            <a:r>
              <a:rPr lang="en-US" b="1" dirty="0" smtClean="0">
                <a:solidFill>
                  <a:prstClr val="black"/>
                </a:solidFill>
              </a:rPr>
              <a:t>It can make you pay for free milk </a:t>
            </a:r>
            <a:r>
              <a:rPr lang="is-IS" b="1" dirty="0" smtClean="0">
                <a:solidFill>
                  <a:prstClr val="black"/>
                </a:solidFill>
              </a:rPr>
              <a:t>…</a:t>
            </a:r>
            <a:br>
              <a:rPr lang="is-IS" b="1" dirty="0" smtClean="0">
                <a:solidFill>
                  <a:prstClr val="black"/>
                </a:solidFill>
              </a:rPr>
            </a:br>
            <a:r>
              <a:rPr lang="is-IS" b="1" dirty="0" smtClean="0">
                <a:solidFill>
                  <a:prstClr val="black"/>
                </a:solidFill>
              </a:rPr>
              <a:t/>
            </a:r>
            <a:br>
              <a:rPr lang="is-IS" b="1" dirty="0" smtClean="0">
                <a:solidFill>
                  <a:prstClr val="black"/>
                </a:solidFill>
              </a:rPr>
            </a:br>
            <a:r>
              <a:rPr lang="is-IS" dirty="0" smtClean="0">
                <a:solidFill>
                  <a:prstClr val="black"/>
                </a:solidFill>
              </a:rPr>
              <a:t> (Bateson, Nettle &amp; Roberts, 2006. </a:t>
            </a:r>
            <a:r>
              <a:rPr lang="en-US" dirty="0" smtClean="0">
                <a:solidFill>
                  <a:prstClr val="black"/>
                </a:solidFill>
              </a:rPr>
              <a:t>Cues </a:t>
            </a:r>
            <a:r>
              <a:rPr lang="en-US" dirty="0">
                <a:solidFill>
                  <a:prstClr val="black"/>
                </a:solidFill>
              </a:rPr>
              <a:t>of being watched enhance cooperation in a real-world </a:t>
            </a:r>
            <a:r>
              <a:rPr lang="en-US" dirty="0" smtClean="0">
                <a:solidFill>
                  <a:prstClr val="black"/>
                </a:solidFill>
              </a:rPr>
              <a:t>setting</a:t>
            </a:r>
            <a:r>
              <a:rPr lang="en-US" i="1" dirty="0" smtClean="0">
                <a:solidFill>
                  <a:prstClr val="black"/>
                </a:solidFill>
              </a:rPr>
              <a:t>, Biology Letters,</a:t>
            </a:r>
            <a:r>
              <a:rPr lang="en-US" dirty="0" smtClean="0">
                <a:solidFill>
                  <a:prstClr val="black"/>
                </a:solidFill>
              </a:rPr>
              <a:t> </a:t>
            </a:r>
            <a:r>
              <a:rPr lang="en-US" b="1" dirty="0" smtClean="0">
                <a:solidFill>
                  <a:prstClr val="black"/>
                </a:solidFill>
              </a:rPr>
              <a:t>2</a:t>
            </a:r>
            <a:r>
              <a:rPr lang="en-US" dirty="0" smtClean="0">
                <a:solidFill>
                  <a:prstClr val="black"/>
                </a:solidFill>
              </a:rPr>
              <a:t>, pp. 412-4).</a:t>
            </a:r>
            <a:br>
              <a:rPr lang="en-US" dirty="0" smtClean="0">
                <a:solidFill>
                  <a:prstClr val="black"/>
                </a:solidFill>
              </a:rPr>
            </a:br>
            <a:r>
              <a:rPr lang="en-US" dirty="0" smtClean="0">
                <a:solidFill>
                  <a:prstClr val="black"/>
                </a:solidFill>
              </a:rPr>
              <a:t/>
            </a:r>
            <a:br>
              <a:rPr lang="en-US" dirty="0" smtClean="0">
                <a:solidFill>
                  <a:prstClr val="black"/>
                </a:solidFill>
              </a:rPr>
            </a:br>
            <a:endParaRPr lang="en-US" dirty="0">
              <a:solidFill>
                <a:prstClr val="black"/>
              </a:solidFill>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045200"/>
            <a:ext cx="812800" cy="812800"/>
          </a:xfrm>
          <a:prstGeom prst="rect">
            <a:avLst/>
          </a:prstGeom>
        </p:spPr>
      </p:pic>
    </p:spTree>
    <p:extLst>
      <p:ext uri="{BB962C8B-B14F-4D97-AF65-F5344CB8AC3E}">
        <p14:creationId xmlns:p14="http://schemas.microsoft.com/office/powerpoint/2010/main" val="1179977298"/>
      </p:ext>
    </p:extLst>
  </p:cSld>
  <p:clrMapOvr>
    <a:masterClrMapping/>
  </p:clrMapOvr>
  <mc:AlternateContent xmlns:mc="http://schemas.openxmlformats.org/markup-compatibility/2006">
    <mc:Choice xmlns:p14="http://schemas.microsoft.com/office/powerpoint/2010/main" Requires="p14">
      <p:transition spd="slow" p14:dur="2000" advTm="19943"/>
    </mc:Choice>
    <mc:Fallback>
      <p:transition xmlns:p14="http://schemas.microsoft.com/office/powerpoint/2010/main" spd="slow" advTm="19943"/>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5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2966" objId="3"/>
        <p14:stopEvt time="18143" objId="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Word to Picture Priming</a:t>
            </a:r>
            <a:endParaRPr lang="en-US" dirty="0"/>
          </a:p>
        </p:txBody>
      </p:sp>
      <p:sp>
        <p:nvSpPr>
          <p:cNvPr id="3" name="Subtitle 2"/>
          <p:cNvSpPr>
            <a:spLocks noGrp="1"/>
          </p:cNvSpPr>
          <p:nvPr>
            <p:ph type="subTitle" idx="1"/>
          </p:nvPr>
        </p:nvSpPr>
        <p:spPr/>
        <p:txBody>
          <a:bodyPr>
            <a:normAutofit/>
          </a:bodyPr>
          <a:lstStyle/>
          <a:p>
            <a:endParaRPr lang="en-US" dirty="0"/>
          </a:p>
        </p:txBody>
      </p:sp>
    </p:spTree>
    <p:extLst>
      <p:ext uri="{BB962C8B-B14F-4D97-AF65-F5344CB8AC3E}">
        <p14:creationId xmlns:p14="http://schemas.microsoft.com/office/powerpoint/2010/main" val="623872092"/>
      </p:ext>
    </p:extLst>
  </p:cSld>
  <p:clrMapOvr>
    <a:masterClrMapping/>
  </p:clrMapOvr>
  <mc:AlternateContent xmlns:mc="http://schemas.openxmlformats.org/markup-compatibility/2006">
    <mc:Choice xmlns:p14="http://schemas.microsoft.com/office/powerpoint/2010/main" Requires="p14">
      <p:transition spd="slow" p14:dur="2000" advTm="3197"/>
    </mc:Choice>
    <mc:Fallback>
      <p:transition xmlns:p14="http://schemas.microsoft.com/office/powerpoint/2010/main" spd="slow" advTm="3197"/>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8825" y="3290501"/>
            <a:ext cx="1336824" cy="584776"/>
          </a:xfrm>
          <a:prstGeom prst="rect">
            <a:avLst/>
          </a:prstGeom>
        </p:spPr>
        <p:txBody>
          <a:bodyPr wrap="none">
            <a:spAutoFit/>
          </a:bodyPr>
          <a:lstStyle/>
          <a:p>
            <a:pPr lvl="0" defTabSz="914400"/>
            <a:r>
              <a:rPr lang="nb-NO" sz="3200" dirty="0">
                <a:solidFill>
                  <a:prstClr val="black"/>
                </a:solidFill>
              </a:rPr>
              <a:t>f</a:t>
            </a:r>
            <a:r>
              <a:rPr lang="nb-NO" sz="3200" dirty="0" smtClean="0">
                <a:solidFill>
                  <a:prstClr val="black"/>
                </a:solidFill>
              </a:rPr>
              <a:t>emale</a:t>
            </a:r>
            <a:endParaRPr lang="nb-NO" sz="3200" dirty="0">
              <a:solidFill>
                <a:prstClr val="black"/>
              </a:solidFill>
            </a:endParaRPr>
          </a:p>
        </p:txBody>
      </p:sp>
    </p:spTree>
    <p:extLst>
      <p:ext uri="{BB962C8B-B14F-4D97-AF65-F5344CB8AC3E}">
        <p14:creationId xmlns:p14="http://schemas.microsoft.com/office/powerpoint/2010/main" val="3693124927"/>
      </p:ext>
    </p:extLst>
  </p:cSld>
  <p:clrMapOvr>
    <a:masterClrMapping/>
  </p:clrMapOvr>
  <mc:AlternateContent xmlns:mc="http://schemas.openxmlformats.org/markup-compatibility/2006">
    <mc:Choice xmlns:p14="http://schemas.microsoft.com/office/powerpoint/2010/main" Requires="p14">
      <p:transition spd="slow" p14:dur="2000" advTm="1537"/>
    </mc:Choice>
    <mc:Fallback>
      <p:transition xmlns:p14="http://schemas.microsoft.com/office/powerpoint/2010/main" spd="slow" advTm="1537"/>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17963" t="39129" r="17963" b="38564"/>
          <a:stretch/>
        </p:blipFill>
        <p:spPr bwMode="auto">
          <a:xfrm>
            <a:off x="2374900" y="2628900"/>
            <a:ext cx="4394200" cy="149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0110807"/>
      </p:ext>
    </p:extLst>
  </p:cSld>
  <p:clrMapOvr>
    <a:masterClrMapping/>
  </p:clrMapOvr>
  <mc:AlternateContent xmlns:mc="http://schemas.openxmlformats.org/markup-compatibility/2006">
    <mc:Choice xmlns:p14="http://schemas.microsoft.com/office/powerpoint/2010/main" Requires="p14">
      <p:transition spd="slow" p14:dur="2000" advTm="1647"/>
    </mc:Choice>
    <mc:Fallback>
      <p:transition xmlns:p14="http://schemas.microsoft.com/office/powerpoint/2010/main" spd="slow" advTm="1647"/>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8825" y="3290501"/>
            <a:ext cx="1007407" cy="584776"/>
          </a:xfrm>
          <a:prstGeom prst="rect">
            <a:avLst/>
          </a:prstGeom>
        </p:spPr>
        <p:txBody>
          <a:bodyPr wrap="none">
            <a:spAutoFit/>
          </a:bodyPr>
          <a:lstStyle/>
          <a:p>
            <a:pPr lvl="0" defTabSz="914400"/>
            <a:r>
              <a:rPr lang="nb-NO" sz="3200" dirty="0" smtClean="0">
                <a:solidFill>
                  <a:prstClr val="black"/>
                </a:solidFill>
              </a:rPr>
              <a:t>male</a:t>
            </a:r>
            <a:endParaRPr lang="nb-NO" sz="3200" dirty="0">
              <a:solidFill>
                <a:prstClr val="black"/>
              </a:solidFill>
            </a:endParaRPr>
          </a:p>
        </p:txBody>
      </p:sp>
    </p:spTree>
    <p:extLst>
      <p:ext uri="{BB962C8B-B14F-4D97-AF65-F5344CB8AC3E}">
        <p14:creationId xmlns:p14="http://schemas.microsoft.com/office/powerpoint/2010/main" val="3499242216"/>
      </p:ext>
    </p:extLst>
  </p:cSld>
  <p:clrMapOvr>
    <a:masterClrMapping/>
  </p:clrMapOvr>
  <mc:AlternateContent xmlns:mc="http://schemas.openxmlformats.org/markup-compatibility/2006">
    <mc:Choice xmlns:p14="http://schemas.microsoft.com/office/powerpoint/2010/main" Requires="p14">
      <p:transition spd="slow" p14:dur="2000" advTm="1454"/>
    </mc:Choice>
    <mc:Fallback>
      <p:transition xmlns:p14="http://schemas.microsoft.com/office/powerpoint/2010/main" spd="slow" advTm="1454"/>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599" t="44208" r="39637" b="44869"/>
          <a:stretch/>
        </p:blipFill>
        <p:spPr bwMode="auto">
          <a:xfrm>
            <a:off x="2385810" y="2222499"/>
            <a:ext cx="4559974" cy="1432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5255086"/>
      </p:ext>
    </p:extLst>
  </p:cSld>
  <p:clrMapOvr>
    <a:masterClrMapping/>
  </p:clrMapOvr>
  <mc:AlternateContent xmlns:mc="http://schemas.openxmlformats.org/markup-compatibility/2006">
    <mc:Choice xmlns:p14="http://schemas.microsoft.com/office/powerpoint/2010/main" Requires="p14">
      <p:transition spd="slow" p14:dur="2000" advTm="1445"/>
    </mc:Choice>
    <mc:Fallback>
      <p:transition xmlns:p14="http://schemas.microsoft.com/office/powerpoint/2010/main" spd="slow" advTm="1445"/>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8825" y="3290501"/>
            <a:ext cx="1336824" cy="584776"/>
          </a:xfrm>
          <a:prstGeom prst="rect">
            <a:avLst/>
          </a:prstGeom>
        </p:spPr>
        <p:txBody>
          <a:bodyPr wrap="none">
            <a:spAutoFit/>
          </a:bodyPr>
          <a:lstStyle/>
          <a:p>
            <a:pPr lvl="0" defTabSz="914400"/>
            <a:r>
              <a:rPr lang="nb-NO" sz="3200" dirty="0" err="1">
                <a:solidFill>
                  <a:prstClr val="black"/>
                </a:solidFill>
              </a:rPr>
              <a:t>f</a:t>
            </a:r>
            <a:r>
              <a:rPr lang="nb-NO" sz="3200" dirty="0" err="1" smtClean="0">
                <a:solidFill>
                  <a:prstClr val="black"/>
                </a:solidFill>
              </a:rPr>
              <a:t>emale</a:t>
            </a:r>
            <a:endParaRPr lang="nb-NO" sz="3200" dirty="0">
              <a:solidFill>
                <a:prstClr val="black"/>
              </a:solidFill>
            </a:endParaRPr>
          </a:p>
        </p:txBody>
      </p:sp>
    </p:spTree>
    <p:extLst>
      <p:ext uri="{BB962C8B-B14F-4D97-AF65-F5344CB8AC3E}">
        <p14:creationId xmlns:p14="http://schemas.microsoft.com/office/powerpoint/2010/main" val="3764371230"/>
      </p:ext>
    </p:extLst>
  </p:cSld>
  <p:clrMapOvr>
    <a:masterClrMapping/>
  </p:clrMapOvr>
  <mc:AlternateContent xmlns:mc="http://schemas.openxmlformats.org/markup-compatibility/2006">
    <mc:Choice xmlns:p14="http://schemas.microsoft.com/office/powerpoint/2010/main" Requires="p14">
      <p:transition spd="slow" p14:dur="2000" advTm="1713"/>
    </mc:Choice>
    <mc:Fallback>
      <p:transition xmlns:p14="http://schemas.microsoft.com/office/powerpoint/2010/main" spd="slow" advTm="1713"/>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9815" t="40185" r="20370" b="40185"/>
          <a:stretch/>
        </p:blipFill>
        <p:spPr bwMode="auto">
          <a:xfrm>
            <a:off x="2501900" y="2755900"/>
            <a:ext cx="4102100" cy="134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910145"/>
      </p:ext>
    </p:extLst>
  </p:cSld>
  <p:clrMapOvr>
    <a:masterClrMapping/>
  </p:clrMapOvr>
  <mc:AlternateContent xmlns:mc="http://schemas.openxmlformats.org/markup-compatibility/2006">
    <mc:Choice xmlns:p14="http://schemas.microsoft.com/office/powerpoint/2010/main" Requires="p14">
      <p:transition spd="slow" p14:dur="2000" advTm="1591"/>
    </mc:Choice>
    <mc:Fallback>
      <p:transition xmlns:p14="http://schemas.microsoft.com/office/powerpoint/2010/main" spd="slow" advTm="1591"/>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Results</a:t>
            </a:r>
            <a:endParaRPr lang="en-US" dirty="0"/>
          </a:p>
        </p:txBody>
      </p:sp>
      <p:sp>
        <p:nvSpPr>
          <p:cNvPr id="4" name="Text Placeholder 3"/>
          <p:cNvSpPr>
            <a:spLocks noGrp="1"/>
          </p:cNvSpPr>
          <p:nvPr>
            <p:ph type="subTitle" idx="1"/>
          </p:nvPr>
        </p:nvSpPr>
        <p:spPr>
          <a:xfrm>
            <a:off x="685800" y="3886200"/>
            <a:ext cx="8089900" cy="1752600"/>
          </a:xfrm>
        </p:spPr>
        <p:txBody>
          <a:bodyPr/>
          <a:lstStyle/>
          <a:p>
            <a:r>
              <a:rPr lang="en-US" dirty="0" smtClean="0"/>
              <a:t>How did the prime word affect decisions?</a:t>
            </a:r>
            <a:endParaRPr lang="en-US" dirty="0"/>
          </a:p>
        </p:txBody>
      </p:sp>
    </p:spTree>
    <p:extLst>
      <p:ext uri="{BB962C8B-B14F-4D97-AF65-F5344CB8AC3E}">
        <p14:creationId xmlns:p14="http://schemas.microsoft.com/office/powerpoint/2010/main" val="332524193"/>
      </p:ext>
    </p:extLst>
  </p:cSld>
  <p:clrMapOvr>
    <a:masterClrMapping/>
  </p:clrMapOvr>
  <mc:AlternateContent xmlns:mc="http://schemas.openxmlformats.org/markup-compatibility/2006">
    <mc:Choice xmlns:p14="http://schemas.microsoft.com/office/powerpoint/2010/main" Requires="p14">
      <p:transition spd="slow" p14:dur="2000" advTm="7498"/>
    </mc:Choice>
    <mc:Fallback>
      <p:transition xmlns:p14="http://schemas.microsoft.com/office/powerpoint/2010/main" spd="slow" advTm="7498"/>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Decisions</a:t>
            </a:r>
            <a:endParaRPr lang="en-US" dirty="0"/>
          </a:p>
        </p:txBody>
      </p:sp>
      <p:sp>
        <p:nvSpPr>
          <p:cNvPr id="4" name="Content Placeholder 3"/>
          <p:cNvSpPr>
            <a:spLocks noGrp="1"/>
          </p:cNvSpPr>
          <p:nvPr>
            <p:ph sz="half" idx="1"/>
          </p:nvPr>
        </p:nvSpPr>
        <p:spPr>
          <a:xfrm>
            <a:off x="457200" y="1600200"/>
            <a:ext cx="4191000" cy="4525963"/>
          </a:xfrm>
        </p:spPr>
        <p:txBody>
          <a:bodyPr/>
          <a:lstStyle/>
          <a:p>
            <a:r>
              <a:rPr lang="en-US" dirty="0" smtClean="0"/>
              <a:t>Priming (male)</a:t>
            </a:r>
          </a:p>
          <a:p>
            <a:pPr lvl="1"/>
            <a:r>
              <a:rPr lang="en-US" dirty="0" smtClean="0"/>
              <a:t>no effect for Christ</a:t>
            </a:r>
            <a:endParaRPr lang="en-US" dirty="0"/>
          </a:p>
        </p:txBody>
      </p:sp>
      <p:sp>
        <p:nvSpPr>
          <p:cNvPr id="5" name="Content Placeholder 4"/>
          <p:cNvSpPr>
            <a:spLocks noGrp="1"/>
          </p:cNvSpPr>
          <p:nvPr>
            <p:ph sz="half" idx="2"/>
          </p:nvPr>
        </p:nvSpPr>
        <p:spPr>
          <a:xfrm>
            <a:off x="4648199" y="1600200"/>
            <a:ext cx="4207933" cy="4525963"/>
          </a:xfrm>
        </p:spPr>
        <p:txBody>
          <a:bodyPr/>
          <a:lstStyle/>
          <a:p>
            <a:r>
              <a:rPr lang="en-US" dirty="0" smtClean="0"/>
              <a:t>Priming (female)</a:t>
            </a:r>
          </a:p>
          <a:p>
            <a:pPr lvl="1"/>
            <a:r>
              <a:rPr lang="en-US" b="1" dirty="0" smtClean="0"/>
              <a:t>Christ accepted as female </a:t>
            </a:r>
          </a:p>
        </p:txBody>
      </p:sp>
      <p:pic>
        <p:nvPicPr>
          <p:cNvPr id="6" name="Picture 5" descr="Androgyny_male_primed.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865" y="3343926"/>
            <a:ext cx="3606799" cy="2379533"/>
          </a:xfrm>
          <a:prstGeom prst="rect">
            <a:avLst/>
          </a:prstGeom>
        </p:spPr>
      </p:pic>
      <p:pic>
        <p:nvPicPr>
          <p:cNvPr id="7" name="Picture 6" descr="Androgyny_female_primed.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391" y="3338522"/>
            <a:ext cx="3640666" cy="2401876"/>
          </a:xfrm>
          <a:prstGeom prst="rect">
            <a:avLst/>
          </a:prstGeom>
        </p:spPr>
      </p:pic>
      <p:sp>
        <p:nvSpPr>
          <p:cNvPr id="10" name="Oval 9"/>
          <p:cNvSpPr/>
          <p:nvPr/>
        </p:nvSpPr>
        <p:spPr>
          <a:xfrm>
            <a:off x="1879600" y="3338522"/>
            <a:ext cx="774700" cy="2384937"/>
          </a:xfrm>
          <a:prstGeom prst="ellipse">
            <a:avLst/>
          </a:prstGeom>
          <a:gradFill flip="none" rotWithShape="1">
            <a:gsLst>
              <a:gs pos="0">
                <a:schemeClr val="accent1">
                  <a:tint val="100000"/>
                  <a:shade val="100000"/>
                  <a:satMod val="130000"/>
                  <a:alpha val="17000"/>
                </a:schemeClr>
              </a:gs>
              <a:gs pos="100000">
                <a:schemeClr val="accent1">
                  <a:tint val="50000"/>
                  <a:shade val="100000"/>
                  <a:satMod val="350000"/>
                  <a:alpha val="17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6070600" y="3236922"/>
            <a:ext cx="774700" cy="2384937"/>
          </a:xfrm>
          <a:prstGeom prst="ellipse">
            <a:avLst/>
          </a:prstGeom>
          <a:gradFill flip="none" rotWithShape="1">
            <a:gsLst>
              <a:gs pos="0">
                <a:schemeClr val="accent1">
                  <a:tint val="100000"/>
                  <a:shade val="100000"/>
                  <a:satMod val="130000"/>
                  <a:alpha val="17000"/>
                </a:schemeClr>
              </a:gs>
              <a:gs pos="100000">
                <a:schemeClr val="accent1">
                  <a:tint val="50000"/>
                  <a:shade val="100000"/>
                  <a:satMod val="350000"/>
                  <a:alpha val="17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045200"/>
            <a:ext cx="812800" cy="812800"/>
          </a:xfrm>
          <a:prstGeom prst="rect">
            <a:avLst/>
          </a:prstGeom>
        </p:spPr>
      </p:pic>
    </p:spTree>
    <p:extLst>
      <p:ext uri="{BB962C8B-B14F-4D97-AF65-F5344CB8AC3E}">
        <p14:creationId xmlns:p14="http://schemas.microsoft.com/office/powerpoint/2010/main" val="3640349936"/>
      </p:ext>
    </p:extLst>
  </p:cSld>
  <p:clrMapOvr>
    <a:masterClrMapping/>
  </p:clrMapOvr>
  <mc:AlternateContent xmlns:mc="http://schemas.openxmlformats.org/markup-compatibility/2006">
    <mc:Choice xmlns:p14="http://schemas.microsoft.com/office/powerpoint/2010/main" Requires="p14">
      <p:transition spd="slow" p14:dur="2000" advTm="27209"/>
    </mc:Choice>
    <mc:Fallback>
      <p:transition xmlns:p14="http://schemas.microsoft.com/office/powerpoint/2010/main" spd="slow" advTm="27209"/>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2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3928" objId="3"/>
        <p14:stopEvt time="22299" objId="3"/>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Christianity evolved over the millennium after the crucifixion</a:t>
            </a:r>
            <a:endParaRPr lang="en-US" dirty="0"/>
          </a:p>
        </p:txBody>
      </p:sp>
      <p:sp>
        <p:nvSpPr>
          <p:cNvPr id="5" name="Subtitle 4"/>
          <p:cNvSpPr>
            <a:spLocks noGrp="1"/>
          </p:cNvSpPr>
          <p:nvPr>
            <p:ph type="subTitle" idx="1"/>
          </p:nvPr>
        </p:nvSpPr>
        <p:spPr/>
        <p:txBody>
          <a:bodyPr/>
          <a:lstStyle/>
          <a:p>
            <a:r>
              <a:rPr lang="en-US" dirty="0" smtClean="0"/>
              <a:t>What are the causes for the transformation of Christ?</a:t>
            </a:r>
            <a:endParaRPr lang="en-US"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6633" y="5918200"/>
            <a:ext cx="812800" cy="812800"/>
          </a:xfrm>
          <a:prstGeom prst="rect">
            <a:avLst/>
          </a:prstGeom>
        </p:spPr>
      </p:pic>
    </p:spTree>
    <p:extLst>
      <p:ext uri="{BB962C8B-B14F-4D97-AF65-F5344CB8AC3E}">
        <p14:creationId xmlns:p14="http://schemas.microsoft.com/office/powerpoint/2010/main" val="2281901961"/>
      </p:ext>
    </p:extLst>
  </p:cSld>
  <p:clrMapOvr>
    <a:masterClrMapping/>
  </p:clrMapOvr>
  <mc:AlternateContent xmlns:mc="http://schemas.openxmlformats.org/markup-compatibility/2006">
    <mc:Choice xmlns:p14="http://schemas.microsoft.com/office/powerpoint/2010/main" Requires="p14">
      <p:transition spd="slow" p14:dur="1600" advTm="43770">
        <p14:gallery dir="l"/>
      </p:transition>
    </mc:Choice>
    <mc:Fallback>
      <p:transition xmlns:p14="http://schemas.microsoft.com/office/powerpoint/2010/main" spd="slow" advTm="43770">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5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4777" objId="3"/>
        <p14:stopEvt time="36939" objId="3"/>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Current Study</a:t>
            </a:r>
            <a:endParaRPr lang="en-US" dirty="0"/>
          </a:p>
        </p:txBody>
      </p:sp>
      <p:sp>
        <p:nvSpPr>
          <p:cNvPr id="3" name="Content Placeholder 2"/>
          <p:cNvSpPr>
            <a:spLocks noGrp="1"/>
          </p:cNvSpPr>
          <p:nvPr>
            <p:ph idx="1"/>
          </p:nvPr>
        </p:nvSpPr>
        <p:spPr/>
        <p:txBody>
          <a:bodyPr/>
          <a:lstStyle/>
          <a:p>
            <a:r>
              <a:rPr lang="en-US" dirty="0" smtClean="0"/>
              <a:t>We set up a Hot-or-Not contest.</a:t>
            </a:r>
          </a:p>
          <a:p>
            <a:r>
              <a:rPr lang="en-US" dirty="0" smtClean="0"/>
              <a:t>Hypotheses</a:t>
            </a:r>
          </a:p>
          <a:p>
            <a:pPr marL="971550" lvl="1" indent="-514350">
              <a:buFont typeface="+mj-lt"/>
              <a:buAutoNum type="arabicPeriod"/>
            </a:pPr>
            <a:r>
              <a:rPr lang="en-US" dirty="0" smtClean="0"/>
              <a:t>Prototypes will be liked more</a:t>
            </a:r>
          </a:p>
          <a:p>
            <a:pPr marL="971550" lvl="1" indent="-514350">
              <a:buFont typeface="+mj-lt"/>
              <a:buAutoNum type="arabicPeriod"/>
            </a:pPr>
            <a:r>
              <a:rPr lang="en-US" dirty="0" smtClean="0"/>
              <a:t>Prototypes will be processed more fluently</a:t>
            </a:r>
          </a:p>
          <a:p>
            <a:pPr marL="971550" lvl="1" indent="-514350">
              <a:buFont typeface="+mj-lt"/>
              <a:buAutoNum type="arabicPeriod"/>
            </a:pPr>
            <a:r>
              <a:rPr lang="en-US" dirty="0" smtClean="0"/>
              <a:t>People will like images that contain themselves</a:t>
            </a:r>
          </a:p>
          <a:p>
            <a:pPr marL="1314450" lvl="2" indent="-457200">
              <a:buFont typeface="+mj-lt"/>
              <a:buAutoNum type="alphaLcPeriod"/>
            </a:pPr>
            <a:r>
              <a:rPr lang="en-US" dirty="0" smtClean="0"/>
              <a:t>(Egocentric Beauty / Narcissist Beauty)</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400" y="5977467"/>
            <a:ext cx="812800" cy="812800"/>
          </a:xfrm>
          <a:prstGeom prst="rect">
            <a:avLst/>
          </a:prstGeom>
        </p:spPr>
      </p:pic>
    </p:spTree>
    <p:extLst>
      <p:ext uri="{BB962C8B-B14F-4D97-AF65-F5344CB8AC3E}">
        <p14:creationId xmlns:p14="http://schemas.microsoft.com/office/powerpoint/2010/main" val="2159984135"/>
      </p:ext>
    </p:extLst>
  </p:cSld>
  <p:clrMapOvr>
    <a:masterClrMapping/>
  </p:clrMapOvr>
  <mc:AlternateContent xmlns:mc="http://schemas.openxmlformats.org/markup-compatibility/2006">
    <mc:Choice xmlns:p14="http://schemas.microsoft.com/office/powerpoint/2010/main" Requires="p14">
      <p:transition spd="slow" p14:dur="2000" advTm="36185"/>
    </mc:Choice>
    <mc:Fallback>
      <p:transition xmlns:p14="http://schemas.microsoft.com/office/powerpoint/2010/main" spd="slow" advTm="36185"/>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4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4030" objId="4"/>
        <p14:stopEvt time="28290" objId="4"/>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1993900" cy="5745162"/>
          </a:xfrm>
        </p:spPr>
        <p:txBody>
          <a:bodyPr/>
          <a:lstStyle/>
          <a:p>
            <a:r>
              <a:rPr lang="en-US" sz="3200" dirty="0" smtClean="0"/>
              <a:t>The creation </a:t>
            </a:r>
            <a:br>
              <a:rPr lang="en-US" sz="3200" dirty="0" smtClean="0"/>
            </a:br>
            <a:r>
              <a:rPr lang="en-US" sz="3200" dirty="0" smtClean="0"/>
              <a:t>of a prototype</a:t>
            </a:r>
            <a:endParaRPr lang="en-US" sz="3200" dirty="0"/>
          </a:p>
        </p:txBody>
      </p:sp>
      <p:pic>
        <p:nvPicPr>
          <p:cNvPr id="4" name="officeArt object"/>
          <p:cNvPicPr>
            <a:picLocks noGrp="1" noChangeAspect="1"/>
          </p:cNvPicPr>
          <p:nvPr>
            <p:ph idx="1"/>
          </p:nvPr>
        </p:nvPicPr>
        <p:blipFill rotWithShape="1">
          <a:blip r:embed="rId5">
            <a:extLst>
              <a:ext uri="{28A0092B-C50C-407E-A947-70E740481C1C}">
                <a14:useLocalDpi xmlns:a14="http://schemas.microsoft.com/office/drawing/2010/main" val="0"/>
              </a:ext>
            </a:extLst>
          </a:blip>
          <a:srcRect l="-133" t="173" r="-1121" b="-104"/>
          <a:stretch/>
        </p:blipFill>
        <p:spPr bwMode="auto">
          <a:xfrm>
            <a:off x="3568700" y="419099"/>
            <a:ext cx="4076700" cy="5511801"/>
          </a:xfrm>
          <a:prstGeom prst="rect">
            <a:avLst/>
          </a:prstGeom>
          <a:noFill/>
          <a:ln>
            <a:noFill/>
          </a:ln>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800" y="6045200"/>
            <a:ext cx="812800" cy="812800"/>
          </a:xfrm>
          <a:prstGeom prst="rect">
            <a:avLst/>
          </a:prstGeom>
        </p:spPr>
      </p:pic>
    </p:spTree>
    <p:extLst>
      <p:ext uri="{BB962C8B-B14F-4D97-AF65-F5344CB8AC3E}">
        <p14:creationId xmlns:p14="http://schemas.microsoft.com/office/powerpoint/2010/main" val="2758045842"/>
      </p:ext>
    </p:extLst>
  </p:cSld>
  <p:clrMapOvr>
    <a:masterClrMapping/>
  </p:clrMapOvr>
  <mc:AlternateContent xmlns:mc="http://schemas.openxmlformats.org/markup-compatibility/2006">
    <mc:Choice xmlns:p14="http://schemas.microsoft.com/office/powerpoint/2010/main" Requires="p14">
      <p:transition spd="slow" p14:dur="2000" advTm="40976"/>
    </mc:Choice>
    <mc:Fallback>
      <p:transition xmlns:p14="http://schemas.microsoft.com/office/powerpoint/2010/main" spd="slow" advTm="40976"/>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0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2498" objId="3"/>
        <p14:stopEvt time="32429" objId="3"/>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1993900" cy="5745162"/>
          </a:xfrm>
        </p:spPr>
        <p:txBody>
          <a:bodyPr/>
          <a:lstStyle/>
          <a:p>
            <a:r>
              <a:rPr lang="en-US" sz="3200" dirty="0" smtClean="0"/>
              <a:t>The creation </a:t>
            </a:r>
            <a:br>
              <a:rPr lang="en-US" sz="3200" dirty="0" smtClean="0"/>
            </a:br>
            <a:r>
              <a:rPr lang="en-US" sz="3200" dirty="0" smtClean="0"/>
              <a:t>of a prototype</a:t>
            </a:r>
            <a:endParaRPr lang="en-US" sz="3200" dirty="0"/>
          </a:p>
        </p:txBody>
      </p:sp>
      <p:pic>
        <p:nvPicPr>
          <p:cNvPr id="6" name="Picture 5"/>
          <p:cNvPicPr/>
          <p:nvPr/>
        </p:nvPicPr>
        <p:blipFill>
          <a:blip r:embed="rId5">
            <a:extLst>
              <a:ext uri="{28A0092B-C50C-407E-A947-70E740481C1C}">
                <a14:useLocalDpi xmlns:a14="http://schemas.microsoft.com/office/drawing/2010/main" val="0"/>
              </a:ext>
            </a:extLst>
          </a:blip>
          <a:stretch>
            <a:fillRect/>
          </a:stretch>
        </p:blipFill>
        <p:spPr>
          <a:xfrm>
            <a:off x="2915602" y="971232"/>
            <a:ext cx="5174298" cy="4782122"/>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019800"/>
            <a:ext cx="812800" cy="812800"/>
          </a:xfrm>
          <a:prstGeom prst="rect">
            <a:avLst/>
          </a:prstGeom>
        </p:spPr>
      </p:pic>
    </p:spTree>
    <p:extLst>
      <p:ext uri="{BB962C8B-B14F-4D97-AF65-F5344CB8AC3E}">
        <p14:creationId xmlns:p14="http://schemas.microsoft.com/office/powerpoint/2010/main" val="3450088080"/>
      </p:ext>
    </p:extLst>
  </p:cSld>
  <p:clrMapOvr>
    <a:masterClrMapping/>
  </p:clrMapOvr>
  <mc:AlternateContent xmlns:mc="http://schemas.openxmlformats.org/markup-compatibility/2006">
    <mc:Choice xmlns:p14="http://schemas.microsoft.com/office/powerpoint/2010/main" Requires="p14">
      <p:transition spd="slow" p14:dur="2000" advTm="46870"/>
    </mc:Choice>
    <mc:Fallback>
      <p:transition xmlns:p14="http://schemas.microsoft.com/office/powerpoint/2010/main" spd="slow" advTm="46870"/>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2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2657" objId="3"/>
        <p14:stopEvt time="35201" objId="3"/>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1993900" cy="5745162"/>
          </a:xfrm>
        </p:spPr>
        <p:txBody>
          <a:bodyPr/>
          <a:lstStyle/>
          <a:p>
            <a:r>
              <a:rPr lang="en-US" sz="3200" dirty="0" smtClean="0"/>
              <a:t>The creation </a:t>
            </a:r>
            <a:br>
              <a:rPr lang="en-US" sz="3200" dirty="0" smtClean="0"/>
            </a:br>
            <a:r>
              <a:rPr lang="en-US" sz="3200" dirty="0" smtClean="0"/>
              <a:t>of a prototype</a:t>
            </a:r>
            <a:endParaRPr lang="en-US" sz="3200" dirty="0"/>
          </a:p>
        </p:txBody>
      </p:sp>
      <p:pic>
        <p:nvPicPr>
          <p:cNvPr id="4" name="officeArt object"/>
          <p:cNvPicPr/>
          <p:nvPr/>
        </p:nvPicPr>
        <p:blipFill>
          <a:blip r:embed="rId5">
            <a:extLst>
              <a:ext uri="{28A0092B-C50C-407E-A947-70E740481C1C}">
                <a14:useLocalDpi xmlns:a14="http://schemas.microsoft.com/office/drawing/2010/main" val="0"/>
              </a:ext>
            </a:extLst>
          </a:blip>
          <a:srcRect/>
          <a:stretch>
            <a:fillRect/>
          </a:stretch>
        </p:blipFill>
        <p:spPr bwMode="auto">
          <a:xfrm>
            <a:off x="4006532" y="338138"/>
            <a:ext cx="4235768" cy="5831320"/>
          </a:xfrm>
          <a:prstGeom prst="rect">
            <a:avLst/>
          </a:prstGeom>
          <a:noFill/>
          <a:ln>
            <a:noFill/>
          </a:ln>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800" y="6019800"/>
            <a:ext cx="812800" cy="812800"/>
          </a:xfrm>
          <a:prstGeom prst="rect">
            <a:avLst/>
          </a:prstGeom>
        </p:spPr>
      </p:pic>
    </p:spTree>
    <p:extLst>
      <p:ext uri="{BB962C8B-B14F-4D97-AF65-F5344CB8AC3E}">
        <p14:creationId xmlns:p14="http://schemas.microsoft.com/office/powerpoint/2010/main" val="842393854"/>
      </p:ext>
    </p:extLst>
  </p:cSld>
  <p:clrMapOvr>
    <a:masterClrMapping/>
  </p:clrMapOvr>
  <mc:AlternateContent xmlns:mc="http://schemas.openxmlformats.org/markup-compatibility/2006">
    <mc:Choice xmlns:p14="http://schemas.microsoft.com/office/powerpoint/2010/main" Requires="p14">
      <p:transition spd="slow" p14:dur="2000" advTm="51226"/>
    </mc:Choice>
    <mc:Fallback>
      <p:transition xmlns:p14="http://schemas.microsoft.com/office/powerpoint/2010/main" spd="slow" advTm="51226"/>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7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3330" objId="3"/>
        <p14:stopEvt time="33912" objId="3"/>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JesusProtoPerson"/>
          <p:cNvPicPr>
            <a:picLocks noGrp="1"/>
          </p:cNvPicPr>
          <p:nvPr>
            <p:ph idx="1"/>
          </p:nvPr>
        </p:nvPicPr>
        <p:blipFill rotWithShape="1">
          <a:blip r:embed="rId5">
            <a:extLst>
              <a:ext uri="{28A0092B-C50C-407E-A947-70E740481C1C}">
                <a14:useLocalDpi xmlns:a14="http://schemas.microsoft.com/office/drawing/2010/main" val="0"/>
              </a:ext>
            </a:extLst>
          </a:blip>
          <a:srcRect t="220" b="6546"/>
          <a:stretch/>
        </p:blipFill>
        <p:spPr bwMode="auto">
          <a:xfrm>
            <a:off x="774700" y="977901"/>
            <a:ext cx="7912100" cy="4910668"/>
          </a:xfrm>
          <a:prstGeom prst="rect">
            <a:avLst/>
          </a:prstGeom>
          <a:noFill/>
          <a:ln>
            <a:noFill/>
          </a:ln>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800" y="6045200"/>
            <a:ext cx="812800" cy="812800"/>
          </a:xfrm>
          <a:prstGeom prst="rect">
            <a:avLst/>
          </a:prstGeom>
        </p:spPr>
      </p:pic>
    </p:spTree>
    <p:extLst>
      <p:ext uri="{BB962C8B-B14F-4D97-AF65-F5344CB8AC3E}">
        <p14:creationId xmlns:p14="http://schemas.microsoft.com/office/powerpoint/2010/main" val="1653347120"/>
      </p:ext>
    </p:extLst>
  </p:cSld>
  <p:clrMapOvr>
    <a:masterClrMapping/>
  </p:clrMapOvr>
  <mc:AlternateContent xmlns:mc="http://schemas.openxmlformats.org/markup-compatibility/2006">
    <mc:Choice xmlns:p14="http://schemas.microsoft.com/office/powerpoint/2010/main" Requires="p14">
      <p:transition spd="slow" p14:dur="2000" advTm="96223"/>
    </mc:Choice>
    <mc:Fallback>
      <p:transition xmlns:p14="http://schemas.microsoft.com/office/powerpoint/2010/main" spd="slow" advTm="96223"/>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7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2767" objId="3"/>
        <p14:stopEvt time="82150" objId="3"/>
      </p14:showEvtLst>
    </p:ext>
  </p:extLs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JesusInteractionLog"/>
          <p:cNvPicPr/>
          <p:nvPr/>
        </p:nvPicPr>
        <p:blipFill>
          <a:blip r:embed="rId5">
            <a:extLst>
              <a:ext uri="{28A0092B-C50C-407E-A947-70E740481C1C}">
                <a14:useLocalDpi xmlns:a14="http://schemas.microsoft.com/office/drawing/2010/main" val="0"/>
              </a:ext>
            </a:extLst>
          </a:blip>
          <a:srcRect t="6943"/>
          <a:stretch>
            <a:fillRect/>
          </a:stretch>
        </p:blipFill>
        <p:spPr bwMode="auto">
          <a:xfrm>
            <a:off x="1074102" y="508000"/>
            <a:ext cx="6152198" cy="5840598"/>
          </a:xfrm>
          <a:prstGeom prst="rect">
            <a:avLst/>
          </a:prstGeom>
          <a:noFill/>
          <a:ln>
            <a:noFill/>
          </a:ln>
        </p:spPr>
      </p:pic>
      <p:sp>
        <p:nvSpPr>
          <p:cNvPr id="5" name="Oval 4"/>
          <p:cNvSpPr/>
          <p:nvPr/>
        </p:nvSpPr>
        <p:spPr>
          <a:xfrm>
            <a:off x="5600700" y="2146300"/>
            <a:ext cx="330200" cy="330200"/>
          </a:xfrm>
          <a:prstGeom prst="ellipse">
            <a:avLst/>
          </a:prstGeom>
          <a:gradFill flip="none" rotWithShape="1">
            <a:gsLst>
              <a:gs pos="0">
                <a:schemeClr val="accent1">
                  <a:shade val="51000"/>
                  <a:satMod val="130000"/>
                  <a:alpha val="15000"/>
                </a:schemeClr>
              </a:gs>
              <a:gs pos="80000">
                <a:schemeClr val="accent1">
                  <a:shade val="93000"/>
                  <a:satMod val="130000"/>
                  <a:alpha val="15000"/>
                </a:schemeClr>
              </a:gs>
              <a:gs pos="100000">
                <a:schemeClr val="accent1">
                  <a:shade val="94000"/>
                  <a:satMod val="135000"/>
                  <a:alpha val="15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4076700" y="4826000"/>
            <a:ext cx="330200" cy="330200"/>
          </a:xfrm>
          <a:prstGeom prst="ellipse">
            <a:avLst/>
          </a:prstGeom>
          <a:gradFill flip="none" rotWithShape="1">
            <a:gsLst>
              <a:gs pos="0">
                <a:schemeClr val="accent1">
                  <a:shade val="51000"/>
                  <a:satMod val="130000"/>
                  <a:alpha val="15000"/>
                </a:schemeClr>
              </a:gs>
              <a:gs pos="80000">
                <a:schemeClr val="accent1">
                  <a:shade val="93000"/>
                  <a:satMod val="130000"/>
                  <a:alpha val="15000"/>
                </a:schemeClr>
              </a:gs>
              <a:gs pos="100000">
                <a:schemeClr val="accent1">
                  <a:shade val="94000"/>
                  <a:satMod val="135000"/>
                  <a:alpha val="15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6007100" y="2540000"/>
            <a:ext cx="215900" cy="215900"/>
          </a:xfrm>
          <a:prstGeom prst="ellipse">
            <a:avLst/>
          </a:prstGeom>
          <a:gradFill flip="none" rotWithShape="1">
            <a:gsLst>
              <a:gs pos="0">
                <a:schemeClr val="accent1">
                  <a:shade val="51000"/>
                  <a:satMod val="130000"/>
                  <a:alpha val="15000"/>
                </a:schemeClr>
              </a:gs>
              <a:gs pos="80000">
                <a:schemeClr val="accent1">
                  <a:shade val="93000"/>
                  <a:satMod val="130000"/>
                  <a:alpha val="15000"/>
                </a:schemeClr>
              </a:gs>
              <a:gs pos="100000">
                <a:schemeClr val="accent1">
                  <a:shade val="94000"/>
                  <a:satMod val="135000"/>
                  <a:alpha val="15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007100" y="1562100"/>
            <a:ext cx="215900" cy="215900"/>
          </a:xfrm>
          <a:prstGeom prst="ellipse">
            <a:avLst/>
          </a:prstGeom>
          <a:gradFill flip="none" rotWithShape="1">
            <a:gsLst>
              <a:gs pos="0">
                <a:schemeClr val="accent1">
                  <a:shade val="51000"/>
                  <a:satMod val="130000"/>
                  <a:alpha val="15000"/>
                </a:schemeClr>
              </a:gs>
              <a:gs pos="80000">
                <a:schemeClr val="accent1">
                  <a:shade val="93000"/>
                  <a:satMod val="130000"/>
                  <a:alpha val="15000"/>
                </a:schemeClr>
              </a:gs>
              <a:gs pos="100000">
                <a:schemeClr val="accent1">
                  <a:shade val="94000"/>
                  <a:satMod val="135000"/>
                  <a:alpha val="15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Sou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802" y="6045200"/>
            <a:ext cx="812800" cy="812800"/>
          </a:xfrm>
          <a:prstGeom prst="rect">
            <a:avLst/>
          </a:prstGeom>
        </p:spPr>
      </p:pic>
    </p:spTree>
    <p:extLst>
      <p:ext uri="{BB962C8B-B14F-4D97-AF65-F5344CB8AC3E}">
        <p14:creationId xmlns:p14="http://schemas.microsoft.com/office/powerpoint/2010/main" val="21637389"/>
      </p:ext>
    </p:extLst>
  </p:cSld>
  <p:clrMapOvr>
    <a:masterClrMapping/>
  </p:clrMapOvr>
  <mc:AlternateContent xmlns:mc="http://schemas.openxmlformats.org/markup-compatibility/2006">
    <mc:Choice xmlns:p14="http://schemas.microsoft.com/office/powerpoint/2010/main" Requires="p14">
      <p:transition spd="slow" p14:dur="2000" advTm="46639"/>
    </mc:Choice>
    <mc:Fallback>
      <p:transition xmlns:p14="http://schemas.microsoft.com/office/powerpoint/2010/main" spd="slow" advTm="46639"/>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extLst mod="1">
    <p:ext uri="{E180D4A7-C9FB-4DFB-919C-405C955672EB}">
      <p14:showEvtLst xmlns:p14="http://schemas.microsoft.com/office/powerpoint/2010/main">
        <p14:playEvt time="4011" objId="9"/>
        <p14:stopEvt time="34119" objId="9"/>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conclusions</a:t>
            </a:r>
            <a:endParaRPr lang="en-US" dirty="0"/>
          </a:p>
        </p:txBody>
      </p:sp>
      <p:sp>
        <p:nvSpPr>
          <p:cNvPr id="3" name="Content Placeholder 2"/>
          <p:cNvSpPr>
            <a:spLocks noGrp="1"/>
          </p:cNvSpPr>
          <p:nvPr>
            <p:ph sz="half" idx="1"/>
          </p:nvPr>
        </p:nvSpPr>
        <p:spPr/>
        <p:txBody>
          <a:bodyPr>
            <a:normAutofit lnSpcReduction="10000"/>
          </a:bodyPr>
          <a:lstStyle/>
          <a:p>
            <a:r>
              <a:rPr lang="fr-FR" sz="2600" dirty="0"/>
              <a:t>The </a:t>
            </a:r>
            <a:r>
              <a:rPr lang="fr-FR" sz="2600" dirty="0" err="1"/>
              <a:t>findings</a:t>
            </a:r>
            <a:r>
              <a:rPr lang="fr-FR" sz="2600" dirty="0"/>
              <a:t> support </a:t>
            </a:r>
            <a:r>
              <a:rPr lang="fr-FR" sz="2600" dirty="0" err="1"/>
              <a:t>our</a:t>
            </a:r>
            <a:r>
              <a:rPr lang="fr-FR" sz="2600" dirty="0"/>
              <a:t> central </a:t>
            </a:r>
            <a:r>
              <a:rPr lang="fr-FR" sz="2600" dirty="0" err="1"/>
              <a:t>hypothesis</a:t>
            </a:r>
            <a:r>
              <a:rPr lang="fr-FR" sz="2600" dirty="0"/>
              <a:t> </a:t>
            </a:r>
            <a:r>
              <a:rPr lang="fr-FR" sz="2600" dirty="0" err="1"/>
              <a:t>concerning</a:t>
            </a:r>
            <a:r>
              <a:rPr lang="fr-FR" sz="2600" dirty="0"/>
              <a:t> the </a:t>
            </a:r>
            <a:r>
              <a:rPr lang="fr-FR" sz="2600" dirty="0" err="1"/>
              <a:t>adaption</a:t>
            </a:r>
            <a:r>
              <a:rPr lang="fr-FR" sz="2600" dirty="0"/>
              <a:t> of the image of Christ </a:t>
            </a:r>
            <a:r>
              <a:rPr lang="fr-FR" sz="2600" dirty="0" err="1"/>
              <a:t>towards</a:t>
            </a:r>
            <a:r>
              <a:rPr lang="fr-FR" sz="2600" dirty="0"/>
              <a:t> a </a:t>
            </a:r>
            <a:r>
              <a:rPr lang="fr-FR" sz="2600" dirty="0" err="1"/>
              <a:t>cognitively</a:t>
            </a:r>
            <a:r>
              <a:rPr lang="fr-FR" sz="2600" dirty="0"/>
              <a:t> more </a:t>
            </a:r>
            <a:r>
              <a:rPr lang="fr-FR" sz="2600" dirty="0" err="1"/>
              <a:t>pleasing</a:t>
            </a:r>
            <a:r>
              <a:rPr lang="fr-FR" sz="2600" dirty="0"/>
              <a:t> image. </a:t>
            </a:r>
          </a:p>
          <a:p>
            <a:pPr lvl="1"/>
            <a:r>
              <a:rPr lang="fr-FR" dirty="0" smtClean="0"/>
              <a:t>An </a:t>
            </a:r>
            <a:r>
              <a:rPr lang="fr-FR" dirty="0" err="1"/>
              <a:t>advantage</a:t>
            </a:r>
            <a:r>
              <a:rPr lang="fr-FR" dirty="0"/>
              <a:t> for </a:t>
            </a:r>
            <a:r>
              <a:rPr lang="fr-FR" dirty="0" err="1"/>
              <a:t>female</a:t>
            </a:r>
            <a:r>
              <a:rPr lang="fr-FR" dirty="0"/>
              <a:t> </a:t>
            </a:r>
            <a:r>
              <a:rPr lang="fr-FR" dirty="0" err="1"/>
              <a:t>features</a:t>
            </a:r>
            <a:r>
              <a:rPr lang="fr-FR" dirty="0"/>
              <a:t> </a:t>
            </a:r>
            <a:r>
              <a:rPr lang="fr-FR" dirty="0" err="1"/>
              <a:t>was</a:t>
            </a:r>
            <a:r>
              <a:rPr lang="fr-FR" dirty="0"/>
              <a:t> </a:t>
            </a:r>
            <a:r>
              <a:rPr lang="fr-FR" dirty="0" err="1"/>
              <a:t>detected</a:t>
            </a:r>
            <a:r>
              <a:rPr lang="fr-FR" dirty="0"/>
              <a:t>, </a:t>
            </a:r>
            <a:r>
              <a:rPr lang="fr-FR" dirty="0" err="1"/>
              <a:t>supporting</a:t>
            </a:r>
            <a:r>
              <a:rPr lang="fr-FR" dirty="0"/>
              <a:t> </a:t>
            </a:r>
            <a:r>
              <a:rPr lang="fr-FR" dirty="0" err="1"/>
              <a:t>earlier</a:t>
            </a:r>
            <a:r>
              <a:rPr lang="fr-FR" dirty="0"/>
              <a:t> </a:t>
            </a:r>
            <a:r>
              <a:rPr lang="fr-FR" dirty="0" err="1"/>
              <a:t>results</a:t>
            </a:r>
            <a:r>
              <a:rPr lang="fr-FR" dirty="0"/>
              <a:t> on </a:t>
            </a:r>
            <a:r>
              <a:rPr lang="fr-FR" dirty="0" err="1"/>
              <a:t>feminine</a:t>
            </a:r>
            <a:r>
              <a:rPr lang="fr-FR" dirty="0"/>
              <a:t> </a:t>
            </a:r>
            <a:r>
              <a:rPr lang="fr-FR" dirty="0" err="1"/>
              <a:t>features</a:t>
            </a:r>
            <a:r>
              <a:rPr lang="fr-FR" dirty="0"/>
              <a:t> in the image of Christ (cf. </a:t>
            </a:r>
            <a:r>
              <a:rPr lang="fr-FR" dirty="0" err="1"/>
              <a:t>Folgerø</a:t>
            </a:r>
            <a:r>
              <a:rPr lang="fr-FR" dirty="0"/>
              <a:t> et al. 2016b).</a:t>
            </a:r>
            <a:r>
              <a:rPr lang="en-US" dirty="0"/>
              <a:t> </a:t>
            </a:r>
          </a:p>
        </p:txBody>
      </p:sp>
      <p:sp>
        <p:nvSpPr>
          <p:cNvPr id="4" name="Content Placeholder 3"/>
          <p:cNvSpPr>
            <a:spLocks noGrp="1"/>
          </p:cNvSpPr>
          <p:nvPr>
            <p:ph sz="half" idx="2"/>
          </p:nvPr>
        </p:nvSpPr>
        <p:spPr/>
        <p:txBody>
          <a:bodyPr>
            <a:normAutofit lnSpcReduction="10000"/>
          </a:bodyPr>
          <a:lstStyle/>
          <a:p>
            <a:r>
              <a:rPr lang="fr-FR" dirty="0" err="1"/>
              <a:t>However</a:t>
            </a:r>
            <a:r>
              <a:rPr lang="fr-FR" dirty="0"/>
              <a:t>, </a:t>
            </a:r>
            <a:r>
              <a:rPr lang="fr-FR" dirty="0" err="1"/>
              <a:t>we</a:t>
            </a:r>
            <a:r>
              <a:rPr lang="fr-FR" dirty="0"/>
              <a:t> </a:t>
            </a:r>
            <a:r>
              <a:rPr lang="fr-FR" dirty="0" err="1"/>
              <a:t>did</a:t>
            </a:r>
            <a:r>
              <a:rPr lang="fr-FR" dirty="0"/>
              <a:t> not </a:t>
            </a:r>
            <a:r>
              <a:rPr lang="fr-FR" dirty="0" err="1"/>
              <a:t>find</a:t>
            </a:r>
            <a:r>
              <a:rPr lang="fr-FR" dirty="0"/>
              <a:t> </a:t>
            </a:r>
            <a:r>
              <a:rPr lang="fr-FR" dirty="0" err="1"/>
              <a:t>that</a:t>
            </a:r>
            <a:r>
              <a:rPr lang="fr-FR" dirty="0"/>
              <a:t> images </a:t>
            </a:r>
            <a:r>
              <a:rPr lang="fr-FR" dirty="0" err="1"/>
              <a:t>containing</a:t>
            </a:r>
            <a:r>
              <a:rPr lang="fr-FR" dirty="0"/>
              <a:t> </a:t>
            </a:r>
            <a:r>
              <a:rPr lang="fr-FR" dirty="0" err="1"/>
              <a:t>features</a:t>
            </a:r>
            <a:r>
              <a:rPr lang="fr-FR" dirty="0"/>
              <a:t> of self </a:t>
            </a:r>
            <a:r>
              <a:rPr lang="fr-FR" dirty="0" err="1"/>
              <a:t>were</a:t>
            </a:r>
            <a:r>
              <a:rPr lang="fr-FR" dirty="0"/>
              <a:t> </a:t>
            </a:r>
            <a:r>
              <a:rPr lang="fr-FR" dirty="0" err="1"/>
              <a:t>judged</a:t>
            </a:r>
            <a:r>
              <a:rPr lang="fr-FR" dirty="0"/>
              <a:t> as more </a:t>
            </a:r>
            <a:r>
              <a:rPr lang="fr-FR" i="1" dirty="0"/>
              <a:t>attractive</a:t>
            </a:r>
            <a:r>
              <a:rPr lang="fr-FR" dirty="0"/>
              <a:t>. </a:t>
            </a:r>
            <a:endParaRPr lang="fr-FR" dirty="0" smtClean="0"/>
          </a:p>
          <a:p>
            <a:pPr lvl="1"/>
            <a:r>
              <a:rPr lang="fr-FR" dirty="0" err="1" smtClean="0"/>
              <a:t>Following</a:t>
            </a:r>
            <a:r>
              <a:rPr lang="fr-FR" dirty="0" smtClean="0"/>
              <a:t> </a:t>
            </a:r>
            <a:r>
              <a:rPr lang="fr-FR" dirty="0" err="1"/>
              <a:t>DeBruin</a:t>
            </a:r>
            <a:r>
              <a:rPr lang="fr-FR" dirty="0"/>
              <a:t> (2005), </a:t>
            </a:r>
            <a:r>
              <a:rPr lang="fr-FR" dirty="0" err="1"/>
              <a:t>we</a:t>
            </a:r>
            <a:r>
              <a:rPr lang="fr-FR" dirty="0"/>
              <a:t> </a:t>
            </a:r>
            <a:r>
              <a:rPr lang="fr-FR" dirty="0" err="1"/>
              <a:t>suggest</a:t>
            </a:r>
            <a:r>
              <a:rPr lang="fr-FR" dirty="0"/>
              <a:t> </a:t>
            </a:r>
            <a:r>
              <a:rPr lang="fr-FR" dirty="0" err="1"/>
              <a:t>that</a:t>
            </a:r>
            <a:r>
              <a:rPr lang="fr-FR" dirty="0"/>
              <a:t> the </a:t>
            </a:r>
            <a:r>
              <a:rPr lang="fr-FR" dirty="0" err="1"/>
              <a:t>results</a:t>
            </a:r>
            <a:r>
              <a:rPr lang="fr-FR" dirty="0"/>
              <a:t> </a:t>
            </a:r>
            <a:r>
              <a:rPr lang="fr-FR" dirty="0" err="1"/>
              <a:t>would</a:t>
            </a:r>
            <a:r>
              <a:rPr lang="fr-FR" dirty="0"/>
              <a:t> have been </a:t>
            </a:r>
            <a:r>
              <a:rPr lang="fr-FR" dirty="0" err="1"/>
              <a:t>different</a:t>
            </a:r>
            <a:r>
              <a:rPr lang="fr-FR" dirty="0"/>
              <a:t> if </a:t>
            </a:r>
            <a:r>
              <a:rPr lang="fr-FR" dirty="0" err="1"/>
              <a:t>we</a:t>
            </a:r>
            <a:r>
              <a:rPr lang="fr-FR" dirty="0"/>
              <a:t> </a:t>
            </a:r>
            <a:r>
              <a:rPr lang="fr-FR" dirty="0" err="1"/>
              <a:t>had</a:t>
            </a:r>
            <a:r>
              <a:rPr lang="fr-FR" dirty="0"/>
              <a:t> </a:t>
            </a:r>
            <a:r>
              <a:rPr lang="fr-FR" dirty="0" err="1"/>
              <a:t>asked</a:t>
            </a:r>
            <a:r>
              <a:rPr lang="fr-FR" dirty="0"/>
              <a:t> the participants to </a:t>
            </a:r>
            <a:r>
              <a:rPr lang="fr-FR" dirty="0" err="1"/>
              <a:t>judge</a:t>
            </a:r>
            <a:r>
              <a:rPr lang="fr-FR" dirty="0"/>
              <a:t> </a:t>
            </a:r>
            <a:r>
              <a:rPr lang="fr-FR" i="1" dirty="0" err="1"/>
              <a:t>trustworthiness</a:t>
            </a:r>
            <a:r>
              <a:rPr lang="fr-FR" dirty="0"/>
              <a:t> </a:t>
            </a:r>
            <a:r>
              <a:rPr lang="fr-FR" dirty="0" err="1"/>
              <a:t>instead</a:t>
            </a:r>
            <a:r>
              <a:rPr lang="fr-FR" dirty="0"/>
              <a:t> of </a:t>
            </a:r>
            <a:r>
              <a:rPr lang="fr-FR" dirty="0" err="1"/>
              <a:t>attractiveness</a:t>
            </a:r>
            <a:r>
              <a:rPr lang="fr-FR" dirty="0"/>
              <a:t>. </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800" y="6045200"/>
            <a:ext cx="812800" cy="812800"/>
          </a:xfrm>
          <a:prstGeom prst="rect">
            <a:avLst/>
          </a:prstGeom>
        </p:spPr>
      </p:pic>
    </p:spTree>
    <p:extLst>
      <p:ext uri="{BB962C8B-B14F-4D97-AF65-F5344CB8AC3E}">
        <p14:creationId xmlns:p14="http://schemas.microsoft.com/office/powerpoint/2010/main" val="1575356490"/>
      </p:ext>
    </p:extLst>
  </p:cSld>
  <p:clrMapOvr>
    <a:masterClrMapping/>
  </p:clrMapOvr>
  <mc:AlternateContent xmlns:mc="http://schemas.openxmlformats.org/markup-compatibility/2006">
    <mc:Choice xmlns:p14="http://schemas.microsoft.com/office/powerpoint/2010/main" Requires="p14">
      <p:transition spd="slow" p14:dur="2000" advTm="96532"/>
    </mc:Choice>
    <mc:Fallback>
      <p:transition xmlns:p14="http://schemas.microsoft.com/office/powerpoint/2010/main" spd="slow" advTm="96532"/>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3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5182" objId="5"/>
        <p14:stopEvt time="78433" objId="5"/>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a:t>
            </a:r>
            <a:r>
              <a:rPr lang="en-US" sz="2000" dirty="0" smtClean="0"/>
              <a:t>(see article for full list)</a:t>
            </a:r>
            <a:endParaRPr lang="en-US" sz="2000" dirty="0"/>
          </a:p>
        </p:txBody>
      </p:sp>
      <p:sp>
        <p:nvSpPr>
          <p:cNvPr id="3" name="Content Placeholder 2"/>
          <p:cNvSpPr>
            <a:spLocks noGrp="1"/>
          </p:cNvSpPr>
          <p:nvPr>
            <p:ph sz="half" idx="1"/>
          </p:nvPr>
        </p:nvSpPr>
        <p:spPr>
          <a:xfrm>
            <a:off x="457200" y="1600200"/>
            <a:ext cx="4343400" cy="4525963"/>
          </a:xfrm>
        </p:spPr>
        <p:txBody>
          <a:bodyPr>
            <a:normAutofit fontScale="47500" lnSpcReduction="20000"/>
          </a:bodyPr>
          <a:lstStyle/>
          <a:p>
            <a:pPr marL="0" indent="-540000">
              <a:lnSpc>
                <a:spcPct val="120000"/>
              </a:lnSpc>
              <a:spcBef>
                <a:spcPts val="0"/>
              </a:spcBef>
              <a:spcAft>
                <a:spcPts val="600"/>
              </a:spcAft>
              <a:buNone/>
            </a:pPr>
            <a:r>
              <a:rPr lang="en-US" dirty="0" err="1" smtClean="0"/>
              <a:t>DeBruine</a:t>
            </a:r>
            <a:r>
              <a:rPr lang="en-US" dirty="0"/>
              <a:t>, L. 2002. Facial resemblance </a:t>
            </a:r>
            <a:r>
              <a:rPr lang="en-US" dirty="0" smtClean="0"/>
              <a:t>enhances </a:t>
            </a:r>
            <a:r>
              <a:rPr lang="en-US" dirty="0"/>
              <a:t>trust. </a:t>
            </a:r>
            <a:r>
              <a:rPr lang="en-US" i="1" dirty="0"/>
              <a:t>Proceedings of the Royal Society B: Biological Sciences</a:t>
            </a:r>
            <a:r>
              <a:rPr lang="en-US" dirty="0"/>
              <a:t>, 269(1498), 1307-1312.</a:t>
            </a:r>
          </a:p>
          <a:p>
            <a:pPr marL="0" indent="-540000">
              <a:lnSpc>
                <a:spcPct val="120000"/>
              </a:lnSpc>
              <a:spcBef>
                <a:spcPts val="0"/>
              </a:spcBef>
              <a:spcAft>
                <a:spcPts val="600"/>
              </a:spcAft>
              <a:buNone/>
            </a:pPr>
            <a:r>
              <a:rPr lang="en-US" dirty="0" err="1"/>
              <a:t>DeBruine</a:t>
            </a:r>
            <a:r>
              <a:rPr lang="en-US" dirty="0"/>
              <a:t>, L. 2005. Trustworthy but not lust-</a:t>
            </a:r>
            <a:r>
              <a:rPr lang="en-US" dirty="0" smtClean="0"/>
              <a:t>worthy: Context</a:t>
            </a:r>
            <a:r>
              <a:rPr lang="en-US" dirty="0"/>
              <a:t>-specific effects of facial resemblance. </a:t>
            </a:r>
            <a:r>
              <a:rPr lang="en-US" i="1" dirty="0"/>
              <a:t>Proceedings of the Royal Society B: Biological Sciences</a:t>
            </a:r>
            <a:r>
              <a:rPr lang="en-US" dirty="0"/>
              <a:t>, 272(1566), 919-922.</a:t>
            </a:r>
          </a:p>
          <a:p>
            <a:pPr marL="0" indent="-540000">
              <a:lnSpc>
                <a:spcPct val="120000"/>
              </a:lnSpc>
              <a:spcBef>
                <a:spcPts val="0"/>
              </a:spcBef>
              <a:spcAft>
                <a:spcPts val="600"/>
              </a:spcAft>
              <a:buNone/>
            </a:pPr>
            <a:r>
              <a:rPr lang="en-US" dirty="0" err="1"/>
              <a:t>Folgerø</a:t>
            </a:r>
            <a:r>
              <a:rPr lang="en-US" dirty="0"/>
              <a:t>, P., </a:t>
            </a:r>
            <a:r>
              <a:rPr lang="en-US" dirty="0" err="1"/>
              <a:t>Hodne</a:t>
            </a:r>
            <a:r>
              <a:rPr lang="en-US" dirty="0"/>
              <a:t>, L., Johansson, C., Andresen, A., </a:t>
            </a:r>
            <a:r>
              <a:rPr lang="en-US" dirty="0" err="1"/>
              <a:t>Sætren</a:t>
            </a:r>
            <a:r>
              <a:rPr lang="en-US" dirty="0"/>
              <a:t>, L.C., </a:t>
            </a:r>
            <a:r>
              <a:rPr lang="en-US" dirty="0" err="1"/>
              <a:t>Specht</a:t>
            </a:r>
            <a:r>
              <a:rPr lang="en-US" dirty="0"/>
              <a:t>, K., </a:t>
            </a:r>
            <a:r>
              <a:rPr lang="en-US" dirty="0" err="1"/>
              <a:t>Skaar</a:t>
            </a:r>
            <a:r>
              <a:rPr lang="en-US" dirty="0"/>
              <a:t>, Ø.O. &amp; </a:t>
            </a:r>
            <a:r>
              <a:rPr lang="en-US" dirty="0" err="1"/>
              <a:t>Reber</a:t>
            </a:r>
            <a:r>
              <a:rPr lang="en-US" dirty="0"/>
              <a:t>, R. 2016a. Effects of Facial Symmetry and Gaze Direction on Perception of Social Attributes: A Study in Experimental Art History, </a:t>
            </a:r>
            <a:r>
              <a:rPr lang="en-US" i="1" dirty="0"/>
              <a:t>Frontiers in Human Neuroscience</a:t>
            </a:r>
            <a:r>
              <a:rPr lang="en-US" dirty="0"/>
              <a:t>, 10, September </a:t>
            </a:r>
            <a:r>
              <a:rPr lang="en-US" dirty="0" smtClean="0"/>
              <a:t>2016.</a:t>
            </a:r>
            <a:r>
              <a:rPr lang="en-US" u="sng" dirty="0" smtClean="0">
                <a:hlinkClick r:id="rId3"/>
              </a:rPr>
              <a:t>https</a:t>
            </a:r>
            <a:r>
              <a:rPr lang="en-US" u="sng" dirty="0">
                <a:hlinkClick r:id="rId3"/>
              </a:rPr>
              <a:t>://doi.org/10.3389/fnhum.2016.00452</a:t>
            </a:r>
            <a:endParaRPr lang="en-US" dirty="0"/>
          </a:p>
          <a:p>
            <a:pPr marL="0" indent="-540000">
              <a:lnSpc>
                <a:spcPct val="120000"/>
              </a:lnSpc>
              <a:spcBef>
                <a:spcPts val="0"/>
              </a:spcBef>
              <a:spcAft>
                <a:spcPts val="600"/>
              </a:spcAft>
              <a:buNone/>
            </a:pPr>
            <a:r>
              <a:rPr lang="en-US" dirty="0" err="1"/>
              <a:t>Folgerø</a:t>
            </a:r>
            <a:r>
              <a:rPr lang="en-US" dirty="0" smtClean="0"/>
              <a:t>, </a:t>
            </a:r>
            <a:r>
              <a:rPr lang="en-US" dirty="0"/>
              <a:t>P., Johansson, C. &amp; Andresen, A. 2016b. Transgender Priming in Medieval Europe, XXIV. </a:t>
            </a:r>
            <a:r>
              <a:rPr lang="en-US" i="1" dirty="0"/>
              <a:t>Conference of the International Association of Empirical Aesthetics</a:t>
            </a:r>
            <a:r>
              <a:rPr lang="en-US" dirty="0"/>
              <a:t>, Vienna, Austria. August 29 – September 1. 2016</a:t>
            </a:r>
            <a:r>
              <a:rPr lang="en-US" dirty="0" smtClean="0"/>
              <a:t>.</a:t>
            </a:r>
            <a:endParaRPr lang="en-US" dirty="0"/>
          </a:p>
        </p:txBody>
      </p:sp>
      <p:sp>
        <p:nvSpPr>
          <p:cNvPr id="4" name="Content Placeholder 3"/>
          <p:cNvSpPr>
            <a:spLocks noGrp="1"/>
          </p:cNvSpPr>
          <p:nvPr>
            <p:ph sz="half" idx="2"/>
          </p:nvPr>
        </p:nvSpPr>
        <p:spPr/>
        <p:txBody>
          <a:bodyPr>
            <a:normAutofit fontScale="47500" lnSpcReduction="20000"/>
          </a:bodyPr>
          <a:lstStyle/>
          <a:p>
            <a:r>
              <a:rPr lang="en-US" dirty="0" smtClean="0"/>
              <a:t>Music for inspiration :-D</a:t>
            </a:r>
          </a:p>
          <a:p>
            <a:r>
              <a:rPr lang="en-US" dirty="0" smtClean="0"/>
              <a:t>Thomas di </a:t>
            </a:r>
            <a:r>
              <a:rPr lang="en-US" dirty="0" err="1" smtClean="0"/>
              <a:t>Leva</a:t>
            </a:r>
            <a:r>
              <a:rPr lang="en-US" dirty="0" smtClean="0"/>
              <a:t>: Everyone </a:t>
            </a:r>
            <a:r>
              <a:rPr lang="en-US" dirty="0"/>
              <a:t>is Jesus </a:t>
            </a:r>
            <a:br>
              <a:rPr lang="en-US" dirty="0"/>
            </a:br>
            <a:r>
              <a:rPr lang="en-US" dirty="0">
                <a:hlinkClick r:id="rId4"/>
              </a:rPr>
              <a:t>https://www.youtube.com/watch?v=</a:t>
            </a:r>
            <a:r>
              <a:rPr lang="en-US" dirty="0" smtClean="0">
                <a:hlinkClick r:id="rId4"/>
              </a:rPr>
              <a:t>GllR1WyDzJc</a:t>
            </a:r>
            <a:endParaRPr lang="en-US" dirty="0" smtClean="0"/>
          </a:p>
          <a:p>
            <a:endParaRPr lang="en-US" dirty="0" smtClean="0"/>
          </a:p>
          <a:p>
            <a:r>
              <a:rPr lang="en-US" dirty="0" smtClean="0"/>
              <a:t>Depeche Mode: </a:t>
            </a:r>
            <a:r>
              <a:rPr lang="en-US" dirty="0"/>
              <a:t>Personal Jesus</a:t>
            </a:r>
            <a:br>
              <a:rPr lang="en-US" dirty="0"/>
            </a:br>
            <a:r>
              <a:rPr lang="en-US" dirty="0">
                <a:hlinkClick r:id="rId5"/>
              </a:rPr>
              <a:t>https://www.youtube.com/watch?v=</a:t>
            </a:r>
            <a:r>
              <a:rPr lang="en-US" dirty="0" smtClean="0">
                <a:hlinkClick r:id="rId5"/>
              </a:rPr>
              <a:t>u1xrNaTO1bI</a:t>
            </a:r>
            <a:endParaRPr lang="en-US" dirty="0" smtClean="0"/>
          </a:p>
          <a:p>
            <a:pPr marL="0" indent="0">
              <a:buNone/>
            </a:pPr>
            <a:endParaRPr lang="en-US" dirty="0"/>
          </a:p>
          <a:p>
            <a:r>
              <a:rPr lang="en-US" dirty="0"/>
              <a:t>A big Thank You to all our participants!</a:t>
            </a:r>
          </a:p>
          <a:p>
            <a:endParaRPr lang="en-US" dirty="0" smtClean="0"/>
          </a:p>
          <a:p>
            <a:endParaRPr lang="en-US" dirty="0"/>
          </a:p>
        </p:txBody>
      </p:sp>
    </p:spTree>
    <p:extLst>
      <p:ext uri="{BB962C8B-B14F-4D97-AF65-F5344CB8AC3E}">
        <p14:creationId xmlns:p14="http://schemas.microsoft.com/office/powerpoint/2010/main" val="232891196"/>
      </p:ext>
    </p:extLst>
  </p:cSld>
  <p:clrMapOvr>
    <a:masterClrMapping/>
  </p:clrMapOvr>
  <mc:AlternateContent xmlns:mc="http://schemas.openxmlformats.org/markup-compatibility/2006">
    <mc:Choice xmlns:p14="http://schemas.microsoft.com/office/powerpoint/2010/main" Requires="p14">
      <p:transition spd="slow" p14:dur="2000" advTm="43204"/>
    </mc:Choice>
    <mc:Fallback>
      <p:transition xmlns:p14="http://schemas.microsoft.com/office/powerpoint/2010/main" spd="slow" advTm="43204"/>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Before </a:t>
            </a:r>
            <a:endParaRPr lang="en-US" dirty="0"/>
          </a:p>
        </p:txBody>
      </p:sp>
      <p:pic>
        <p:nvPicPr>
          <p:cNvPr id="4" name="Content Placeholder 3" descr="gallery-1450102902-screen-shot-2015-12-14-at-91810-am.png"/>
          <p:cNvPicPr>
            <a:picLocks noGrp="1" noChangeAspect="1"/>
          </p:cNvPicPr>
          <p:nvPr>
            <p:ph idx="1"/>
          </p:nvPr>
        </p:nvPicPr>
        <p:blipFill rotWithShape="1">
          <a:blip r:embed="rId5">
            <a:extLst>
              <a:ext uri="{28A0092B-C50C-407E-A947-70E740481C1C}">
                <a14:useLocalDpi xmlns:a14="http://schemas.microsoft.com/office/drawing/2010/main" val="0"/>
              </a:ext>
            </a:extLst>
          </a:blip>
          <a:srcRect l="-184" t="842" b="-842"/>
          <a:stretch/>
        </p:blipFill>
        <p:spPr>
          <a:xfrm>
            <a:off x="2882900" y="1219200"/>
            <a:ext cx="3467100" cy="4525963"/>
          </a:xfrm>
        </p:spPr>
      </p:pic>
      <p:sp>
        <p:nvSpPr>
          <p:cNvPr id="5" name="TextBox 4"/>
          <p:cNvSpPr txBox="1"/>
          <p:nvPr/>
        </p:nvSpPr>
        <p:spPr>
          <a:xfrm>
            <a:off x="990600" y="5938402"/>
            <a:ext cx="7696200" cy="646331"/>
          </a:xfrm>
          <a:prstGeom prst="rect">
            <a:avLst/>
          </a:prstGeom>
          <a:noFill/>
        </p:spPr>
        <p:txBody>
          <a:bodyPr wrap="square" rtlCol="0">
            <a:spAutoFit/>
          </a:bodyPr>
          <a:lstStyle/>
          <a:p>
            <a:r>
              <a:rPr lang="en-US" dirty="0" smtClean="0"/>
              <a:t>The “real” face of Jesus, according to Popular Mechanics: </a:t>
            </a:r>
            <a:br>
              <a:rPr lang="en-US" dirty="0" smtClean="0"/>
            </a:br>
            <a:r>
              <a:rPr lang="en-US" dirty="0" smtClean="0"/>
              <a:t>http://</a:t>
            </a:r>
            <a:r>
              <a:rPr lang="en-US" dirty="0" err="1" smtClean="0"/>
              <a:t>www.popularmechanics.com</a:t>
            </a:r>
            <a:r>
              <a:rPr lang="en-US" dirty="0" smtClean="0"/>
              <a:t>/science/health/a234/1282186/  </a:t>
            </a:r>
            <a:endParaRPr lang="en-US"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800" y="5938402"/>
            <a:ext cx="812800" cy="812800"/>
          </a:xfrm>
          <a:prstGeom prst="rect">
            <a:avLst/>
          </a:prstGeom>
        </p:spPr>
      </p:pic>
    </p:spTree>
    <p:extLst>
      <p:ext uri="{BB962C8B-B14F-4D97-AF65-F5344CB8AC3E}">
        <p14:creationId xmlns:p14="http://schemas.microsoft.com/office/powerpoint/2010/main" val="3091486625"/>
      </p:ext>
    </p:extLst>
  </p:cSld>
  <p:clrMapOvr>
    <a:masterClrMapping/>
  </p:clrMapOvr>
  <mc:AlternateContent xmlns:mc="http://schemas.openxmlformats.org/markup-compatibility/2006">
    <mc:Choice xmlns:p14="http://schemas.microsoft.com/office/powerpoint/2010/main" Requires="p14">
      <p:transition spd="slow" p14:dur="2000" advTm="10831"/>
    </mc:Choice>
    <mc:Fallback>
      <p:transition xmlns:p14="http://schemas.microsoft.com/office/powerpoint/2010/main" spd="slow" advTm="10831"/>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2621" objId="3"/>
        <p14:stopEvt time="8097" objId="3"/>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After</a:t>
            </a:r>
            <a:endParaRPr lang="en-US" dirty="0"/>
          </a:p>
        </p:txBody>
      </p:sp>
      <p:pic>
        <p:nvPicPr>
          <p:cNvPr id="4" name="Content Placeholder 3" descr="1393516375000-AP-MUSIC-THE-BIBLE-60052972.JPG"/>
          <p:cNvPicPr>
            <a:picLocks noGrp="1" noChangeAspect="1"/>
          </p:cNvPicPr>
          <p:nvPr>
            <p:ph idx="1"/>
          </p:nvPr>
        </p:nvPicPr>
        <p:blipFill rotWithShape="1">
          <a:blip r:embed="rId5">
            <a:extLst>
              <a:ext uri="{28A0092B-C50C-407E-A947-70E740481C1C}">
                <a14:useLocalDpi xmlns:a14="http://schemas.microsoft.com/office/drawing/2010/main" val="0"/>
              </a:ext>
            </a:extLst>
          </a:blip>
          <a:srcRect r="34218"/>
          <a:stretch/>
        </p:blipFill>
        <p:spPr>
          <a:xfrm>
            <a:off x="2320192" y="1371600"/>
            <a:ext cx="4474308" cy="4525963"/>
          </a:xfr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800" y="5897563"/>
            <a:ext cx="812800" cy="812800"/>
          </a:xfrm>
          <a:prstGeom prst="rect">
            <a:avLst/>
          </a:prstGeom>
        </p:spPr>
      </p:pic>
    </p:spTree>
    <p:extLst>
      <p:ext uri="{BB962C8B-B14F-4D97-AF65-F5344CB8AC3E}">
        <p14:creationId xmlns:p14="http://schemas.microsoft.com/office/powerpoint/2010/main" val="941270899"/>
      </p:ext>
    </p:extLst>
  </p:cSld>
  <p:clrMapOvr>
    <a:masterClrMapping/>
  </p:clrMapOvr>
  <mc:AlternateContent xmlns:mc="http://schemas.openxmlformats.org/markup-compatibility/2006">
    <mc:Choice xmlns:p14="http://schemas.microsoft.com/office/powerpoint/2010/main" Requires="p14">
      <p:transition spd="slow" p14:dur="2000" advTm="10636"/>
    </mc:Choice>
    <mc:Fallback>
      <p:transition xmlns:p14="http://schemas.microsoft.com/office/powerpoint/2010/main" spd="slow" advTm="10636"/>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2527" objId="3"/>
        <p14:stopEvt time="5417" objId="3"/>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numis_pl_V_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4" y="1285875"/>
            <a:ext cx="4556280" cy="434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7563" y="1187450"/>
            <a:ext cx="4535487" cy="448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075" y="5781675"/>
            <a:ext cx="84502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6045200"/>
            <a:ext cx="812800" cy="812800"/>
          </a:xfrm>
          <a:prstGeom prst="rect">
            <a:avLst/>
          </a:prstGeom>
        </p:spPr>
      </p:pic>
    </p:spTree>
    <p:extLst>
      <p:ext uri="{BB962C8B-B14F-4D97-AF65-F5344CB8AC3E}">
        <p14:creationId xmlns:p14="http://schemas.microsoft.com/office/powerpoint/2010/main" val="1512919609"/>
      </p:ext>
    </p:extLst>
  </p:cSld>
  <p:clrMapOvr>
    <a:masterClrMapping/>
  </p:clrMapOvr>
  <mc:AlternateContent xmlns:mc="http://schemas.openxmlformats.org/markup-compatibility/2006">
    <mc:Choice xmlns:p14="http://schemas.microsoft.com/office/powerpoint/2010/main" Requires="p14">
      <p:transition spd="slow" p14:dur="3400" advTm="52157">
        <p14:reveal/>
      </p:transition>
    </mc:Choice>
    <mc:Fallback>
      <p:transition xmlns:p14="http://schemas.microsoft.com/office/powerpoint/2010/main" spd="slow" advTm="52157">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3166" objId="2"/>
        <p14:stopEvt time="42018"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0750" y="257175"/>
            <a:ext cx="4762500" cy="634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400" y="5991225"/>
            <a:ext cx="812800" cy="812800"/>
          </a:xfrm>
          <a:prstGeom prst="rect">
            <a:avLst/>
          </a:prstGeom>
        </p:spPr>
      </p:pic>
    </p:spTree>
    <p:extLst>
      <p:ext uri="{BB962C8B-B14F-4D97-AF65-F5344CB8AC3E}">
        <p14:creationId xmlns:p14="http://schemas.microsoft.com/office/powerpoint/2010/main" val="319258090"/>
      </p:ext>
    </p:extLst>
  </p:cSld>
  <p:clrMapOvr>
    <a:masterClrMapping/>
  </p:clrMapOvr>
  <mc:AlternateContent xmlns:mc="http://schemas.openxmlformats.org/markup-compatibility/2006">
    <mc:Choice xmlns:p14="http://schemas.microsoft.com/office/powerpoint/2010/main" Requires="p14">
      <p:transition spd="slow" p14:dur="2000" advTm="31395"/>
    </mc:Choice>
    <mc:Fallback>
      <p:transition xmlns:p14="http://schemas.microsoft.com/office/powerpoint/2010/main" spd="slow" advTm="31395"/>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2682" objId="2"/>
        <p14:stopEvt time="24984" objId="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M:\Media Acts\Presentasjon\Weyden_JanDeGro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6975" y="492125"/>
            <a:ext cx="2039938"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Picture 3" descr="M:\Media Acts\Presentasjon\Pisanello-LeonelloD'Est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3789363"/>
            <a:ext cx="1752600"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4" descr="M:\Media Acts\Presentasjon\Flemall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8038" y="492125"/>
            <a:ext cx="1943100"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5" descr="M:\Media Acts\Presentasjon\Masacci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69013" y="3789363"/>
            <a:ext cx="2247900"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4" name="Picture 6" descr="M:\Media Acts\Presentasjon\Eyck10goldsm.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5650" y="492125"/>
            <a:ext cx="1808163"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5" name="Picture 7" descr="M:\Media Acts\Presentasjon\Castagno08portr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57563" y="3779838"/>
            <a:ext cx="1924050" cy="25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0" y="6045200"/>
            <a:ext cx="812800" cy="812800"/>
          </a:xfrm>
          <a:prstGeom prst="rect">
            <a:avLst/>
          </a:prstGeom>
        </p:spPr>
      </p:pic>
    </p:spTree>
    <p:extLst>
      <p:ext uri="{BB962C8B-B14F-4D97-AF65-F5344CB8AC3E}">
        <p14:creationId xmlns:p14="http://schemas.microsoft.com/office/powerpoint/2010/main" val="670293023"/>
      </p:ext>
    </p:extLst>
  </p:cSld>
  <p:clrMapOvr>
    <a:masterClrMapping/>
  </p:clrMapOvr>
  <mc:AlternateContent xmlns:mc="http://schemas.openxmlformats.org/markup-compatibility/2006">
    <mc:Choice xmlns:p14="http://schemas.microsoft.com/office/powerpoint/2010/main" Requires="p14">
      <p:transition spd="slow" p14:dur="2000" advTm="15997"/>
    </mc:Choice>
    <mc:Fallback>
      <p:transition xmlns:p14="http://schemas.microsoft.com/office/powerpoint/2010/main" spd="slow" advTm="15997"/>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3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2650" objId="3"/>
        <p14:stopEvt time="10986"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0750" y="257175"/>
            <a:ext cx="4762500" cy="634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045200"/>
            <a:ext cx="812800" cy="812800"/>
          </a:xfrm>
          <a:prstGeom prst="rect">
            <a:avLst/>
          </a:prstGeom>
        </p:spPr>
      </p:pic>
    </p:spTree>
    <p:extLst>
      <p:ext uri="{BB962C8B-B14F-4D97-AF65-F5344CB8AC3E}">
        <p14:creationId xmlns:p14="http://schemas.microsoft.com/office/powerpoint/2010/main" val="2182790074"/>
      </p:ext>
    </p:extLst>
  </p:cSld>
  <p:clrMapOvr>
    <a:masterClrMapping/>
  </p:clrMapOvr>
  <mc:AlternateContent xmlns:mc="http://schemas.openxmlformats.org/markup-compatibility/2006">
    <mc:Choice xmlns:p14="http://schemas.microsoft.com/office/powerpoint/2010/main" Requires="p14">
      <p:transition spd="slow" p14:dur="2000" advTm="25584"/>
    </mc:Choice>
    <mc:Fallback>
      <p:transition xmlns:p14="http://schemas.microsoft.com/office/powerpoint/2010/main" spd="slow" advTm="25584"/>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2671" objId="2"/>
        <p14:stopEvt time="21814" objId="2"/>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17963" t="38828" r="17963" b="38210"/>
          <a:stretch/>
        </p:blipFill>
        <p:spPr bwMode="auto">
          <a:xfrm>
            <a:off x="2374900" y="2692400"/>
            <a:ext cx="4394200" cy="157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045200"/>
            <a:ext cx="812800" cy="812800"/>
          </a:xfrm>
          <a:prstGeom prst="rect">
            <a:avLst/>
          </a:prstGeom>
        </p:spPr>
      </p:pic>
    </p:spTree>
    <p:extLst>
      <p:ext uri="{BB962C8B-B14F-4D97-AF65-F5344CB8AC3E}">
        <p14:creationId xmlns:p14="http://schemas.microsoft.com/office/powerpoint/2010/main" val="3986274183"/>
      </p:ext>
    </p:extLst>
  </p:cSld>
  <p:clrMapOvr>
    <a:masterClrMapping/>
  </p:clrMapOvr>
  <mc:AlternateContent xmlns:mc="http://schemas.openxmlformats.org/markup-compatibility/2006">
    <mc:Choice xmlns:p14="http://schemas.microsoft.com/office/powerpoint/2010/main" Requires="p14">
      <p:transition spd="slow" p14:dur="2000" advTm="25835"/>
    </mc:Choice>
    <mc:Fallback>
      <p:transition xmlns:p14="http://schemas.microsoft.com/office/powerpoint/2010/main" spd="slow" advTm="25835"/>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4015" objId="2"/>
        <p14:stopEvt time="18873" objId="2"/>
      </p14:showEvtLst>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7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tandard utforming">
  <a:themeElements>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utform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16304</TotalTime>
  <Words>1015</Words>
  <Application>Microsoft Macintosh PowerPoint</Application>
  <PresentationFormat>On-screen Show (4:3)</PresentationFormat>
  <Paragraphs>96</Paragraphs>
  <Slides>27</Slides>
  <Notes>23</Notes>
  <HiddenSlides>0</HiddenSlides>
  <MMClips>18</MMClips>
  <ScaleCrop>false</ScaleCrop>
  <HeadingPairs>
    <vt:vector size="4" baseType="variant">
      <vt:variant>
        <vt:lpstr>Theme</vt:lpstr>
      </vt:variant>
      <vt:variant>
        <vt:i4>4</vt:i4>
      </vt:variant>
      <vt:variant>
        <vt:lpstr>Slide Titles</vt:lpstr>
      </vt:variant>
      <vt:variant>
        <vt:i4>27</vt:i4>
      </vt:variant>
    </vt:vector>
  </HeadingPairs>
  <TitlesOfParts>
    <vt:vector size="31" baseType="lpstr">
      <vt:lpstr>Office Theme</vt:lpstr>
      <vt:lpstr>27_Office-tema</vt:lpstr>
      <vt:lpstr>1_Standard utforming</vt:lpstr>
      <vt:lpstr>Office-tema</vt:lpstr>
      <vt:lpstr>Prototypes and Recognition of Self in Depictions of Christ </vt:lpstr>
      <vt:lpstr>Christianity evolved over the millennium after the crucifixion</vt:lpstr>
      <vt:lpstr>Before </vt:lpstr>
      <vt:lpstr>After</vt:lpstr>
      <vt:lpstr>PowerPoint Presentation</vt:lpstr>
      <vt:lpstr>PowerPoint Presentation</vt:lpstr>
      <vt:lpstr>PowerPoint Presentation</vt:lpstr>
      <vt:lpstr>PowerPoint Presentation</vt:lpstr>
      <vt:lpstr>PowerPoint Presentation</vt:lpstr>
      <vt:lpstr>Eye Contact is a powerful stimulus</vt:lpstr>
      <vt:lpstr>Word to Picture Priming</vt:lpstr>
      <vt:lpstr>PowerPoint Presentation</vt:lpstr>
      <vt:lpstr>PowerPoint Presentation</vt:lpstr>
      <vt:lpstr>PowerPoint Presentation</vt:lpstr>
      <vt:lpstr>PowerPoint Presentation</vt:lpstr>
      <vt:lpstr>PowerPoint Presentation</vt:lpstr>
      <vt:lpstr>PowerPoint Presentation</vt:lpstr>
      <vt:lpstr>Results</vt:lpstr>
      <vt:lpstr>Decisions</vt:lpstr>
      <vt:lpstr>The Current Study</vt:lpstr>
      <vt:lpstr>The creation  of a prototype</vt:lpstr>
      <vt:lpstr>The creation  of a prototype</vt:lpstr>
      <vt:lpstr>The creation  of a prototype</vt:lpstr>
      <vt:lpstr>PowerPoint Presentation</vt:lpstr>
      <vt:lpstr>PowerPoint Presentation</vt:lpstr>
      <vt:lpstr>Main conclusions</vt:lpstr>
      <vt:lpstr>References (see article for full list)</vt:lpstr>
    </vt:vector>
  </TitlesOfParts>
  <Company>Universitetet i Bergen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Transgender Priming  in Medieval Europe</dc:title>
  <dc:creator>Christer Johansson</dc:creator>
  <cp:lastModifiedBy>Christer Johansson</cp:lastModifiedBy>
  <cp:revision>189</cp:revision>
  <dcterms:created xsi:type="dcterms:W3CDTF">2016-06-20T07:35:06Z</dcterms:created>
  <dcterms:modified xsi:type="dcterms:W3CDTF">2020-05-08T16:40:53Z</dcterms:modified>
</cp:coreProperties>
</file>