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 id="274" r:id="rId3"/>
    <p:sldId id="275"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325" r:id="rId67"/>
    <p:sldId id="326" r:id="rId68"/>
    <p:sldId id="327" r:id="rId69"/>
    <p:sldId id="328" r:id="rId70"/>
    <p:sldId id="329" r:id="rId71"/>
    <p:sldId id="330" r:id="rId72"/>
    <p:sldId id="331" r:id="rId73"/>
    <p:sldId id="332" r:id="rId74"/>
    <p:sldId id="333" r:id="rId75"/>
    <p:sldId id="334"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449" r:id="rId102"/>
    <p:sldId id="361" r:id="rId103"/>
    <p:sldId id="362" r:id="rId104"/>
    <p:sldId id="467" r:id="rId105"/>
    <p:sldId id="468" r:id="rId10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06" y="4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96942" y="609981"/>
            <a:ext cx="3198114" cy="696594"/>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4018026" y="3608577"/>
            <a:ext cx="4155947" cy="696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0346" y="167131"/>
            <a:ext cx="11211306" cy="173228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915035" y="1795017"/>
            <a:ext cx="10361929" cy="3511550"/>
          </a:xfrm>
          <a:prstGeom prst="rect">
            <a:avLst/>
          </a:prstGeom>
        </p:spPr>
        <p:txBody>
          <a:bodyPr wrap="square" lIns="0" tIns="0" rIns="0" bIns="0">
            <a:spAutoFit/>
          </a:bodyPr>
          <a:lstStyle>
            <a:lvl1pPr>
              <a:defRPr sz="1800" b="0" i="0">
                <a:solidFill>
                  <a:schemeClr val="tx1"/>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ana.geman@usm.r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14.jp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hyperlink" Target="https://discover.clarivate.com/tackle_literature_reviews_with_confidence_webinar_registration?campaignname=Essential_guide_to_literature_reviews_SAR_Global_2020&amp;campaignid=7014N000000D1Z8&amp;utm_campaign=Essential_guide_to_literature_reviews_SAR_Global_2020_Ad_4&amp;utm_source=facebook&amp;utm_medium=paid" TargetMode="External"/><Relationship Id="rId2" Type="http://schemas.openxmlformats.org/officeDocument/2006/relationships/hyperlink" Target="https://clarivate.com/webofsciencegroup/article/literature-review-definitive-guide/?campaignname=Essential_guide_to_literature_reviews_SAR_Global_2020&amp;campaignid=7014N000000D1Z8&amp;utm_campaign=Essential_guide_to_literature_reviews_SAR_Global_2020_Ad_4&amp;utm_source=facebook&amp;utm_medium=paid" TargetMode="Externa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hyperlink" Target="https://clarivate.com/webofsciencegroup/tag/research-smarter/" TargetMode="External"/><Relationship Id="rId7" Type="http://schemas.openxmlformats.org/officeDocument/2006/relationships/hyperlink" Target="https://clarivate.com/webofsciencegroup/solutions/researcher/newsletter-signup/" TargetMode="External"/><Relationship Id="rId2" Type="http://schemas.openxmlformats.org/officeDocument/2006/relationships/hyperlink" Target="https://discover.clarivate.com/tackle_literature_reviews_with_confidence_webinar_registration?campaignname=Essential_guide_to_literature_reviews_SAR_Global_2020&amp;campaignid=7014N000000D1Z8&amp;utm_campaign=Essential_guide_to_literature_reviews_SAR_Global_2020_Ad_4&amp;utm_source=facebook&amp;utm_medium=paid" TargetMode="External"/><Relationship Id="rId1" Type="http://schemas.openxmlformats.org/officeDocument/2006/relationships/slideLayout" Target="../slideLayouts/slideLayout5.xml"/><Relationship Id="rId6" Type="http://schemas.openxmlformats.org/officeDocument/2006/relationships/hyperlink" Target="https://clarivate.com/webofsciencegroup/article/how-to-find-the-right-journal-for-your-research-using-actual-data/" TargetMode="External"/><Relationship Id="rId5" Type="http://schemas.openxmlformats.org/officeDocument/2006/relationships/hyperlink" Target="https://clarivate.com/webofsciencegroup/article/three-tips-to-save-hundreds-of-hours-writing-research-papers/" TargetMode="External"/><Relationship Id="rId4" Type="http://schemas.openxmlformats.org/officeDocument/2006/relationships/hyperlink" Target="https://clarivate.com/webofsciencegroup/article/hunt-down-the-right-research-papers-five-tips-every-researcher-should-know/"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6" Type="http://schemas.openxmlformats.org/officeDocument/2006/relationships/image" Target="../media/image35.png"/><Relationship Id="rId117" Type="http://schemas.openxmlformats.org/officeDocument/2006/relationships/image" Target="../media/image126.png"/><Relationship Id="rId21" Type="http://schemas.openxmlformats.org/officeDocument/2006/relationships/image" Target="../media/image30.png"/><Relationship Id="rId42" Type="http://schemas.openxmlformats.org/officeDocument/2006/relationships/image" Target="../media/image51.png"/><Relationship Id="rId47" Type="http://schemas.openxmlformats.org/officeDocument/2006/relationships/image" Target="../media/image56.png"/><Relationship Id="rId63" Type="http://schemas.openxmlformats.org/officeDocument/2006/relationships/image" Target="../media/image72.png"/><Relationship Id="rId68" Type="http://schemas.openxmlformats.org/officeDocument/2006/relationships/image" Target="../media/image77.png"/><Relationship Id="rId84" Type="http://schemas.openxmlformats.org/officeDocument/2006/relationships/image" Target="../media/image93.png"/><Relationship Id="rId89" Type="http://schemas.openxmlformats.org/officeDocument/2006/relationships/image" Target="../media/image98.png"/><Relationship Id="rId112" Type="http://schemas.openxmlformats.org/officeDocument/2006/relationships/image" Target="../media/image121.png"/><Relationship Id="rId16" Type="http://schemas.openxmlformats.org/officeDocument/2006/relationships/image" Target="../media/image25.png"/><Relationship Id="rId107" Type="http://schemas.openxmlformats.org/officeDocument/2006/relationships/image" Target="../media/image116.png"/><Relationship Id="rId11" Type="http://schemas.openxmlformats.org/officeDocument/2006/relationships/image" Target="../media/image20.png"/><Relationship Id="rId32" Type="http://schemas.openxmlformats.org/officeDocument/2006/relationships/image" Target="../media/image41.png"/><Relationship Id="rId37" Type="http://schemas.openxmlformats.org/officeDocument/2006/relationships/image" Target="../media/image46.png"/><Relationship Id="rId53" Type="http://schemas.openxmlformats.org/officeDocument/2006/relationships/image" Target="../media/image62.png"/><Relationship Id="rId58" Type="http://schemas.openxmlformats.org/officeDocument/2006/relationships/image" Target="../media/image67.png"/><Relationship Id="rId74" Type="http://schemas.openxmlformats.org/officeDocument/2006/relationships/image" Target="../media/image83.png"/><Relationship Id="rId79" Type="http://schemas.openxmlformats.org/officeDocument/2006/relationships/image" Target="../media/image88.png"/><Relationship Id="rId102" Type="http://schemas.openxmlformats.org/officeDocument/2006/relationships/image" Target="../media/image111.png"/><Relationship Id="rId5" Type="http://schemas.openxmlformats.org/officeDocument/2006/relationships/image" Target="../media/image14.png"/><Relationship Id="rId90" Type="http://schemas.openxmlformats.org/officeDocument/2006/relationships/image" Target="../media/image99.png"/><Relationship Id="rId95" Type="http://schemas.openxmlformats.org/officeDocument/2006/relationships/image" Target="../media/image104.png"/><Relationship Id="rId22" Type="http://schemas.openxmlformats.org/officeDocument/2006/relationships/image" Target="../media/image31.png"/><Relationship Id="rId27" Type="http://schemas.openxmlformats.org/officeDocument/2006/relationships/image" Target="../media/image36.png"/><Relationship Id="rId43" Type="http://schemas.openxmlformats.org/officeDocument/2006/relationships/image" Target="../media/image52.png"/><Relationship Id="rId48" Type="http://schemas.openxmlformats.org/officeDocument/2006/relationships/image" Target="../media/image57.png"/><Relationship Id="rId64" Type="http://schemas.openxmlformats.org/officeDocument/2006/relationships/image" Target="../media/image73.png"/><Relationship Id="rId69" Type="http://schemas.openxmlformats.org/officeDocument/2006/relationships/image" Target="../media/image78.png"/><Relationship Id="rId113" Type="http://schemas.openxmlformats.org/officeDocument/2006/relationships/image" Target="../media/image122.png"/><Relationship Id="rId118" Type="http://schemas.openxmlformats.org/officeDocument/2006/relationships/image" Target="../media/image127.png"/><Relationship Id="rId80" Type="http://schemas.openxmlformats.org/officeDocument/2006/relationships/image" Target="../media/image89.png"/><Relationship Id="rId85" Type="http://schemas.openxmlformats.org/officeDocument/2006/relationships/image" Target="../media/image94.png"/><Relationship Id="rId12" Type="http://schemas.openxmlformats.org/officeDocument/2006/relationships/image" Target="../media/image21.png"/><Relationship Id="rId17" Type="http://schemas.openxmlformats.org/officeDocument/2006/relationships/image" Target="../media/image26.png"/><Relationship Id="rId33" Type="http://schemas.openxmlformats.org/officeDocument/2006/relationships/image" Target="../media/image42.png"/><Relationship Id="rId38" Type="http://schemas.openxmlformats.org/officeDocument/2006/relationships/image" Target="../media/image47.png"/><Relationship Id="rId59" Type="http://schemas.openxmlformats.org/officeDocument/2006/relationships/image" Target="../media/image68.png"/><Relationship Id="rId103" Type="http://schemas.openxmlformats.org/officeDocument/2006/relationships/image" Target="../media/image112.png"/><Relationship Id="rId108" Type="http://schemas.openxmlformats.org/officeDocument/2006/relationships/image" Target="../media/image117.png"/><Relationship Id="rId54" Type="http://schemas.openxmlformats.org/officeDocument/2006/relationships/image" Target="../media/image63.png"/><Relationship Id="rId70" Type="http://schemas.openxmlformats.org/officeDocument/2006/relationships/image" Target="../media/image79.png"/><Relationship Id="rId75" Type="http://schemas.openxmlformats.org/officeDocument/2006/relationships/image" Target="../media/image84.png"/><Relationship Id="rId91" Type="http://schemas.openxmlformats.org/officeDocument/2006/relationships/image" Target="../media/image100.png"/><Relationship Id="rId96" Type="http://schemas.openxmlformats.org/officeDocument/2006/relationships/image" Target="../media/image105.png"/><Relationship Id="rId1" Type="http://schemas.openxmlformats.org/officeDocument/2006/relationships/slideLayout" Target="../slideLayouts/slideLayout5.xml"/><Relationship Id="rId6" Type="http://schemas.openxmlformats.org/officeDocument/2006/relationships/image" Target="../media/image15.png"/><Relationship Id="rId23" Type="http://schemas.openxmlformats.org/officeDocument/2006/relationships/image" Target="../media/image32.png"/><Relationship Id="rId28" Type="http://schemas.openxmlformats.org/officeDocument/2006/relationships/image" Target="../media/image37.png"/><Relationship Id="rId49" Type="http://schemas.openxmlformats.org/officeDocument/2006/relationships/image" Target="../media/image58.png"/><Relationship Id="rId114" Type="http://schemas.openxmlformats.org/officeDocument/2006/relationships/image" Target="../media/image123.png"/><Relationship Id="rId119" Type="http://schemas.openxmlformats.org/officeDocument/2006/relationships/image" Target="../media/image128.png"/><Relationship Id="rId10" Type="http://schemas.openxmlformats.org/officeDocument/2006/relationships/image" Target="../media/image19.png"/><Relationship Id="rId31" Type="http://schemas.openxmlformats.org/officeDocument/2006/relationships/image" Target="../media/image40.png"/><Relationship Id="rId44" Type="http://schemas.openxmlformats.org/officeDocument/2006/relationships/image" Target="../media/image53.png"/><Relationship Id="rId52" Type="http://schemas.openxmlformats.org/officeDocument/2006/relationships/image" Target="../media/image61.png"/><Relationship Id="rId60" Type="http://schemas.openxmlformats.org/officeDocument/2006/relationships/image" Target="../media/image69.png"/><Relationship Id="rId65" Type="http://schemas.openxmlformats.org/officeDocument/2006/relationships/image" Target="../media/image74.png"/><Relationship Id="rId73" Type="http://schemas.openxmlformats.org/officeDocument/2006/relationships/image" Target="../media/image82.png"/><Relationship Id="rId78" Type="http://schemas.openxmlformats.org/officeDocument/2006/relationships/image" Target="../media/image87.png"/><Relationship Id="rId81" Type="http://schemas.openxmlformats.org/officeDocument/2006/relationships/image" Target="../media/image90.png"/><Relationship Id="rId86" Type="http://schemas.openxmlformats.org/officeDocument/2006/relationships/image" Target="../media/image95.png"/><Relationship Id="rId94" Type="http://schemas.openxmlformats.org/officeDocument/2006/relationships/image" Target="../media/image103.png"/><Relationship Id="rId99" Type="http://schemas.openxmlformats.org/officeDocument/2006/relationships/image" Target="../media/image108.png"/><Relationship Id="rId101" Type="http://schemas.openxmlformats.org/officeDocument/2006/relationships/image" Target="../media/image110.png"/><Relationship Id="rId4" Type="http://schemas.openxmlformats.org/officeDocument/2006/relationships/image" Target="../media/image13.png"/><Relationship Id="rId9"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9" Type="http://schemas.openxmlformats.org/officeDocument/2006/relationships/image" Target="../media/image48.png"/><Relationship Id="rId109" Type="http://schemas.openxmlformats.org/officeDocument/2006/relationships/image" Target="../media/image118.png"/><Relationship Id="rId34" Type="http://schemas.openxmlformats.org/officeDocument/2006/relationships/image" Target="../media/image43.png"/><Relationship Id="rId50" Type="http://schemas.openxmlformats.org/officeDocument/2006/relationships/image" Target="../media/image59.png"/><Relationship Id="rId55" Type="http://schemas.openxmlformats.org/officeDocument/2006/relationships/image" Target="../media/image64.png"/><Relationship Id="rId76" Type="http://schemas.openxmlformats.org/officeDocument/2006/relationships/image" Target="../media/image85.png"/><Relationship Id="rId97" Type="http://schemas.openxmlformats.org/officeDocument/2006/relationships/image" Target="../media/image106.png"/><Relationship Id="rId104" Type="http://schemas.openxmlformats.org/officeDocument/2006/relationships/image" Target="../media/image113.png"/><Relationship Id="rId7" Type="http://schemas.openxmlformats.org/officeDocument/2006/relationships/image" Target="../media/image16.png"/><Relationship Id="rId71" Type="http://schemas.openxmlformats.org/officeDocument/2006/relationships/image" Target="../media/image80.png"/><Relationship Id="rId92" Type="http://schemas.openxmlformats.org/officeDocument/2006/relationships/image" Target="../media/image101.png"/><Relationship Id="rId2" Type="http://schemas.openxmlformats.org/officeDocument/2006/relationships/image" Target="../media/image11.png"/><Relationship Id="rId29" Type="http://schemas.openxmlformats.org/officeDocument/2006/relationships/image" Target="../media/image38.png"/><Relationship Id="rId24" Type="http://schemas.openxmlformats.org/officeDocument/2006/relationships/image" Target="../media/image33.png"/><Relationship Id="rId40" Type="http://schemas.openxmlformats.org/officeDocument/2006/relationships/image" Target="../media/image49.png"/><Relationship Id="rId45" Type="http://schemas.openxmlformats.org/officeDocument/2006/relationships/image" Target="../media/image54.png"/><Relationship Id="rId66" Type="http://schemas.openxmlformats.org/officeDocument/2006/relationships/image" Target="../media/image75.png"/><Relationship Id="rId87" Type="http://schemas.openxmlformats.org/officeDocument/2006/relationships/image" Target="../media/image96.png"/><Relationship Id="rId110" Type="http://schemas.openxmlformats.org/officeDocument/2006/relationships/image" Target="../media/image119.png"/><Relationship Id="rId115" Type="http://schemas.openxmlformats.org/officeDocument/2006/relationships/image" Target="../media/image124.png"/><Relationship Id="rId61" Type="http://schemas.openxmlformats.org/officeDocument/2006/relationships/image" Target="../media/image70.png"/><Relationship Id="rId82" Type="http://schemas.openxmlformats.org/officeDocument/2006/relationships/image" Target="../media/image91.png"/><Relationship Id="rId19" Type="http://schemas.openxmlformats.org/officeDocument/2006/relationships/image" Target="../media/image28.png"/><Relationship Id="rId14" Type="http://schemas.openxmlformats.org/officeDocument/2006/relationships/image" Target="../media/image23.png"/><Relationship Id="rId30" Type="http://schemas.openxmlformats.org/officeDocument/2006/relationships/image" Target="../media/image39.png"/><Relationship Id="rId35" Type="http://schemas.openxmlformats.org/officeDocument/2006/relationships/image" Target="../media/image44.png"/><Relationship Id="rId56" Type="http://schemas.openxmlformats.org/officeDocument/2006/relationships/image" Target="../media/image65.png"/><Relationship Id="rId77" Type="http://schemas.openxmlformats.org/officeDocument/2006/relationships/image" Target="../media/image86.png"/><Relationship Id="rId100" Type="http://schemas.openxmlformats.org/officeDocument/2006/relationships/image" Target="../media/image109.png"/><Relationship Id="rId105" Type="http://schemas.openxmlformats.org/officeDocument/2006/relationships/image" Target="../media/image114.png"/><Relationship Id="rId8" Type="http://schemas.openxmlformats.org/officeDocument/2006/relationships/image" Target="../media/image17.png"/><Relationship Id="rId51" Type="http://schemas.openxmlformats.org/officeDocument/2006/relationships/image" Target="../media/image60.png"/><Relationship Id="rId72" Type="http://schemas.openxmlformats.org/officeDocument/2006/relationships/image" Target="../media/image81.png"/><Relationship Id="rId93" Type="http://schemas.openxmlformats.org/officeDocument/2006/relationships/image" Target="../media/image102.png"/><Relationship Id="rId98" Type="http://schemas.openxmlformats.org/officeDocument/2006/relationships/image" Target="../media/image107.png"/><Relationship Id="rId3" Type="http://schemas.openxmlformats.org/officeDocument/2006/relationships/image" Target="../media/image12.png"/><Relationship Id="rId25" Type="http://schemas.openxmlformats.org/officeDocument/2006/relationships/image" Target="../media/image34.png"/><Relationship Id="rId46" Type="http://schemas.openxmlformats.org/officeDocument/2006/relationships/image" Target="../media/image55.png"/><Relationship Id="rId67" Type="http://schemas.openxmlformats.org/officeDocument/2006/relationships/image" Target="../media/image76.png"/><Relationship Id="rId116" Type="http://schemas.openxmlformats.org/officeDocument/2006/relationships/image" Target="../media/image125.png"/><Relationship Id="rId20" Type="http://schemas.openxmlformats.org/officeDocument/2006/relationships/image" Target="../media/image29.png"/><Relationship Id="rId41" Type="http://schemas.openxmlformats.org/officeDocument/2006/relationships/image" Target="../media/image50.png"/><Relationship Id="rId62" Type="http://schemas.openxmlformats.org/officeDocument/2006/relationships/image" Target="../media/image71.png"/><Relationship Id="rId83" Type="http://schemas.openxmlformats.org/officeDocument/2006/relationships/image" Target="../media/image92.png"/><Relationship Id="rId88" Type="http://schemas.openxmlformats.org/officeDocument/2006/relationships/image" Target="../media/image97.png"/><Relationship Id="rId111" Type="http://schemas.openxmlformats.org/officeDocument/2006/relationships/image" Target="../media/image120.png"/><Relationship Id="rId15" Type="http://schemas.openxmlformats.org/officeDocument/2006/relationships/image" Target="../media/image24.png"/><Relationship Id="rId36" Type="http://schemas.openxmlformats.org/officeDocument/2006/relationships/image" Target="../media/image45.png"/><Relationship Id="rId57" Type="http://schemas.openxmlformats.org/officeDocument/2006/relationships/image" Target="../media/image66.png"/><Relationship Id="rId106" Type="http://schemas.openxmlformats.org/officeDocument/2006/relationships/image" Target="../media/image115.png"/></Relationships>
</file>

<file path=ppt/slides/_rels/slide28.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image" Target="../media/image130.png"/><Relationship Id="rId21" Type="http://schemas.openxmlformats.org/officeDocument/2006/relationships/image" Target="../media/image147.png"/><Relationship Id="rId7" Type="http://schemas.openxmlformats.org/officeDocument/2006/relationships/image" Target="../media/image134.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image" Target="../media/image129.png"/><Relationship Id="rId16" Type="http://schemas.openxmlformats.org/officeDocument/2006/relationships/image" Target="../media/image142.png"/><Relationship Id="rId20" Type="http://schemas.openxmlformats.org/officeDocument/2006/relationships/image" Target="../media/image146.png"/><Relationship Id="rId1" Type="http://schemas.openxmlformats.org/officeDocument/2006/relationships/slideLayout" Target="../slideLayouts/slideLayout5.xml"/><Relationship Id="rId6" Type="http://schemas.openxmlformats.org/officeDocument/2006/relationships/image" Target="../media/image133.png"/><Relationship Id="rId11" Type="http://schemas.openxmlformats.org/officeDocument/2006/relationships/image" Target="../media/image137.png"/><Relationship Id="rId24" Type="http://schemas.openxmlformats.org/officeDocument/2006/relationships/image" Target="../media/image150.png"/><Relationship Id="rId5" Type="http://schemas.openxmlformats.org/officeDocument/2006/relationships/image" Target="../media/image132.png"/><Relationship Id="rId15" Type="http://schemas.openxmlformats.org/officeDocument/2006/relationships/image" Target="../media/image141.png"/><Relationship Id="rId23" Type="http://schemas.openxmlformats.org/officeDocument/2006/relationships/image" Target="../media/image149.png"/><Relationship Id="rId10" Type="http://schemas.openxmlformats.org/officeDocument/2006/relationships/image" Target="../media/image22.png"/><Relationship Id="rId19" Type="http://schemas.openxmlformats.org/officeDocument/2006/relationships/image" Target="../media/image145.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0.png"/><Relationship Id="rId22" Type="http://schemas.openxmlformats.org/officeDocument/2006/relationships/image" Target="../media/image1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2.jpg"/><Relationship Id="rId7" Type="http://schemas.openxmlformats.org/officeDocument/2006/relationships/image" Target="../media/image156.jpg"/><Relationship Id="rId2" Type="http://schemas.openxmlformats.org/officeDocument/2006/relationships/image" Target="../media/image151.png"/><Relationship Id="rId1" Type="http://schemas.openxmlformats.org/officeDocument/2006/relationships/slideLayout" Target="../slideLayouts/slideLayout5.xml"/><Relationship Id="rId6" Type="http://schemas.openxmlformats.org/officeDocument/2006/relationships/image" Target="../media/image155.jpg"/><Relationship Id="rId5" Type="http://schemas.openxmlformats.org/officeDocument/2006/relationships/image" Target="../media/image154.jpg"/><Relationship Id="rId4" Type="http://schemas.openxmlformats.org/officeDocument/2006/relationships/image" Target="../media/image153.jpg"/></Relationships>
</file>

<file path=ppt/slides/_rels/slide3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6.jpg"/><Relationship Id="rId5" Type="http://schemas.openxmlformats.org/officeDocument/2006/relationships/image" Target="../media/image165.png"/><Relationship Id="rId4" Type="http://schemas.openxmlformats.org/officeDocument/2006/relationships/image" Target="../media/image164.png"/></Relationships>
</file>

<file path=ppt/slides/_rels/slide41.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3" Type="http://schemas.openxmlformats.org/officeDocument/2006/relationships/image" Target="../media/image167.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79.jpg"/><Relationship Id="rId2" Type="http://schemas.openxmlformats.org/officeDocument/2006/relationships/image" Target="../media/image154.jpg"/><Relationship Id="rId16"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5" Type="http://schemas.openxmlformats.org/officeDocument/2006/relationships/image" Target="../media/image155.jpg"/><Relationship Id="rId15" Type="http://schemas.openxmlformats.org/officeDocument/2006/relationships/image" Target="../media/image177.png"/><Relationship Id="rId10" Type="http://schemas.openxmlformats.org/officeDocument/2006/relationships/image" Target="../media/image173.png"/><Relationship Id="rId4" Type="http://schemas.openxmlformats.org/officeDocument/2006/relationships/image" Target="../media/image168.png"/><Relationship Id="rId9" Type="http://schemas.openxmlformats.org/officeDocument/2006/relationships/image" Target="../media/image172.png"/><Relationship Id="rId14" Type="http://schemas.openxmlformats.org/officeDocument/2006/relationships/image" Target="../media/image153.jpg"/></Relationships>
</file>

<file path=ppt/slides/_rels/slide42.xml.rels><?xml version="1.0" encoding="UTF-8" standalone="yes"?>
<Relationships xmlns="http://schemas.openxmlformats.org/package/2006/relationships"><Relationship Id="rId2" Type="http://schemas.openxmlformats.org/officeDocument/2006/relationships/image" Target="../media/image18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hyperlink" Target="https://ocw.mit.edu/courses/womens-and-gender-studies/wgs-693-gender-race-and-the-complexities-of-science-and-technology-a-problem-based-learning-experiment-spring-2009/problem-based-learn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hyperlink" Target="https://www.cumbria.ac.uk/research/enterprise/tean/teachers-and-educators-storehouse/archive/problem-based-learnin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en.wikipedia.org/wiki/Research"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en.wikipedia.org/wiki/Design" TargetMode="External"/><Relationship Id="rId2" Type="http://schemas.openxmlformats.org/officeDocument/2006/relationships/image" Target="../media/image208.png"/><Relationship Id="rId1" Type="http://schemas.openxmlformats.org/officeDocument/2006/relationships/slideLayout" Target="../slideLayouts/slideLayout2.xml"/><Relationship Id="rId4" Type="http://schemas.openxmlformats.org/officeDocument/2006/relationships/hyperlink" Target="http://en.wikipedia.org/wiki/Design_metho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9.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hyperlink" Target="http://en.wikipedia.org/wiki/Hypotheses" TargetMode="External"/><Relationship Id="rId13" Type="http://schemas.openxmlformats.org/officeDocument/2006/relationships/hyperlink" Target="http://en.wikipedia.org/wiki/Social_sciences" TargetMode="External"/><Relationship Id="rId18" Type="http://schemas.openxmlformats.org/officeDocument/2006/relationships/hyperlink" Target="http://en.wikipedia.org/wiki/Education" TargetMode="External"/><Relationship Id="rId3" Type="http://schemas.openxmlformats.org/officeDocument/2006/relationships/hyperlink" Target="http://en.wikipedia.org/wiki/Quantitative_research" TargetMode="External"/><Relationship Id="rId7" Type="http://schemas.openxmlformats.org/officeDocument/2006/relationships/hyperlink" Target="http://en.wikipedia.org/wiki/Theories" TargetMode="External"/><Relationship Id="rId12" Type="http://schemas.openxmlformats.org/officeDocument/2006/relationships/hyperlink" Target="http://en.wikipedia.org/wiki/Natural_sciences" TargetMode="External"/><Relationship Id="rId17" Type="http://schemas.openxmlformats.org/officeDocument/2006/relationships/hyperlink" Target="http://en.wikipedia.org/wiki/Journalism" TargetMode="External"/><Relationship Id="rId2" Type="http://schemas.openxmlformats.org/officeDocument/2006/relationships/hyperlink" Target="http://en.wikipedia.org/wiki/Decision_making" TargetMode="External"/><Relationship Id="rId16" Type="http://schemas.openxmlformats.org/officeDocument/2006/relationships/hyperlink" Target="http://en.wikipedia.org/wiki/Sociology" TargetMode="External"/><Relationship Id="rId1" Type="http://schemas.openxmlformats.org/officeDocument/2006/relationships/slideLayout" Target="../slideLayouts/slideLayout2.xml"/><Relationship Id="rId6" Type="http://schemas.openxmlformats.org/officeDocument/2006/relationships/hyperlink" Target="http://en.wikipedia.org/wiki/Mathematical_model" TargetMode="External"/><Relationship Id="rId11" Type="http://schemas.openxmlformats.org/officeDocument/2006/relationships/hyperlink" Target="http://en.wikipedia.org/wiki/Observation" TargetMode="External"/><Relationship Id="rId5" Type="http://schemas.openxmlformats.org/officeDocument/2006/relationships/hyperlink" Target="http://en.wikipedia.org/wiki/Causality" TargetMode="External"/><Relationship Id="rId15" Type="http://schemas.openxmlformats.org/officeDocument/2006/relationships/hyperlink" Target="http://en.wikipedia.org/wiki/Biology" TargetMode="External"/><Relationship Id="rId10" Type="http://schemas.openxmlformats.org/officeDocument/2006/relationships/hyperlink" Target="http://en.wikipedia.org/wiki/Empirical" TargetMode="External"/><Relationship Id="rId19" Type="http://schemas.openxmlformats.org/officeDocument/2006/relationships/hyperlink" Target="http://en.wikipedia.org/wiki/Qualitative_research" TargetMode="External"/><Relationship Id="rId4" Type="http://schemas.openxmlformats.org/officeDocument/2006/relationships/hyperlink" Target="http://en.wikipedia.org/wiki/Phenomena" TargetMode="External"/><Relationship Id="rId9" Type="http://schemas.openxmlformats.org/officeDocument/2006/relationships/hyperlink" Target="http://en.wikipedia.org/wiki/Measurement" TargetMode="External"/><Relationship Id="rId14" Type="http://schemas.openxmlformats.org/officeDocument/2006/relationships/hyperlink" Target="http://en.wikipedia.org/wiki/Physics"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Reason" TargetMode="External"/><Relationship Id="rId7" Type="http://schemas.openxmlformats.org/officeDocument/2006/relationships/hyperlink" Target="http://en.wikipedia.org/wiki/Random_sample" TargetMode="External"/><Relationship Id="rId2" Type="http://schemas.openxmlformats.org/officeDocument/2006/relationships/hyperlink" Target="http://en.wikipedia.org/wiki/Human_behavior" TargetMode="External"/><Relationship Id="rId1" Type="http://schemas.openxmlformats.org/officeDocument/2006/relationships/slideLayout" Target="../slideLayouts/slideLayout2.xml"/><Relationship Id="rId6" Type="http://schemas.openxmlformats.org/officeDocument/2006/relationships/hyperlink" Target="http://en.wikipedia.org/wiki/Sample_(statistics)" TargetMode="External"/><Relationship Id="rId5" Type="http://schemas.openxmlformats.org/officeDocument/2006/relationships/hyperlink" Target="http://en.wikipedia.org/wiki/Decision_making" TargetMode="External"/><Relationship Id="rId4" Type="http://schemas.openxmlformats.org/officeDocument/2006/relationships/hyperlink" Target="http://en.wikipedia.org/wiki/Behavior"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0.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www.languages.ait.ac.th/EL21MET2.HTM" TargetMode="External"/><Relationship Id="rId2" Type="http://schemas.openxmlformats.org/officeDocument/2006/relationships/hyperlink" Target="http://www.languages.ait.ac.th/el21meth.htm" TargetMode="Externa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hyperlink" Target="http://www.languages.ait.ac.th/EL21MET3.HTM"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en.wikipedia.org/wiki/Research"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en.wikipedia.org/wiki/Exploratory_research" TargetMode="External"/><Relationship Id="rId2" Type="http://schemas.openxmlformats.org/officeDocument/2006/relationships/hyperlink" Target="http://en.wikipedia.org/wiki/Computer_science" TargetMode="External"/><Relationship Id="rId1" Type="http://schemas.openxmlformats.org/officeDocument/2006/relationships/slideLayout" Target="../slideLayouts/slideLayout2.xml"/><Relationship Id="rId5" Type="http://schemas.openxmlformats.org/officeDocument/2006/relationships/hyperlink" Target="http://en.wikipedia.org/wiki/Prototype" TargetMode="External"/><Relationship Id="rId4" Type="http://schemas.openxmlformats.org/officeDocument/2006/relationships/hyperlink" Target="http://en.wikipedia.org/wiki/Benchmark"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en.wikipedia.org/wiki/Reality" TargetMode="External"/><Relationship Id="rId2" Type="http://schemas.openxmlformats.org/officeDocument/2006/relationships/hyperlink" Target="http://en.wikipedia.org/wiki/Observation" TargetMode="External"/><Relationship Id="rId1" Type="http://schemas.openxmlformats.org/officeDocument/2006/relationships/slideLayout" Target="../slideLayouts/slideLayout2.xml"/><Relationship Id="rId6" Type="http://schemas.openxmlformats.org/officeDocument/2006/relationships/hyperlink" Target="http://en.wikipedia.org/wiki/Calibrate" TargetMode="External"/><Relationship Id="rId5" Type="http://schemas.openxmlformats.org/officeDocument/2006/relationships/hyperlink" Target="http://en.wikipedia.org/wiki/Ronald_Fisher" TargetMode="External"/><Relationship Id="rId4" Type="http://schemas.openxmlformats.org/officeDocument/2006/relationships/hyperlink" Target="http://en.wikipedia.org/wiki/Hypothetico_deductive_mode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en.wikipedia.org/wiki/Test_market" TargetMode="External"/><Relationship Id="rId2" Type="http://schemas.openxmlformats.org/officeDocument/2006/relationships/hyperlink" Target="http://en.wikipedia.org/wiki/Consumer_behaviour"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en.wikipedia.org/wiki/Market_research" TargetMode="External"/><Relationship Id="rId2" Type="http://schemas.openxmlformats.org/officeDocument/2006/relationships/hyperlink" Target="http://en.wikipedia.org/wiki/Primary_research" TargetMode="External"/><Relationship Id="rId1" Type="http://schemas.openxmlformats.org/officeDocument/2006/relationships/slideLayout" Target="../slideLayouts/slideLayout2.xml"/><Relationship Id="rId6" Type="http://schemas.openxmlformats.org/officeDocument/2006/relationships/hyperlink" Target="http://en.wikipedia.org/wiki/Secondary_research" TargetMode="External"/><Relationship Id="rId5" Type="http://schemas.openxmlformats.org/officeDocument/2006/relationships/hyperlink" Target="http://en.wikipedia.org/wiki/Systematic_review" TargetMode="External"/><Relationship Id="rId4" Type="http://schemas.openxmlformats.org/officeDocument/2006/relationships/hyperlink" Target="http://en.wikipedia.org/wiki/Medical_research"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en.wikipedia.org/wiki/Social_organization" TargetMode="External"/><Relationship Id="rId3" Type="http://schemas.openxmlformats.org/officeDocument/2006/relationships/hyperlink" Target="http://en.wiktionary.org/wiki/Analysis" TargetMode="External"/><Relationship Id="rId7" Type="http://schemas.openxmlformats.org/officeDocument/2006/relationships/hyperlink" Target="http://en.wikipedia.org/wiki/Group_(sociology)" TargetMode="External"/><Relationship Id="rId2" Type="http://schemas.openxmlformats.org/officeDocument/2006/relationships/hyperlink" Target="http://en.wikipedia.org/wiki/Entity" TargetMode="External"/><Relationship Id="rId1" Type="http://schemas.openxmlformats.org/officeDocument/2006/relationships/slideLayout" Target="../slideLayouts/slideLayout2.xml"/><Relationship Id="rId6" Type="http://schemas.openxmlformats.org/officeDocument/2006/relationships/hyperlink" Target="http://en.wikipedia.org/wiki/Research" TargetMode="External"/><Relationship Id="rId5" Type="http://schemas.openxmlformats.org/officeDocument/2006/relationships/hyperlink" Target="http://en.wikipedia.org/wiki/Social_science" TargetMode="External"/><Relationship Id="rId4" Type="http://schemas.openxmlformats.org/officeDocument/2006/relationships/hyperlink" Target="http://en.wikipedia.org/wiki/Experiment" TargetMode="External"/><Relationship Id="rId9" Type="http://schemas.openxmlformats.org/officeDocument/2006/relationships/hyperlink" Target="http://en.wikipedia.org/wiki/Social_artifact"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https://clarivate.com/webofsciencegroup/article/literature-review-definitive-guide/?campaignname=Essential_guide_to_literature_reviews_SAR_Global_2020&amp;campaignid=7014N000000D1Z8&amp;utm_campaign=Essential_guide_to_literature_reviews_SAR_Global_2020_Ad_4&amp;utm_source=facebook&amp;utm_medium=pai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62000"/>
            <a:ext cx="11887200" cy="2175211"/>
          </a:xfrm>
          <a:prstGeom prst="rect">
            <a:avLst/>
          </a:prstGeom>
        </p:spPr>
        <p:txBody>
          <a:bodyPr vert="horz" wrap="square" lIns="0" tIns="172974" rIns="0" bIns="0" rtlCol="0">
            <a:spAutoFit/>
          </a:bodyPr>
          <a:lstStyle/>
          <a:p>
            <a:pPr marL="2078989" marR="5080" indent="-285115">
              <a:lnSpc>
                <a:spcPts val="5180"/>
              </a:lnSpc>
              <a:spcBef>
                <a:spcPts val="755"/>
              </a:spcBef>
            </a:pPr>
            <a:r>
              <a:rPr lang="en-US" sz="4400" spc="-725" dirty="0"/>
              <a:t>Teaching Methods Using Problem -Based Learning  (PBL )  and </a:t>
            </a:r>
            <a:r>
              <a:rPr lang="en-US" sz="4400" spc="-725"/>
              <a:t>Research Methodology </a:t>
            </a:r>
            <a:br>
              <a:rPr lang="en-US" sz="4400" spc="-725" dirty="0"/>
            </a:br>
            <a:r>
              <a:rPr lang="en-US" sz="4400" spc="-725" dirty="0"/>
              <a:t>for  Neuroaesthetics</a:t>
            </a:r>
            <a:endParaRPr sz="4400" dirty="0"/>
          </a:p>
        </p:txBody>
      </p:sp>
      <p:sp>
        <p:nvSpPr>
          <p:cNvPr id="3" name="object 3"/>
          <p:cNvSpPr txBox="1"/>
          <p:nvPr/>
        </p:nvSpPr>
        <p:spPr>
          <a:xfrm>
            <a:off x="762000" y="3581400"/>
            <a:ext cx="7081520" cy="2892202"/>
          </a:xfrm>
          <a:prstGeom prst="rect">
            <a:avLst/>
          </a:prstGeom>
        </p:spPr>
        <p:txBody>
          <a:bodyPr vert="horz" wrap="square" lIns="0" tIns="13335" rIns="0" bIns="0" rtlCol="0">
            <a:spAutoFit/>
          </a:bodyPr>
          <a:lstStyle/>
          <a:p>
            <a:pPr marL="12700">
              <a:lnSpc>
                <a:spcPct val="100000"/>
              </a:lnSpc>
              <a:spcBef>
                <a:spcPts val="105"/>
              </a:spcBef>
            </a:pPr>
            <a:r>
              <a:rPr sz="2600" b="1" spc="-5" dirty="0">
                <a:latin typeface="Carlito"/>
                <a:cs typeface="Carlito"/>
              </a:rPr>
              <a:t>Oana</a:t>
            </a:r>
            <a:r>
              <a:rPr sz="2600" b="1" dirty="0">
                <a:latin typeface="Carlito"/>
                <a:cs typeface="Carlito"/>
              </a:rPr>
              <a:t> GEMAN</a:t>
            </a:r>
            <a:endParaRPr sz="2600" dirty="0">
              <a:latin typeface="Carlito"/>
              <a:cs typeface="Carlito"/>
            </a:endParaRPr>
          </a:p>
          <a:p>
            <a:pPr>
              <a:lnSpc>
                <a:spcPct val="100000"/>
              </a:lnSpc>
              <a:spcBef>
                <a:spcPts val="10"/>
              </a:spcBef>
            </a:pPr>
            <a:endParaRPr sz="2850" dirty="0">
              <a:latin typeface="Carlito"/>
              <a:cs typeface="Carlito"/>
            </a:endParaRPr>
          </a:p>
          <a:p>
            <a:pPr marL="12700" marR="591185">
              <a:lnSpc>
                <a:spcPct val="80000"/>
              </a:lnSpc>
              <a:spcBef>
                <a:spcPts val="5"/>
              </a:spcBef>
              <a:tabLst>
                <a:tab pos="3540760" algn="l"/>
              </a:tabLst>
            </a:pPr>
            <a:r>
              <a:rPr sz="2600" spc="-10" dirty="0">
                <a:latin typeface="Carlito"/>
                <a:cs typeface="Carlito"/>
              </a:rPr>
              <a:t>Ph.D.</a:t>
            </a:r>
            <a:r>
              <a:rPr sz="2600" dirty="0">
                <a:latin typeface="Carlito"/>
                <a:cs typeface="Carlito"/>
              </a:rPr>
              <a:t> </a:t>
            </a:r>
            <a:r>
              <a:rPr sz="2600" spc="-5" dirty="0">
                <a:latin typeface="Carlito"/>
                <a:cs typeface="Carlito"/>
              </a:rPr>
              <a:t>Associate</a:t>
            </a:r>
            <a:r>
              <a:rPr sz="2600" spc="-20" dirty="0">
                <a:latin typeface="Carlito"/>
                <a:cs typeface="Carlito"/>
              </a:rPr>
              <a:t> </a:t>
            </a:r>
            <a:r>
              <a:rPr sz="2600" spc="-15" dirty="0">
                <a:latin typeface="Carlito"/>
                <a:cs typeface="Carlito"/>
              </a:rPr>
              <a:t>Professor	</a:t>
            </a:r>
            <a:r>
              <a:rPr sz="2600" dirty="0">
                <a:latin typeface="Carlito"/>
                <a:cs typeface="Carlito"/>
              </a:rPr>
              <a:t>Bioengineer </a:t>
            </a:r>
            <a:endParaRPr lang="en-US" sz="2600" dirty="0">
              <a:latin typeface="Carlito"/>
              <a:cs typeface="Carlito"/>
            </a:endParaRPr>
          </a:p>
          <a:p>
            <a:pPr marL="12700" marR="591185">
              <a:lnSpc>
                <a:spcPct val="80000"/>
              </a:lnSpc>
              <a:spcBef>
                <a:spcPts val="5"/>
              </a:spcBef>
              <a:tabLst>
                <a:tab pos="3540760" algn="l"/>
              </a:tabLst>
            </a:pPr>
            <a:r>
              <a:rPr lang="en-US" sz="2600" dirty="0" err="1">
                <a:latin typeface="Carlito"/>
                <a:cs typeface="Carlito"/>
              </a:rPr>
              <a:t>Neuroaesthetics</a:t>
            </a:r>
            <a:r>
              <a:rPr lang="en-US" sz="2600" dirty="0">
                <a:latin typeface="Carlito"/>
                <a:cs typeface="Carlito"/>
              </a:rPr>
              <a:t> Lab</a:t>
            </a:r>
          </a:p>
          <a:p>
            <a:pPr marL="12700" marR="591185">
              <a:lnSpc>
                <a:spcPct val="80000"/>
              </a:lnSpc>
              <a:spcBef>
                <a:spcPts val="5"/>
              </a:spcBef>
              <a:tabLst>
                <a:tab pos="3540760" algn="l"/>
              </a:tabLst>
            </a:pPr>
            <a:r>
              <a:rPr sz="2600" dirty="0">
                <a:latin typeface="Carlito"/>
                <a:cs typeface="Carlito"/>
              </a:rPr>
              <a:t> </a:t>
            </a:r>
            <a:r>
              <a:rPr lang="en-US" sz="2600" spc="-10" dirty="0">
                <a:latin typeface="Carlito"/>
                <a:cs typeface="Carlito"/>
              </a:rPr>
              <a:t>https://neuroaestheticslab.usv.ro/</a:t>
            </a:r>
            <a:endParaRPr sz="2600" dirty="0">
              <a:latin typeface="Carlito"/>
              <a:cs typeface="Carlito"/>
            </a:endParaRPr>
          </a:p>
          <a:p>
            <a:pPr>
              <a:lnSpc>
                <a:spcPct val="100000"/>
              </a:lnSpc>
              <a:spcBef>
                <a:spcPts val="30"/>
              </a:spcBef>
            </a:pPr>
            <a:endParaRPr sz="2000" dirty="0">
              <a:latin typeface="Carlito"/>
              <a:cs typeface="Carlito"/>
            </a:endParaRPr>
          </a:p>
          <a:p>
            <a:pPr marL="12700" marR="704215">
              <a:lnSpc>
                <a:spcPts val="2500"/>
              </a:lnSpc>
            </a:pPr>
            <a:r>
              <a:rPr sz="2600" spc="-15" dirty="0">
                <a:latin typeface="Carlito"/>
                <a:cs typeface="Carlito"/>
              </a:rPr>
              <a:t>Stefan </a:t>
            </a:r>
            <a:r>
              <a:rPr sz="2600" dirty="0">
                <a:latin typeface="Carlito"/>
                <a:cs typeface="Carlito"/>
              </a:rPr>
              <a:t>cel </a:t>
            </a:r>
            <a:r>
              <a:rPr sz="2600" spc="-5" dirty="0">
                <a:latin typeface="Carlito"/>
                <a:cs typeface="Carlito"/>
              </a:rPr>
              <a:t>Mare </a:t>
            </a:r>
            <a:r>
              <a:rPr sz="2600" spc="-10" dirty="0">
                <a:latin typeface="Carlito"/>
                <a:cs typeface="Carlito"/>
              </a:rPr>
              <a:t>University </a:t>
            </a:r>
            <a:r>
              <a:rPr sz="2600" spc="-5" dirty="0">
                <a:latin typeface="Carlito"/>
                <a:cs typeface="Carlito"/>
              </a:rPr>
              <a:t>of </a:t>
            </a:r>
            <a:r>
              <a:rPr sz="2600" spc="-10" dirty="0">
                <a:latin typeface="Carlito"/>
                <a:cs typeface="Carlito"/>
              </a:rPr>
              <a:t>Suceava, Romania</a:t>
            </a:r>
            <a:endParaRPr sz="2600" dirty="0">
              <a:latin typeface="Carlito"/>
              <a:cs typeface="Carlito"/>
            </a:endParaRPr>
          </a:p>
          <a:p>
            <a:pPr marL="12700">
              <a:lnSpc>
                <a:spcPct val="100000"/>
              </a:lnSpc>
              <a:spcBef>
                <a:spcPts val="405"/>
              </a:spcBef>
            </a:pPr>
            <a:r>
              <a:rPr sz="2600" dirty="0">
                <a:latin typeface="Carlito"/>
                <a:cs typeface="Carlito"/>
                <a:hlinkClick r:id="rId2"/>
              </a:rPr>
              <a:t>oana.geman@usm.ro</a:t>
            </a:r>
            <a:endParaRPr sz="2600" dirty="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1594" y="609981"/>
            <a:ext cx="1667510" cy="696595"/>
          </a:xfrm>
          <a:prstGeom prst="rect">
            <a:avLst/>
          </a:prstGeom>
        </p:spPr>
        <p:txBody>
          <a:bodyPr vert="horz" wrap="square" lIns="0" tIns="13335" rIns="0" bIns="0" rtlCol="0">
            <a:spAutoFit/>
          </a:bodyPr>
          <a:lstStyle/>
          <a:p>
            <a:pPr marL="12700">
              <a:lnSpc>
                <a:spcPct val="100000"/>
              </a:lnSpc>
              <a:spcBef>
                <a:spcPts val="105"/>
              </a:spcBef>
            </a:pPr>
            <a:r>
              <a:rPr sz="4400" spc="-650" dirty="0"/>
              <a:t>PBL</a:t>
            </a:r>
            <a:r>
              <a:rPr sz="4400" spc="-385" dirty="0"/>
              <a:t> </a:t>
            </a:r>
            <a:r>
              <a:rPr sz="4400" spc="-655" dirty="0"/>
              <a:t>is…</a:t>
            </a:r>
            <a:endParaRPr sz="4400"/>
          </a:p>
        </p:txBody>
      </p:sp>
      <p:sp>
        <p:nvSpPr>
          <p:cNvPr id="3" name="object 3"/>
          <p:cNvSpPr txBox="1"/>
          <p:nvPr/>
        </p:nvSpPr>
        <p:spPr>
          <a:xfrm>
            <a:off x="612140" y="1930730"/>
            <a:ext cx="11046460" cy="1562100"/>
          </a:xfrm>
          <a:prstGeom prst="rect">
            <a:avLst/>
          </a:prstGeom>
        </p:spPr>
        <p:txBody>
          <a:bodyPr vert="horz" wrap="square" lIns="0" tIns="74930" rIns="0" bIns="0" rtlCol="0">
            <a:spAutoFit/>
          </a:bodyPr>
          <a:lstStyle/>
          <a:p>
            <a:pPr marL="12700" marR="5080" indent="13335">
              <a:lnSpc>
                <a:spcPts val="3890"/>
              </a:lnSpc>
              <a:spcBef>
                <a:spcPts val="590"/>
              </a:spcBef>
            </a:pPr>
            <a:r>
              <a:rPr sz="3600" spc="-5" dirty="0">
                <a:solidFill>
                  <a:srgbClr val="333399"/>
                </a:solidFill>
                <a:latin typeface="Carlito"/>
                <a:cs typeface="Carlito"/>
              </a:rPr>
              <a:t>“…a </a:t>
            </a:r>
            <a:r>
              <a:rPr sz="3600" spc="-15" dirty="0">
                <a:solidFill>
                  <a:srgbClr val="333399"/>
                </a:solidFill>
                <a:latin typeface="Carlito"/>
                <a:cs typeface="Carlito"/>
              </a:rPr>
              <a:t>process </a:t>
            </a:r>
            <a:r>
              <a:rPr sz="3600" spc="-5" dirty="0">
                <a:solidFill>
                  <a:srgbClr val="333399"/>
                </a:solidFill>
                <a:latin typeface="Carlito"/>
                <a:cs typeface="Carlito"/>
              </a:rPr>
              <a:t>of </a:t>
            </a:r>
            <a:r>
              <a:rPr sz="3600" dirty="0">
                <a:solidFill>
                  <a:srgbClr val="333399"/>
                </a:solidFill>
                <a:latin typeface="Carlito"/>
                <a:cs typeface="Carlito"/>
              </a:rPr>
              <a:t>acquiring </a:t>
            </a:r>
            <a:r>
              <a:rPr sz="3600" spc="-10" dirty="0">
                <a:solidFill>
                  <a:srgbClr val="333399"/>
                </a:solidFill>
                <a:latin typeface="Carlito"/>
                <a:cs typeface="Carlito"/>
              </a:rPr>
              <a:t>understanding, knowledge,  </a:t>
            </a:r>
            <a:r>
              <a:rPr sz="3600" spc="-5" dirty="0">
                <a:solidFill>
                  <a:srgbClr val="333399"/>
                </a:solidFill>
                <a:latin typeface="Carlito"/>
                <a:cs typeface="Carlito"/>
              </a:rPr>
              <a:t>skills </a:t>
            </a:r>
            <a:r>
              <a:rPr sz="3600" dirty="0">
                <a:solidFill>
                  <a:srgbClr val="333399"/>
                </a:solidFill>
                <a:latin typeface="Carlito"/>
                <a:cs typeface="Carlito"/>
              </a:rPr>
              <a:t>and </a:t>
            </a:r>
            <a:r>
              <a:rPr sz="3600" spc="-15" dirty="0">
                <a:solidFill>
                  <a:srgbClr val="333399"/>
                </a:solidFill>
                <a:latin typeface="Carlito"/>
                <a:cs typeface="Carlito"/>
              </a:rPr>
              <a:t>attitudes </a:t>
            </a:r>
            <a:r>
              <a:rPr sz="3600" dirty="0">
                <a:solidFill>
                  <a:srgbClr val="333399"/>
                </a:solidFill>
                <a:latin typeface="Carlito"/>
                <a:cs typeface="Carlito"/>
              </a:rPr>
              <a:t>in the </a:t>
            </a:r>
            <a:r>
              <a:rPr sz="3600" spc="-25" dirty="0">
                <a:solidFill>
                  <a:srgbClr val="333399"/>
                </a:solidFill>
                <a:latin typeface="Carlito"/>
                <a:cs typeface="Carlito"/>
              </a:rPr>
              <a:t>context </a:t>
            </a:r>
            <a:r>
              <a:rPr sz="3600" spc="-5" dirty="0">
                <a:solidFill>
                  <a:srgbClr val="333399"/>
                </a:solidFill>
                <a:latin typeface="Carlito"/>
                <a:cs typeface="Carlito"/>
              </a:rPr>
              <a:t>of </a:t>
            </a:r>
            <a:r>
              <a:rPr sz="3600" dirty="0">
                <a:solidFill>
                  <a:srgbClr val="333399"/>
                </a:solidFill>
                <a:latin typeface="Carlito"/>
                <a:cs typeface="Carlito"/>
              </a:rPr>
              <a:t>an </a:t>
            </a:r>
            <a:r>
              <a:rPr sz="3600" spc="-10" dirty="0">
                <a:solidFill>
                  <a:srgbClr val="333399"/>
                </a:solidFill>
                <a:latin typeface="Carlito"/>
                <a:cs typeface="Carlito"/>
              </a:rPr>
              <a:t>unfamiliar  situation, </a:t>
            </a:r>
            <a:r>
              <a:rPr sz="3600" dirty="0">
                <a:solidFill>
                  <a:srgbClr val="333399"/>
                </a:solidFill>
                <a:latin typeface="Carlito"/>
                <a:cs typeface="Carlito"/>
              </a:rPr>
              <a:t>and applying </a:t>
            </a:r>
            <a:r>
              <a:rPr sz="3600" spc="-5" dirty="0">
                <a:solidFill>
                  <a:srgbClr val="333399"/>
                </a:solidFill>
                <a:latin typeface="Carlito"/>
                <a:cs typeface="Carlito"/>
              </a:rPr>
              <a:t>such </a:t>
            </a:r>
            <a:r>
              <a:rPr sz="3600" dirty="0">
                <a:solidFill>
                  <a:srgbClr val="333399"/>
                </a:solidFill>
                <a:latin typeface="Carlito"/>
                <a:cs typeface="Carlito"/>
              </a:rPr>
              <a:t>learning </a:t>
            </a:r>
            <a:r>
              <a:rPr sz="3600" spc="-25" dirty="0">
                <a:solidFill>
                  <a:srgbClr val="333399"/>
                </a:solidFill>
                <a:latin typeface="Carlito"/>
                <a:cs typeface="Carlito"/>
              </a:rPr>
              <a:t>to </a:t>
            </a:r>
            <a:r>
              <a:rPr sz="3600" spc="-10" dirty="0">
                <a:solidFill>
                  <a:srgbClr val="333399"/>
                </a:solidFill>
                <a:latin typeface="Carlito"/>
                <a:cs typeface="Carlito"/>
              </a:rPr>
              <a:t>that</a:t>
            </a:r>
            <a:r>
              <a:rPr sz="3600" spc="-95" dirty="0">
                <a:solidFill>
                  <a:srgbClr val="333399"/>
                </a:solidFill>
                <a:latin typeface="Carlito"/>
                <a:cs typeface="Carlito"/>
              </a:rPr>
              <a:t> </a:t>
            </a:r>
            <a:r>
              <a:rPr sz="3600" spc="-30" dirty="0">
                <a:solidFill>
                  <a:srgbClr val="333399"/>
                </a:solidFill>
                <a:latin typeface="Carlito"/>
                <a:cs typeface="Carlito"/>
              </a:rPr>
              <a:t>situation.”</a:t>
            </a:r>
            <a:endParaRPr sz="3600" dirty="0">
              <a:latin typeface="Carlito"/>
              <a:cs typeface="Carlito"/>
            </a:endParaRPr>
          </a:p>
        </p:txBody>
      </p:sp>
      <p:sp>
        <p:nvSpPr>
          <p:cNvPr id="4" name="object 4"/>
          <p:cNvSpPr txBox="1"/>
          <p:nvPr/>
        </p:nvSpPr>
        <p:spPr>
          <a:xfrm>
            <a:off x="1298194" y="3978021"/>
            <a:ext cx="37572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rlito"/>
                <a:cs typeface="Carlito"/>
              </a:rPr>
              <a:t>- </a:t>
            </a:r>
            <a:r>
              <a:rPr sz="2000" i="1" spc="-5" dirty="0">
                <a:solidFill>
                  <a:srgbClr val="333399"/>
                </a:solidFill>
                <a:latin typeface="Carlito"/>
                <a:cs typeface="Carlito"/>
              </a:rPr>
              <a:t>C. </a:t>
            </a:r>
            <a:r>
              <a:rPr sz="2000" i="1" dirty="0">
                <a:solidFill>
                  <a:srgbClr val="333399"/>
                </a:solidFill>
                <a:latin typeface="Carlito"/>
                <a:cs typeface="Carlito"/>
              </a:rPr>
              <a:t>E. </a:t>
            </a:r>
            <a:r>
              <a:rPr sz="2000" i="1" spc="-5" dirty="0">
                <a:solidFill>
                  <a:srgbClr val="333399"/>
                </a:solidFill>
                <a:latin typeface="Carlito"/>
                <a:cs typeface="Carlito"/>
              </a:rPr>
              <a:t>Engel, </a:t>
            </a:r>
            <a:r>
              <a:rPr sz="2000" i="1" dirty="0">
                <a:solidFill>
                  <a:srgbClr val="333399"/>
                </a:solidFill>
                <a:latin typeface="Carlito"/>
                <a:cs typeface="Carlito"/>
              </a:rPr>
              <a:t>University of</a:t>
            </a:r>
            <a:r>
              <a:rPr sz="2000" i="1" spc="-95" dirty="0">
                <a:solidFill>
                  <a:srgbClr val="333399"/>
                </a:solidFill>
                <a:latin typeface="Carlito"/>
                <a:cs typeface="Carlito"/>
              </a:rPr>
              <a:t> </a:t>
            </a:r>
            <a:r>
              <a:rPr sz="2000" i="1" spc="-10" dirty="0">
                <a:solidFill>
                  <a:srgbClr val="333399"/>
                </a:solidFill>
                <a:latin typeface="Carlito"/>
                <a:cs typeface="Carlito"/>
              </a:rPr>
              <a:t>Newcastle</a:t>
            </a:r>
            <a:endParaRPr sz="2000">
              <a:latin typeface="Carlito"/>
              <a:cs typeface="Carli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grpSp>
        <p:nvGrpSpPr>
          <p:cNvPr id="3" name="object 3"/>
          <p:cNvGrpSpPr/>
          <p:nvPr/>
        </p:nvGrpSpPr>
        <p:grpSpPr>
          <a:xfrm>
            <a:off x="609600" y="208723"/>
            <a:ext cx="10972800" cy="6565265"/>
            <a:chOff x="609600" y="208723"/>
            <a:chExt cx="10972800" cy="6565265"/>
          </a:xfrm>
        </p:grpSpPr>
        <p:sp>
          <p:nvSpPr>
            <p:cNvPr id="4" name="object 4"/>
            <p:cNvSpPr/>
            <p:nvPr/>
          </p:nvSpPr>
          <p:spPr>
            <a:xfrm>
              <a:off x="609600" y="6172199"/>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5" name="object 5"/>
            <p:cNvSpPr/>
            <p:nvPr/>
          </p:nvSpPr>
          <p:spPr>
            <a:xfrm>
              <a:off x="1888489" y="208723"/>
              <a:ext cx="7245604" cy="6565138"/>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
            <a:ext cx="5715000" cy="6019800"/>
          </a:xfrm>
          <a:prstGeom prst="rect">
            <a:avLst/>
          </a:prstGeom>
          <a:noFill/>
          <a:ln>
            <a:noFill/>
          </a:ln>
        </p:spPr>
      </p:pic>
    </p:spTree>
    <p:extLst>
      <p:ext uri="{BB962C8B-B14F-4D97-AF65-F5344CB8AC3E}">
        <p14:creationId xmlns:p14="http://schemas.microsoft.com/office/powerpoint/2010/main" val="1775137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p:nvPr/>
        </p:nvSpPr>
        <p:spPr>
          <a:xfrm>
            <a:off x="688340" y="1572133"/>
            <a:ext cx="10552430" cy="3482975"/>
          </a:xfrm>
          <a:prstGeom prst="rect">
            <a:avLst/>
          </a:prstGeom>
        </p:spPr>
        <p:txBody>
          <a:bodyPr vert="horz" wrap="square" lIns="0" tIns="67945" rIns="0" bIns="0" rtlCol="0">
            <a:spAutoFit/>
          </a:bodyPr>
          <a:lstStyle/>
          <a:p>
            <a:pPr marL="355600" indent="-342900">
              <a:lnSpc>
                <a:spcPct val="100000"/>
              </a:lnSpc>
              <a:spcBef>
                <a:spcPts val="535"/>
              </a:spcBef>
              <a:buClr>
                <a:srgbClr val="CC9900"/>
              </a:buClr>
              <a:buSzPct val="63888"/>
              <a:buFont typeface="Wingdings"/>
              <a:buChar char=""/>
              <a:tabLst>
                <a:tab pos="354965" algn="l"/>
                <a:tab pos="355600" algn="l"/>
              </a:tabLst>
            </a:pPr>
            <a:r>
              <a:rPr sz="1800" spc="-5" dirty="0">
                <a:latin typeface="Arial"/>
                <a:cs typeface="Arial"/>
              </a:rPr>
              <a:t>Best practice tips </a:t>
            </a:r>
            <a:r>
              <a:rPr sz="1800" dirty="0">
                <a:latin typeface="Arial"/>
                <a:cs typeface="Arial"/>
              </a:rPr>
              <a:t>to </a:t>
            </a:r>
            <a:r>
              <a:rPr sz="1800" spc="-10" dirty="0">
                <a:latin typeface="Arial"/>
                <a:cs typeface="Arial"/>
              </a:rPr>
              <a:t>write </a:t>
            </a:r>
            <a:r>
              <a:rPr sz="1800" spc="-5" dirty="0">
                <a:latin typeface="Arial"/>
                <a:cs typeface="Arial"/>
              </a:rPr>
              <a:t>a narrative literature</a:t>
            </a:r>
            <a:r>
              <a:rPr sz="1800" spc="80" dirty="0">
                <a:latin typeface="Arial"/>
                <a:cs typeface="Arial"/>
              </a:rPr>
              <a:t> </a:t>
            </a:r>
            <a:r>
              <a:rPr sz="1800" spc="-10" dirty="0">
                <a:latin typeface="Arial"/>
                <a:cs typeface="Arial"/>
              </a:rPr>
              <a:t>review:</a:t>
            </a:r>
            <a:endParaRPr sz="1800">
              <a:latin typeface="Arial"/>
              <a:cs typeface="Arial"/>
            </a:endParaRPr>
          </a:p>
          <a:p>
            <a:pPr marL="683260" lvl="1" indent="-327025">
              <a:lnSpc>
                <a:spcPct val="100000"/>
              </a:lnSpc>
              <a:spcBef>
                <a:spcPts val="434"/>
              </a:spcBef>
              <a:buClr>
                <a:srgbClr val="3A812E"/>
              </a:buClr>
              <a:buSzPct val="58333"/>
              <a:buFont typeface="Wingdings"/>
              <a:buChar char=""/>
              <a:tabLst>
                <a:tab pos="683260" algn="l"/>
                <a:tab pos="683895" algn="l"/>
              </a:tabLst>
            </a:pPr>
            <a:r>
              <a:rPr sz="1800" u="heavy" spc="-10" dirty="0">
                <a:solidFill>
                  <a:srgbClr val="996600"/>
                </a:solidFill>
                <a:uFill>
                  <a:solidFill>
                    <a:srgbClr val="996600"/>
                  </a:solidFill>
                </a:uFill>
                <a:latin typeface="Arial"/>
                <a:cs typeface="Arial"/>
                <a:hlinkClick r:id="rId2"/>
              </a:rPr>
              <a:t>Don’t </a:t>
            </a:r>
            <a:r>
              <a:rPr sz="1800" u="heavy" dirty="0">
                <a:solidFill>
                  <a:srgbClr val="996600"/>
                </a:solidFill>
                <a:uFill>
                  <a:solidFill>
                    <a:srgbClr val="996600"/>
                  </a:solidFill>
                </a:uFill>
                <a:latin typeface="Arial"/>
                <a:cs typeface="Arial"/>
                <a:hlinkClick r:id="rId2"/>
              </a:rPr>
              <a:t>miss a </a:t>
            </a:r>
            <a:r>
              <a:rPr sz="1800" u="heavy" spc="-10" dirty="0">
                <a:solidFill>
                  <a:srgbClr val="996600"/>
                </a:solidFill>
                <a:uFill>
                  <a:solidFill>
                    <a:srgbClr val="996600"/>
                  </a:solidFill>
                </a:uFill>
                <a:latin typeface="Arial"/>
                <a:cs typeface="Arial"/>
                <a:hlinkClick r:id="rId2"/>
              </a:rPr>
              <a:t>paper: </a:t>
            </a:r>
            <a:r>
              <a:rPr sz="1800" u="heavy" spc="-5" dirty="0">
                <a:solidFill>
                  <a:srgbClr val="996600"/>
                </a:solidFill>
                <a:uFill>
                  <a:solidFill>
                    <a:srgbClr val="996600"/>
                  </a:solidFill>
                </a:uFill>
                <a:latin typeface="Arial"/>
                <a:cs typeface="Arial"/>
                <a:hlinkClick r:id="rId2"/>
              </a:rPr>
              <a:t>tips </a:t>
            </a:r>
            <a:r>
              <a:rPr sz="1800" u="heavy" dirty="0">
                <a:solidFill>
                  <a:srgbClr val="996600"/>
                </a:solidFill>
                <a:uFill>
                  <a:solidFill>
                    <a:srgbClr val="996600"/>
                  </a:solidFill>
                </a:uFill>
                <a:latin typeface="Arial"/>
                <a:cs typeface="Arial"/>
                <a:hlinkClick r:id="rId2"/>
              </a:rPr>
              <a:t>for a </a:t>
            </a:r>
            <a:r>
              <a:rPr sz="1800" u="heavy" spc="-5" dirty="0">
                <a:solidFill>
                  <a:srgbClr val="996600"/>
                </a:solidFill>
                <a:uFill>
                  <a:solidFill>
                    <a:srgbClr val="996600"/>
                  </a:solidFill>
                </a:uFill>
                <a:latin typeface="Arial"/>
                <a:cs typeface="Arial"/>
                <a:hlinkClick r:id="rId2"/>
              </a:rPr>
              <a:t>thorough topic</a:t>
            </a:r>
            <a:r>
              <a:rPr sz="1800" u="heavy" spc="35" dirty="0">
                <a:solidFill>
                  <a:srgbClr val="996600"/>
                </a:solidFill>
                <a:uFill>
                  <a:solidFill>
                    <a:srgbClr val="996600"/>
                  </a:solidFill>
                </a:uFill>
                <a:latin typeface="Arial"/>
                <a:cs typeface="Arial"/>
                <a:hlinkClick r:id="rId2"/>
              </a:rPr>
              <a:t> </a:t>
            </a:r>
            <a:r>
              <a:rPr sz="1800" u="heavy" spc="-5" dirty="0">
                <a:solidFill>
                  <a:srgbClr val="996600"/>
                </a:solidFill>
                <a:uFill>
                  <a:solidFill>
                    <a:srgbClr val="996600"/>
                  </a:solidFill>
                </a:uFill>
                <a:latin typeface="Arial"/>
                <a:cs typeface="Arial"/>
                <a:hlinkClick r:id="rId2"/>
              </a:rPr>
              <a:t>search</a:t>
            </a:r>
            <a:endParaRPr sz="1800">
              <a:latin typeface="Arial"/>
              <a:cs typeface="Arial"/>
            </a:endParaRPr>
          </a:p>
          <a:p>
            <a:pPr marL="683260" lvl="1" indent="-327025">
              <a:lnSpc>
                <a:spcPct val="100000"/>
              </a:lnSpc>
              <a:spcBef>
                <a:spcPts val="430"/>
              </a:spcBef>
              <a:buClr>
                <a:srgbClr val="3A812E"/>
              </a:buClr>
              <a:buSzPct val="58333"/>
              <a:buFont typeface="Wingdings"/>
              <a:buChar char=""/>
              <a:tabLst>
                <a:tab pos="683260" algn="l"/>
                <a:tab pos="683895" algn="l"/>
              </a:tabLst>
            </a:pPr>
            <a:r>
              <a:rPr sz="1800" u="heavy" spc="-5" dirty="0">
                <a:solidFill>
                  <a:srgbClr val="996600"/>
                </a:solidFill>
                <a:uFill>
                  <a:solidFill>
                    <a:srgbClr val="996600"/>
                  </a:solidFill>
                </a:uFill>
                <a:latin typeface="Arial"/>
                <a:cs typeface="Arial"/>
                <a:hlinkClick r:id="rId2"/>
              </a:rPr>
              <a:t>Identify key papers</a:t>
            </a:r>
            <a:r>
              <a:rPr sz="1800" spc="-5" dirty="0">
                <a:solidFill>
                  <a:srgbClr val="996600"/>
                </a:solidFill>
                <a:latin typeface="Arial"/>
                <a:cs typeface="Arial"/>
                <a:hlinkClick r:id="rId2"/>
              </a:rPr>
              <a:t> </a:t>
            </a:r>
            <a:r>
              <a:rPr sz="1800" spc="-5" dirty="0">
                <a:latin typeface="Arial"/>
                <a:cs typeface="Arial"/>
              </a:rPr>
              <a:t>(and know how </a:t>
            </a:r>
            <a:r>
              <a:rPr sz="1800" dirty="0">
                <a:latin typeface="Arial"/>
                <a:cs typeface="Arial"/>
              </a:rPr>
              <a:t>to </a:t>
            </a:r>
            <a:r>
              <a:rPr sz="1800" spc="-5" dirty="0">
                <a:latin typeface="Arial"/>
                <a:cs typeface="Arial"/>
              </a:rPr>
              <a:t>use</a:t>
            </a:r>
            <a:r>
              <a:rPr sz="1800" spc="45" dirty="0">
                <a:latin typeface="Arial"/>
                <a:cs typeface="Arial"/>
              </a:rPr>
              <a:t> </a:t>
            </a:r>
            <a:r>
              <a:rPr sz="1800" spc="-5" dirty="0">
                <a:latin typeface="Arial"/>
                <a:cs typeface="Arial"/>
              </a:rPr>
              <a:t>them)</a:t>
            </a:r>
            <a:endParaRPr sz="1800">
              <a:latin typeface="Arial"/>
              <a:cs typeface="Arial"/>
            </a:endParaRPr>
          </a:p>
          <a:p>
            <a:pPr marL="683260" lvl="1" indent="-327025">
              <a:lnSpc>
                <a:spcPct val="100000"/>
              </a:lnSpc>
              <a:spcBef>
                <a:spcPts val="430"/>
              </a:spcBef>
              <a:buClr>
                <a:srgbClr val="3A812E"/>
              </a:buClr>
              <a:buSzPct val="58333"/>
              <a:buFont typeface="Wingdings"/>
              <a:buChar char=""/>
              <a:tabLst>
                <a:tab pos="683260" algn="l"/>
                <a:tab pos="683895" algn="l"/>
              </a:tabLst>
            </a:pPr>
            <a:r>
              <a:rPr sz="1800" u="heavy" spc="-5" dirty="0">
                <a:solidFill>
                  <a:srgbClr val="996600"/>
                </a:solidFill>
                <a:uFill>
                  <a:solidFill>
                    <a:srgbClr val="996600"/>
                  </a:solidFill>
                </a:uFill>
                <a:latin typeface="Arial"/>
                <a:cs typeface="Arial"/>
                <a:hlinkClick r:id="rId2"/>
              </a:rPr>
              <a:t>Tips </a:t>
            </a:r>
            <a:r>
              <a:rPr sz="1800" u="heavy" dirty="0">
                <a:solidFill>
                  <a:srgbClr val="996600"/>
                </a:solidFill>
                <a:uFill>
                  <a:solidFill>
                    <a:srgbClr val="996600"/>
                  </a:solidFill>
                </a:uFill>
                <a:latin typeface="Arial"/>
                <a:cs typeface="Arial"/>
                <a:hlinkClick r:id="rId2"/>
              </a:rPr>
              <a:t>for </a:t>
            </a:r>
            <a:r>
              <a:rPr sz="1800" u="heavy" spc="-10" dirty="0">
                <a:solidFill>
                  <a:srgbClr val="996600"/>
                </a:solidFill>
                <a:uFill>
                  <a:solidFill>
                    <a:srgbClr val="996600"/>
                  </a:solidFill>
                </a:uFill>
                <a:latin typeface="Arial"/>
                <a:cs typeface="Arial"/>
                <a:hlinkClick r:id="rId2"/>
              </a:rPr>
              <a:t>working </a:t>
            </a:r>
            <a:r>
              <a:rPr sz="1800" u="heavy" spc="-15" dirty="0">
                <a:solidFill>
                  <a:srgbClr val="996600"/>
                </a:solidFill>
                <a:uFill>
                  <a:solidFill>
                    <a:srgbClr val="996600"/>
                  </a:solidFill>
                </a:uFill>
                <a:latin typeface="Arial"/>
                <a:cs typeface="Arial"/>
                <a:hlinkClick r:id="rId2"/>
              </a:rPr>
              <a:t>with</a:t>
            </a:r>
            <a:r>
              <a:rPr sz="1800" u="heavy" spc="70" dirty="0">
                <a:solidFill>
                  <a:srgbClr val="996600"/>
                </a:solidFill>
                <a:uFill>
                  <a:solidFill>
                    <a:srgbClr val="996600"/>
                  </a:solidFill>
                </a:uFill>
                <a:latin typeface="Arial"/>
                <a:cs typeface="Arial"/>
                <a:hlinkClick r:id="rId2"/>
              </a:rPr>
              <a:t> </a:t>
            </a:r>
            <a:r>
              <a:rPr sz="1800" u="heavy" spc="-5" dirty="0">
                <a:solidFill>
                  <a:srgbClr val="996600"/>
                </a:solidFill>
                <a:uFill>
                  <a:solidFill>
                    <a:srgbClr val="996600"/>
                  </a:solidFill>
                </a:uFill>
                <a:latin typeface="Arial"/>
                <a:cs typeface="Arial"/>
                <a:hlinkClick r:id="rId2"/>
              </a:rPr>
              <a:t>co-authors</a:t>
            </a:r>
            <a:endParaRPr sz="1800">
              <a:latin typeface="Arial"/>
              <a:cs typeface="Arial"/>
            </a:endParaRPr>
          </a:p>
          <a:p>
            <a:pPr marL="683260" lvl="1" indent="-327025">
              <a:lnSpc>
                <a:spcPct val="100000"/>
              </a:lnSpc>
              <a:spcBef>
                <a:spcPts val="434"/>
              </a:spcBef>
              <a:buClr>
                <a:srgbClr val="3A812E"/>
              </a:buClr>
              <a:buSzPct val="58333"/>
              <a:buFont typeface="Wingdings"/>
              <a:buChar char=""/>
              <a:tabLst>
                <a:tab pos="683260" algn="l"/>
                <a:tab pos="683895" algn="l"/>
              </a:tabLst>
            </a:pPr>
            <a:r>
              <a:rPr sz="1800" u="heavy" spc="-5" dirty="0">
                <a:solidFill>
                  <a:srgbClr val="996600"/>
                </a:solidFill>
                <a:uFill>
                  <a:solidFill>
                    <a:srgbClr val="996600"/>
                  </a:solidFill>
                </a:uFill>
                <a:latin typeface="Arial"/>
                <a:cs typeface="Arial"/>
                <a:hlinkClick r:id="rId2"/>
              </a:rPr>
              <a:t>Find </a:t>
            </a:r>
            <a:r>
              <a:rPr sz="1800" u="heavy" dirty="0">
                <a:solidFill>
                  <a:srgbClr val="996600"/>
                </a:solidFill>
                <a:uFill>
                  <a:solidFill>
                    <a:srgbClr val="996600"/>
                  </a:solidFill>
                </a:uFill>
                <a:latin typeface="Arial"/>
                <a:cs typeface="Arial"/>
                <a:hlinkClick r:id="rId2"/>
              </a:rPr>
              <a:t>the </a:t>
            </a:r>
            <a:r>
              <a:rPr sz="1800" u="heavy" spc="-5" dirty="0">
                <a:solidFill>
                  <a:srgbClr val="996600"/>
                </a:solidFill>
                <a:uFill>
                  <a:solidFill>
                    <a:srgbClr val="996600"/>
                  </a:solidFill>
                </a:uFill>
                <a:latin typeface="Arial"/>
                <a:cs typeface="Arial"/>
                <a:hlinkClick r:id="rId2"/>
              </a:rPr>
              <a:t>right journal </a:t>
            </a:r>
            <a:r>
              <a:rPr sz="1800" u="heavy" dirty="0">
                <a:solidFill>
                  <a:srgbClr val="996600"/>
                </a:solidFill>
                <a:uFill>
                  <a:solidFill>
                    <a:srgbClr val="996600"/>
                  </a:solidFill>
                </a:uFill>
                <a:latin typeface="Arial"/>
                <a:cs typeface="Arial"/>
                <a:hlinkClick r:id="rId2"/>
              </a:rPr>
              <a:t>for </a:t>
            </a:r>
            <a:r>
              <a:rPr sz="1800" u="heavy" spc="-10" dirty="0">
                <a:solidFill>
                  <a:srgbClr val="996600"/>
                </a:solidFill>
                <a:uFill>
                  <a:solidFill>
                    <a:srgbClr val="996600"/>
                  </a:solidFill>
                </a:uFill>
                <a:latin typeface="Arial"/>
                <a:cs typeface="Arial"/>
                <a:hlinkClick r:id="rId2"/>
              </a:rPr>
              <a:t>your </a:t>
            </a:r>
            <a:r>
              <a:rPr sz="1800" u="heavy" spc="-5" dirty="0">
                <a:solidFill>
                  <a:srgbClr val="996600"/>
                </a:solidFill>
                <a:uFill>
                  <a:solidFill>
                    <a:srgbClr val="996600"/>
                  </a:solidFill>
                </a:uFill>
                <a:latin typeface="Arial"/>
                <a:cs typeface="Arial"/>
                <a:hlinkClick r:id="rId2"/>
              </a:rPr>
              <a:t>literature review using actual</a:t>
            </a:r>
            <a:r>
              <a:rPr sz="1800" u="heavy" spc="90" dirty="0">
                <a:solidFill>
                  <a:srgbClr val="996600"/>
                </a:solidFill>
                <a:uFill>
                  <a:solidFill>
                    <a:srgbClr val="996600"/>
                  </a:solidFill>
                </a:uFill>
                <a:latin typeface="Arial"/>
                <a:cs typeface="Arial"/>
                <a:hlinkClick r:id="rId2"/>
              </a:rPr>
              <a:t> </a:t>
            </a:r>
            <a:r>
              <a:rPr sz="1800" u="heavy" spc="-5" dirty="0">
                <a:solidFill>
                  <a:srgbClr val="996600"/>
                </a:solidFill>
                <a:uFill>
                  <a:solidFill>
                    <a:srgbClr val="996600"/>
                  </a:solidFill>
                </a:uFill>
                <a:latin typeface="Arial"/>
                <a:cs typeface="Arial"/>
                <a:hlinkClick r:id="rId2"/>
              </a:rPr>
              <a:t>data</a:t>
            </a:r>
            <a:endParaRPr sz="1800">
              <a:latin typeface="Arial"/>
              <a:cs typeface="Arial"/>
            </a:endParaRPr>
          </a:p>
          <a:p>
            <a:pPr marL="683260" lvl="1" indent="-327025">
              <a:lnSpc>
                <a:spcPct val="100000"/>
              </a:lnSpc>
              <a:spcBef>
                <a:spcPts val="430"/>
              </a:spcBef>
              <a:buClr>
                <a:srgbClr val="3A812E"/>
              </a:buClr>
              <a:buSzPct val="58333"/>
              <a:buFont typeface="Wingdings"/>
              <a:buChar char=""/>
              <a:tabLst>
                <a:tab pos="683260" algn="l"/>
                <a:tab pos="683895" algn="l"/>
              </a:tabLst>
            </a:pPr>
            <a:r>
              <a:rPr sz="1800" u="heavy" spc="-5" dirty="0">
                <a:solidFill>
                  <a:srgbClr val="996600"/>
                </a:solidFill>
                <a:uFill>
                  <a:solidFill>
                    <a:srgbClr val="996600"/>
                  </a:solidFill>
                </a:uFill>
                <a:latin typeface="Arial"/>
                <a:cs typeface="Arial"/>
                <a:hlinkClick r:id="rId2"/>
              </a:rPr>
              <a:t>Discover literature review </a:t>
            </a:r>
            <a:r>
              <a:rPr sz="1800" u="heavy" spc="-10" dirty="0">
                <a:solidFill>
                  <a:srgbClr val="996600"/>
                </a:solidFill>
                <a:uFill>
                  <a:solidFill>
                    <a:srgbClr val="996600"/>
                  </a:solidFill>
                </a:uFill>
                <a:latin typeface="Arial"/>
                <a:cs typeface="Arial"/>
                <a:hlinkClick r:id="rId2"/>
              </a:rPr>
              <a:t>examples </a:t>
            </a:r>
            <a:r>
              <a:rPr sz="1800" u="heavy" spc="-5" dirty="0">
                <a:solidFill>
                  <a:srgbClr val="996600"/>
                </a:solidFill>
                <a:uFill>
                  <a:solidFill>
                    <a:srgbClr val="996600"/>
                  </a:solidFill>
                </a:uFill>
                <a:latin typeface="Arial"/>
                <a:cs typeface="Arial"/>
                <a:hlinkClick r:id="rId2"/>
              </a:rPr>
              <a:t>and</a:t>
            </a:r>
            <a:r>
              <a:rPr sz="1800" u="heavy" spc="75" dirty="0">
                <a:solidFill>
                  <a:srgbClr val="996600"/>
                </a:solidFill>
                <a:uFill>
                  <a:solidFill>
                    <a:srgbClr val="996600"/>
                  </a:solidFill>
                </a:uFill>
                <a:latin typeface="Arial"/>
                <a:cs typeface="Arial"/>
                <a:hlinkClick r:id="rId2"/>
              </a:rPr>
              <a:t> </a:t>
            </a:r>
            <a:r>
              <a:rPr sz="1800" u="heavy" spc="-5" dirty="0">
                <a:solidFill>
                  <a:srgbClr val="996600"/>
                </a:solidFill>
                <a:uFill>
                  <a:solidFill>
                    <a:srgbClr val="996600"/>
                  </a:solidFill>
                </a:uFill>
                <a:latin typeface="Arial"/>
                <a:cs typeface="Arial"/>
                <a:hlinkClick r:id="rId2"/>
              </a:rPr>
              <a:t>templates</a:t>
            </a:r>
            <a:endParaRPr sz="1800">
              <a:latin typeface="Arial"/>
              <a:cs typeface="Arial"/>
            </a:endParaRPr>
          </a:p>
          <a:p>
            <a:pPr marL="355600" indent="-342900">
              <a:lnSpc>
                <a:spcPct val="100000"/>
              </a:lnSpc>
              <a:spcBef>
                <a:spcPts val="434"/>
              </a:spcBef>
              <a:buClr>
                <a:srgbClr val="CC9900"/>
              </a:buClr>
              <a:buSzPct val="63888"/>
              <a:buFont typeface="Wingdings"/>
              <a:buChar char=""/>
              <a:tabLst>
                <a:tab pos="354965" algn="l"/>
                <a:tab pos="355600" algn="l"/>
              </a:tabLst>
            </a:pPr>
            <a:r>
              <a:rPr sz="1800" spc="-5" dirty="0">
                <a:latin typeface="Arial"/>
                <a:cs typeface="Arial"/>
              </a:rPr>
              <a:t>We’ll also provide an overview of all </a:t>
            </a:r>
            <a:r>
              <a:rPr sz="1800" dirty="0">
                <a:latin typeface="Arial"/>
                <a:cs typeface="Arial"/>
              </a:rPr>
              <a:t>the </a:t>
            </a:r>
            <a:r>
              <a:rPr sz="1800" spc="-5" dirty="0">
                <a:latin typeface="Arial"/>
                <a:cs typeface="Arial"/>
              </a:rPr>
              <a:t>products helpful </a:t>
            </a:r>
            <a:r>
              <a:rPr sz="1800" dirty="0">
                <a:latin typeface="Arial"/>
                <a:cs typeface="Arial"/>
              </a:rPr>
              <a:t>for </a:t>
            </a:r>
            <a:r>
              <a:rPr sz="1800" spc="-15" dirty="0">
                <a:latin typeface="Arial"/>
                <a:cs typeface="Arial"/>
              </a:rPr>
              <a:t>your </a:t>
            </a:r>
            <a:r>
              <a:rPr sz="1800" spc="-10" dirty="0">
                <a:latin typeface="Arial"/>
                <a:cs typeface="Arial"/>
              </a:rPr>
              <a:t>next </a:t>
            </a:r>
            <a:r>
              <a:rPr sz="1800" spc="-5" dirty="0">
                <a:latin typeface="Arial"/>
                <a:cs typeface="Arial"/>
              </a:rPr>
              <a:t>narrative </a:t>
            </a:r>
            <a:r>
              <a:rPr sz="1800" spc="-10" dirty="0">
                <a:latin typeface="Arial"/>
                <a:cs typeface="Arial"/>
              </a:rPr>
              <a:t>review, including</a:t>
            </a:r>
            <a:r>
              <a:rPr sz="1800" spc="250" dirty="0">
                <a:latin typeface="Arial"/>
                <a:cs typeface="Arial"/>
              </a:rPr>
              <a:t> </a:t>
            </a:r>
            <a:r>
              <a:rPr sz="1800" dirty="0">
                <a:latin typeface="Arial"/>
                <a:cs typeface="Arial"/>
              </a:rPr>
              <a:t>the</a:t>
            </a:r>
            <a:endParaRPr sz="1800">
              <a:latin typeface="Arial"/>
              <a:cs typeface="Arial"/>
            </a:endParaRPr>
          </a:p>
          <a:p>
            <a:pPr marL="355600">
              <a:lnSpc>
                <a:spcPct val="100000"/>
              </a:lnSpc>
            </a:pPr>
            <a:r>
              <a:rPr sz="1800" dirty="0">
                <a:latin typeface="Arial"/>
                <a:cs typeface="Arial"/>
              </a:rPr>
              <a:t>Web </a:t>
            </a:r>
            <a:r>
              <a:rPr sz="1800" spc="-5" dirty="0">
                <a:latin typeface="Arial"/>
                <a:cs typeface="Arial"/>
              </a:rPr>
              <a:t>of Science, </a:t>
            </a:r>
            <a:r>
              <a:rPr sz="1800" spc="-10" dirty="0">
                <a:latin typeface="Arial"/>
                <a:cs typeface="Arial"/>
              </a:rPr>
              <a:t>EndNote™ </a:t>
            </a:r>
            <a:r>
              <a:rPr sz="1800" spc="-5" dirty="0">
                <a:latin typeface="Arial"/>
                <a:cs typeface="Arial"/>
              </a:rPr>
              <a:t>and Journal Citation</a:t>
            </a:r>
            <a:r>
              <a:rPr sz="1800" spc="65" dirty="0">
                <a:latin typeface="Arial"/>
                <a:cs typeface="Arial"/>
              </a:rPr>
              <a:t> </a:t>
            </a:r>
            <a:r>
              <a:rPr sz="1800" spc="-5" dirty="0">
                <a:latin typeface="Arial"/>
                <a:cs typeface="Arial"/>
              </a:rPr>
              <a:t>Reports™.</a:t>
            </a:r>
            <a:endParaRPr sz="1800">
              <a:latin typeface="Arial"/>
              <a:cs typeface="Arial"/>
            </a:endParaRPr>
          </a:p>
          <a:p>
            <a:pPr>
              <a:lnSpc>
                <a:spcPct val="100000"/>
              </a:lnSpc>
              <a:spcBef>
                <a:spcPts val="5"/>
              </a:spcBef>
            </a:pPr>
            <a:endParaRPr sz="2250">
              <a:latin typeface="Arial"/>
              <a:cs typeface="Arial"/>
            </a:endParaRPr>
          </a:p>
          <a:p>
            <a:pPr marL="355600" marR="5080" indent="-342900">
              <a:lnSpc>
                <a:spcPct val="100000"/>
              </a:lnSpc>
              <a:buClr>
                <a:srgbClr val="CC9900"/>
              </a:buClr>
              <a:buSzPct val="63888"/>
              <a:buFont typeface="Wingdings"/>
              <a:buChar char=""/>
              <a:tabLst>
                <a:tab pos="354965" algn="l"/>
                <a:tab pos="355600" algn="l"/>
              </a:tabLst>
            </a:pPr>
            <a:r>
              <a:rPr sz="1800" spc="-5" dirty="0">
                <a:latin typeface="Arial"/>
                <a:cs typeface="Arial"/>
              </a:rPr>
              <a:t>Keep reading </a:t>
            </a:r>
            <a:r>
              <a:rPr sz="1800" dirty="0">
                <a:latin typeface="Arial"/>
                <a:cs typeface="Arial"/>
              </a:rPr>
              <a:t>to </a:t>
            </a:r>
            <a:r>
              <a:rPr sz="1800" spc="-5" dirty="0">
                <a:latin typeface="Arial"/>
                <a:cs typeface="Arial"/>
              </a:rPr>
              <a:t>learn more—and </a:t>
            </a:r>
            <a:r>
              <a:rPr sz="1800" spc="-10" dirty="0">
                <a:latin typeface="Arial"/>
                <a:cs typeface="Arial"/>
              </a:rPr>
              <a:t>don’t </a:t>
            </a:r>
            <a:r>
              <a:rPr sz="1800" spc="-5" dirty="0">
                <a:latin typeface="Arial"/>
                <a:cs typeface="Arial"/>
              </a:rPr>
              <a:t>forget </a:t>
            </a:r>
            <a:r>
              <a:rPr sz="1800" dirty="0">
                <a:latin typeface="Arial"/>
                <a:cs typeface="Arial"/>
              </a:rPr>
              <a:t>to</a:t>
            </a:r>
            <a:r>
              <a:rPr sz="1800" dirty="0">
                <a:solidFill>
                  <a:srgbClr val="996600"/>
                </a:solidFill>
                <a:latin typeface="Arial"/>
                <a:cs typeface="Arial"/>
              </a:rPr>
              <a:t> </a:t>
            </a:r>
            <a:r>
              <a:rPr sz="1800" u="heavy" spc="-5" dirty="0">
                <a:solidFill>
                  <a:srgbClr val="996600"/>
                </a:solidFill>
                <a:uFill>
                  <a:solidFill>
                    <a:srgbClr val="996600"/>
                  </a:solidFill>
                </a:uFill>
                <a:latin typeface="Arial"/>
                <a:cs typeface="Arial"/>
                <a:hlinkClick r:id="rId3"/>
              </a:rPr>
              <a:t>register </a:t>
            </a:r>
            <a:r>
              <a:rPr sz="1800" u="heavy" dirty="0">
                <a:solidFill>
                  <a:srgbClr val="996600"/>
                </a:solidFill>
                <a:uFill>
                  <a:solidFill>
                    <a:srgbClr val="996600"/>
                  </a:solidFill>
                </a:uFill>
                <a:latin typeface="Arial"/>
                <a:cs typeface="Arial"/>
                <a:hlinkClick r:id="rId3"/>
              </a:rPr>
              <a:t>for </a:t>
            </a:r>
            <a:r>
              <a:rPr sz="1800" u="heavy" spc="-5" dirty="0">
                <a:solidFill>
                  <a:srgbClr val="996600"/>
                </a:solidFill>
                <a:uFill>
                  <a:solidFill>
                    <a:srgbClr val="996600"/>
                  </a:solidFill>
                </a:uFill>
                <a:latin typeface="Arial"/>
                <a:cs typeface="Arial"/>
                <a:hlinkClick r:id="rId3"/>
              </a:rPr>
              <a:t>our </a:t>
            </a:r>
            <a:r>
              <a:rPr sz="1800" u="heavy" spc="-10" dirty="0">
                <a:solidFill>
                  <a:srgbClr val="996600"/>
                </a:solidFill>
                <a:uFill>
                  <a:solidFill>
                    <a:srgbClr val="996600"/>
                  </a:solidFill>
                </a:uFill>
                <a:latin typeface="Arial"/>
                <a:cs typeface="Arial"/>
                <a:hlinkClick r:id="rId3"/>
              </a:rPr>
              <a:t>webinar</a:t>
            </a:r>
            <a:r>
              <a:rPr sz="1800" spc="-10" dirty="0">
                <a:solidFill>
                  <a:srgbClr val="996600"/>
                </a:solidFill>
                <a:latin typeface="Arial"/>
                <a:cs typeface="Arial"/>
                <a:hlinkClick r:id="rId3"/>
              </a:rPr>
              <a:t> </a:t>
            </a:r>
            <a:r>
              <a:rPr sz="1800" dirty="0">
                <a:latin typeface="Arial"/>
                <a:cs typeface="Arial"/>
              </a:rPr>
              <a:t>for </a:t>
            </a:r>
            <a:r>
              <a:rPr sz="1800" spc="-5" dirty="0">
                <a:latin typeface="Arial"/>
                <a:cs typeface="Arial"/>
              </a:rPr>
              <a:t>even more </a:t>
            </a:r>
            <a:r>
              <a:rPr sz="1800" dirty="0">
                <a:latin typeface="Arial"/>
                <a:cs typeface="Arial"/>
              </a:rPr>
              <a:t>tips </a:t>
            </a:r>
            <a:r>
              <a:rPr sz="1800" spc="-15" dirty="0">
                <a:latin typeface="Arial"/>
                <a:cs typeface="Arial"/>
              </a:rPr>
              <a:t>when </a:t>
            </a:r>
            <a:r>
              <a:rPr sz="1800" spc="-10" dirty="0">
                <a:latin typeface="Arial"/>
                <a:cs typeface="Arial"/>
              </a:rPr>
              <a:t>you  next write </a:t>
            </a:r>
            <a:r>
              <a:rPr sz="1800" spc="-5" dirty="0">
                <a:latin typeface="Arial"/>
                <a:cs typeface="Arial"/>
              </a:rPr>
              <a:t>a literature</a:t>
            </a:r>
            <a:r>
              <a:rPr sz="1800" spc="70" dirty="0">
                <a:latin typeface="Arial"/>
                <a:cs typeface="Arial"/>
              </a:rPr>
              <a:t> </a:t>
            </a:r>
            <a:r>
              <a:rPr sz="1800" spc="-10" dirty="0">
                <a:latin typeface="Arial"/>
                <a:cs typeface="Arial"/>
              </a:rPr>
              <a:t>review.</a:t>
            </a:r>
            <a:endParaRPr sz="1800">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p:nvPr/>
        </p:nvSpPr>
        <p:spPr>
          <a:xfrm>
            <a:off x="943457" y="353390"/>
            <a:ext cx="232791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Arial"/>
                <a:cs typeface="Arial"/>
              </a:rPr>
              <a:t>Stay</a:t>
            </a:r>
            <a:r>
              <a:rPr sz="2400" b="1" spc="-65" dirty="0">
                <a:solidFill>
                  <a:srgbClr val="FF0000"/>
                </a:solidFill>
                <a:latin typeface="Arial"/>
                <a:cs typeface="Arial"/>
              </a:rPr>
              <a:t> </a:t>
            </a:r>
            <a:r>
              <a:rPr sz="2400" b="1" spc="-5" dirty="0">
                <a:solidFill>
                  <a:srgbClr val="FF0000"/>
                </a:solidFill>
                <a:latin typeface="Arial"/>
                <a:cs typeface="Arial"/>
              </a:rPr>
              <a:t>Connected</a:t>
            </a:r>
            <a:endParaRPr sz="2400">
              <a:latin typeface="Arial"/>
              <a:cs typeface="Arial"/>
            </a:endParaRPr>
          </a:p>
        </p:txBody>
      </p:sp>
      <p:sp>
        <p:nvSpPr>
          <p:cNvPr id="5" name="object 5"/>
          <p:cNvSpPr txBox="1"/>
          <p:nvPr/>
        </p:nvSpPr>
        <p:spPr>
          <a:xfrm>
            <a:off x="943457" y="2548509"/>
            <a:ext cx="10508615" cy="2586990"/>
          </a:xfrm>
          <a:prstGeom prst="rect">
            <a:avLst/>
          </a:prstGeom>
        </p:spPr>
        <p:txBody>
          <a:bodyPr vert="horz" wrap="square" lIns="0" tIns="12700" rIns="0" bIns="0" rtlCol="0">
            <a:spAutoFit/>
          </a:bodyPr>
          <a:lstStyle/>
          <a:p>
            <a:pPr marL="12700" marR="27940">
              <a:lnSpc>
                <a:spcPct val="100000"/>
              </a:lnSpc>
              <a:spcBef>
                <a:spcPts val="100"/>
              </a:spcBef>
            </a:pPr>
            <a:r>
              <a:rPr sz="2400" spc="-25" dirty="0">
                <a:latin typeface="Arial"/>
                <a:cs typeface="Arial"/>
              </a:rPr>
              <a:t>Want </a:t>
            </a:r>
            <a:r>
              <a:rPr sz="2400" dirty="0">
                <a:latin typeface="Arial"/>
                <a:cs typeface="Arial"/>
              </a:rPr>
              <a:t>to </a:t>
            </a:r>
            <a:r>
              <a:rPr sz="2400" spc="-5" dirty="0">
                <a:latin typeface="Arial"/>
                <a:cs typeface="Arial"/>
              </a:rPr>
              <a:t>learn more? </a:t>
            </a:r>
            <a:r>
              <a:rPr sz="2400" u="heavy" spc="-5" dirty="0">
                <a:solidFill>
                  <a:srgbClr val="996600"/>
                </a:solidFill>
                <a:uFill>
                  <a:solidFill>
                    <a:srgbClr val="996600"/>
                  </a:solidFill>
                </a:uFill>
                <a:latin typeface="Arial"/>
                <a:cs typeface="Arial"/>
                <a:hlinkClick r:id="rId2"/>
              </a:rPr>
              <a:t>Register </a:t>
            </a:r>
            <a:r>
              <a:rPr sz="2400" u="heavy" dirty="0">
                <a:solidFill>
                  <a:srgbClr val="996600"/>
                </a:solidFill>
                <a:uFill>
                  <a:solidFill>
                    <a:srgbClr val="996600"/>
                  </a:solidFill>
                </a:uFill>
                <a:latin typeface="Arial"/>
                <a:cs typeface="Arial"/>
                <a:hlinkClick r:id="rId2"/>
              </a:rPr>
              <a:t>for </a:t>
            </a:r>
            <a:r>
              <a:rPr sz="2400" u="heavy" spc="-5" dirty="0">
                <a:solidFill>
                  <a:srgbClr val="996600"/>
                </a:solidFill>
                <a:uFill>
                  <a:solidFill>
                    <a:srgbClr val="996600"/>
                  </a:solidFill>
                </a:uFill>
                <a:latin typeface="Arial"/>
                <a:cs typeface="Arial"/>
                <a:hlinkClick r:id="rId2"/>
              </a:rPr>
              <a:t>our webinar</a:t>
            </a:r>
            <a:r>
              <a:rPr sz="2400" spc="-5" dirty="0">
                <a:solidFill>
                  <a:srgbClr val="996600"/>
                </a:solidFill>
                <a:latin typeface="Arial"/>
                <a:cs typeface="Arial"/>
                <a:hlinkClick r:id="rId2"/>
              </a:rPr>
              <a:t> </a:t>
            </a:r>
            <a:r>
              <a:rPr sz="2400" dirty="0">
                <a:latin typeface="Arial"/>
                <a:cs typeface="Arial"/>
              </a:rPr>
              <a:t>for </a:t>
            </a:r>
            <a:r>
              <a:rPr sz="2400" spc="-5" dirty="0">
                <a:latin typeface="Arial"/>
                <a:cs typeface="Arial"/>
              </a:rPr>
              <a:t>more </a:t>
            </a:r>
            <a:r>
              <a:rPr sz="2400" dirty="0">
                <a:latin typeface="Arial"/>
                <a:cs typeface="Arial"/>
              </a:rPr>
              <a:t>tips to </a:t>
            </a:r>
            <a:r>
              <a:rPr sz="2400" spc="-5" dirty="0">
                <a:latin typeface="Arial"/>
                <a:cs typeface="Arial"/>
              </a:rPr>
              <a:t>write a narrative  literature </a:t>
            </a:r>
            <a:r>
              <a:rPr sz="2400" spc="-25" dirty="0">
                <a:latin typeface="Arial"/>
                <a:cs typeface="Arial"/>
              </a:rPr>
              <a:t>review. </a:t>
            </a:r>
            <a:r>
              <a:rPr sz="2400" spc="-80" dirty="0">
                <a:latin typeface="Arial"/>
                <a:cs typeface="Arial"/>
              </a:rPr>
              <a:t>You </a:t>
            </a:r>
            <a:r>
              <a:rPr sz="2400" spc="-5" dirty="0">
                <a:latin typeface="Arial"/>
                <a:cs typeface="Arial"/>
              </a:rPr>
              <a:t>can also </a:t>
            </a:r>
            <a:r>
              <a:rPr sz="2400" dirty="0">
                <a:latin typeface="Arial"/>
                <a:cs typeface="Arial"/>
              </a:rPr>
              <a:t>read the </a:t>
            </a:r>
            <a:r>
              <a:rPr sz="2400" spc="-5" dirty="0">
                <a:latin typeface="Arial"/>
                <a:cs typeface="Arial"/>
              </a:rPr>
              <a:t>related blog </a:t>
            </a:r>
            <a:r>
              <a:rPr sz="2400" dirty="0">
                <a:latin typeface="Arial"/>
                <a:cs typeface="Arial"/>
              </a:rPr>
              <a:t>posts </a:t>
            </a:r>
            <a:r>
              <a:rPr sz="2400" spc="-10" dirty="0">
                <a:latin typeface="Arial"/>
                <a:cs typeface="Arial"/>
              </a:rPr>
              <a:t>in </a:t>
            </a:r>
            <a:r>
              <a:rPr sz="2400" spc="-5" dirty="0">
                <a:latin typeface="Arial"/>
                <a:cs typeface="Arial"/>
              </a:rPr>
              <a:t>our </a:t>
            </a:r>
            <a:r>
              <a:rPr sz="2400" u="heavy" spc="-5" dirty="0">
                <a:solidFill>
                  <a:srgbClr val="996600"/>
                </a:solidFill>
                <a:uFill>
                  <a:solidFill>
                    <a:srgbClr val="996600"/>
                  </a:solidFill>
                </a:uFill>
                <a:latin typeface="Arial"/>
                <a:cs typeface="Arial"/>
                <a:hlinkClick r:id="rId3"/>
              </a:rPr>
              <a:t>Research </a:t>
            </a:r>
            <a:r>
              <a:rPr sz="2400" spc="-5" dirty="0">
                <a:solidFill>
                  <a:srgbClr val="996600"/>
                </a:solidFill>
                <a:latin typeface="Arial"/>
                <a:cs typeface="Arial"/>
              </a:rPr>
              <a:t> </a:t>
            </a:r>
            <a:r>
              <a:rPr sz="2400" u="heavy" spc="-5" dirty="0">
                <a:solidFill>
                  <a:srgbClr val="996600"/>
                </a:solidFill>
                <a:uFill>
                  <a:solidFill>
                    <a:srgbClr val="996600"/>
                  </a:solidFill>
                </a:uFill>
                <a:latin typeface="Arial"/>
                <a:cs typeface="Arial"/>
                <a:hlinkClick r:id="rId3"/>
              </a:rPr>
              <a:t>Smarter series</a:t>
            </a:r>
            <a:r>
              <a:rPr sz="2400" spc="-5" dirty="0">
                <a:latin typeface="Arial"/>
                <a:cs typeface="Arial"/>
              </a:rPr>
              <a:t>, including </a:t>
            </a:r>
            <a:r>
              <a:rPr sz="2400" u="heavy" spc="-5" dirty="0">
                <a:solidFill>
                  <a:srgbClr val="996600"/>
                </a:solidFill>
                <a:uFill>
                  <a:solidFill>
                    <a:srgbClr val="996600"/>
                  </a:solidFill>
                </a:uFill>
                <a:latin typeface="Arial"/>
                <a:cs typeface="Arial"/>
                <a:hlinkClick r:id="rId4"/>
              </a:rPr>
              <a:t>finding relevant papers</a:t>
            </a:r>
            <a:r>
              <a:rPr sz="2400" spc="-5" dirty="0">
                <a:latin typeface="Arial"/>
                <a:cs typeface="Arial"/>
              </a:rPr>
              <a:t>, </a:t>
            </a:r>
            <a:r>
              <a:rPr sz="2400" dirty="0">
                <a:latin typeface="Arial"/>
                <a:cs typeface="Arial"/>
              </a:rPr>
              <a:t>tips to </a:t>
            </a:r>
            <a:r>
              <a:rPr sz="2400" u="heavy" dirty="0">
                <a:solidFill>
                  <a:srgbClr val="996600"/>
                </a:solidFill>
                <a:uFill>
                  <a:solidFill>
                    <a:srgbClr val="996600"/>
                  </a:solidFill>
                </a:uFill>
                <a:latin typeface="Arial"/>
                <a:cs typeface="Arial"/>
                <a:hlinkClick r:id="rId5"/>
              </a:rPr>
              <a:t>improve the </a:t>
            </a:r>
            <a:r>
              <a:rPr sz="2400" u="heavy" spc="-5" dirty="0">
                <a:solidFill>
                  <a:srgbClr val="996600"/>
                </a:solidFill>
                <a:uFill>
                  <a:solidFill>
                    <a:srgbClr val="996600"/>
                  </a:solidFill>
                </a:uFill>
                <a:latin typeface="Arial"/>
                <a:cs typeface="Arial"/>
                <a:hlinkClick r:id="rId5"/>
              </a:rPr>
              <a:t>writing </a:t>
            </a:r>
            <a:r>
              <a:rPr sz="2400" spc="-5" dirty="0">
                <a:solidFill>
                  <a:srgbClr val="996600"/>
                </a:solidFill>
                <a:latin typeface="Arial"/>
                <a:cs typeface="Arial"/>
              </a:rPr>
              <a:t> </a:t>
            </a:r>
            <a:r>
              <a:rPr sz="2400" u="heavy" spc="-5" dirty="0">
                <a:solidFill>
                  <a:srgbClr val="996600"/>
                </a:solidFill>
                <a:uFill>
                  <a:solidFill>
                    <a:srgbClr val="996600"/>
                  </a:solidFill>
                </a:uFill>
                <a:latin typeface="Arial"/>
                <a:cs typeface="Arial"/>
                <a:hlinkClick r:id="rId5"/>
              </a:rPr>
              <a:t>process</a:t>
            </a:r>
            <a:r>
              <a:rPr sz="2400" spc="-5" dirty="0">
                <a:latin typeface="Arial"/>
                <a:cs typeface="Arial"/>
              </a:rPr>
              <a:t>, and </a:t>
            </a:r>
            <a:r>
              <a:rPr sz="2400" u="heavy" spc="-5" dirty="0">
                <a:solidFill>
                  <a:srgbClr val="996600"/>
                </a:solidFill>
                <a:uFill>
                  <a:solidFill>
                    <a:srgbClr val="996600"/>
                  </a:solidFill>
                </a:uFill>
                <a:latin typeface="Arial"/>
                <a:cs typeface="Arial"/>
                <a:hlinkClick r:id="rId6"/>
              </a:rPr>
              <a:t>picking the right journal </a:t>
            </a:r>
            <a:r>
              <a:rPr sz="2400" u="heavy" dirty="0">
                <a:solidFill>
                  <a:srgbClr val="996600"/>
                </a:solidFill>
                <a:uFill>
                  <a:solidFill>
                    <a:srgbClr val="996600"/>
                  </a:solidFill>
                </a:uFill>
                <a:latin typeface="Arial"/>
                <a:cs typeface="Arial"/>
                <a:hlinkClick r:id="rId6"/>
              </a:rPr>
              <a:t>for</a:t>
            </a:r>
            <a:r>
              <a:rPr sz="2400" u="heavy" spc="65" dirty="0">
                <a:solidFill>
                  <a:srgbClr val="996600"/>
                </a:solidFill>
                <a:uFill>
                  <a:solidFill>
                    <a:srgbClr val="996600"/>
                  </a:solidFill>
                </a:uFill>
                <a:latin typeface="Arial"/>
                <a:cs typeface="Arial"/>
                <a:hlinkClick r:id="rId6"/>
              </a:rPr>
              <a:t> </a:t>
            </a:r>
            <a:r>
              <a:rPr sz="2400" u="heavy" spc="-5" dirty="0">
                <a:solidFill>
                  <a:srgbClr val="996600"/>
                </a:solidFill>
                <a:uFill>
                  <a:solidFill>
                    <a:srgbClr val="996600"/>
                  </a:solidFill>
                </a:uFill>
                <a:latin typeface="Arial"/>
                <a:cs typeface="Arial"/>
                <a:hlinkClick r:id="rId6"/>
              </a:rPr>
              <a:t>publication</a:t>
            </a:r>
            <a:r>
              <a:rPr sz="2400" spc="-5" dirty="0">
                <a:latin typeface="Arial"/>
                <a:cs typeface="Arial"/>
              </a:rPr>
              <a:t>.</a:t>
            </a:r>
            <a:endParaRPr sz="2400">
              <a:latin typeface="Arial"/>
              <a:cs typeface="Arial"/>
            </a:endParaRPr>
          </a:p>
          <a:p>
            <a:pPr marL="12700" marR="5080">
              <a:lnSpc>
                <a:spcPct val="100000"/>
              </a:lnSpc>
            </a:pPr>
            <a:r>
              <a:rPr sz="2400" spc="-5" dirty="0">
                <a:latin typeface="Arial"/>
                <a:cs typeface="Arial"/>
              </a:rPr>
              <a:t>And </a:t>
            </a:r>
            <a:r>
              <a:rPr sz="2400" spc="-30" dirty="0">
                <a:latin typeface="Arial"/>
                <a:cs typeface="Arial"/>
              </a:rPr>
              <a:t>finally, </a:t>
            </a:r>
            <a:r>
              <a:rPr sz="2400" spc="-5" dirty="0">
                <a:latin typeface="Arial"/>
                <a:cs typeface="Arial"/>
              </a:rPr>
              <a:t>subscribe </a:t>
            </a:r>
            <a:r>
              <a:rPr sz="2400" dirty="0">
                <a:latin typeface="Arial"/>
                <a:cs typeface="Arial"/>
              </a:rPr>
              <a:t>to </a:t>
            </a:r>
            <a:r>
              <a:rPr sz="2400" spc="-5" dirty="0">
                <a:latin typeface="Arial"/>
                <a:cs typeface="Arial"/>
              </a:rPr>
              <a:t>receive our </a:t>
            </a:r>
            <a:r>
              <a:rPr sz="2400" dirty="0">
                <a:latin typeface="Arial"/>
                <a:cs typeface="Arial"/>
              </a:rPr>
              <a:t>latest </a:t>
            </a:r>
            <a:r>
              <a:rPr sz="2400" spc="-5" dirty="0">
                <a:latin typeface="Arial"/>
                <a:cs typeface="Arial"/>
              </a:rPr>
              <a:t>news, resources and </a:t>
            </a:r>
            <a:r>
              <a:rPr sz="2400" dirty="0">
                <a:latin typeface="Arial"/>
                <a:cs typeface="Arial"/>
              </a:rPr>
              <a:t>events to </a:t>
            </a:r>
            <a:r>
              <a:rPr sz="2400" spc="-5" dirty="0">
                <a:latin typeface="Arial"/>
                <a:cs typeface="Arial"/>
              </a:rPr>
              <a:t>help  make your research </a:t>
            </a:r>
            <a:r>
              <a:rPr sz="2400" dirty="0">
                <a:latin typeface="Arial"/>
                <a:cs typeface="Arial"/>
              </a:rPr>
              <a:t>journey </a:t>
            </a:r>
            <a:r>
              <a:rPr sz="2400" spc="-5" dirty="0">
                <a:latin typeface="Arial"/>
                <a:cs typeface="Arial"/>
              </a:rPr>
              <a:t>a </a:t>
            </a:r>
            <a:r>
              <a:rPr sz="2400" dirty="0">
                <a:latin typeface="Arial"/>
                <a:cs typeface="Arial"/>
              </a:rPr>
              <a:t>smart</a:t>
            </a:r>
            <a:r>
              <a:rPr sz="2400" spc="10" dirty="0">
                <a:latin typeface="Arial"/>
                <a:cs typeface="Arial"/>
              </a:rPr>
              <a:t> </a:t>
            </a:r>
            <a:r>
              <a:rPr sz="2400" spc="-5" dirty="0">
                <a:latin typeface="Arial"/>
                <a:cs typeface="Arial"/>
              </a:rPr>
              <a:t>one.</a:t>
            </a:r>
            <a:endParaRPr sz="2400">
              <a:latin typeface="Arial"/>
              <a:cs typeface="Arial"/>
            </a:endParaRPr>
          </a:p>
          <a:p>
            <a:pPr marL="12700">
              <a:lnSpc>
                <a:spcPct val="100000"/>
              </a:lnSpc>
              <a:spcBef>
                <a:spcPts val="5"/>
              </a:spcBef>
            </a:pPr>
            <a:r>
              <a:rPr sz="2400" u="heavy" spc="-5" dirty="0">
                <a:solidFill>
                  <a:srgbClr val="996600"/>
                </a:solidFill>
                <a:uFill>
                  <a:solidFill>
                    <a:srgbClr val="996600"/>
                  </a:solidFill>
                </a:uFill>
                <a:latin typeface="Arial"/>
                <a:cs typeface="Arial"/>
                <a:hlinkClick r:id="rId7"/>
              </a:rPr>
              <a:t>Subscribe </a:t>
            </a:r>
            <a:r>
              <a:rPr sz="2400" u="heavy" dirty="0">
                <a:solidFill>
                  <a:srgbClr val="996600"/>
                </a:solidFill>
                <a:uFill>
                  <a:solidFill>
                    <a:srgbClr val="996600"/>
                  </a:solidFill>
                </a:uFill>
                <a:latin typeface="Arial"/>
                <a:cs typeface="Arial"/>
                <a:hlinkClick r:id="rId7"/>
              </a:rPr>
              <a:t>to </a:t>
            </a:r>
            <a:r>
              <a:rPr sz="2400" u="heavy" spc="-5" dirty="0">
                <a:solidFill>
                  <a:srgbClr val="996600"/>
                </a:solidFill>
                <a:uFill>
                  <a:solidFill>
                    <a:srgbClr val="996600"/>
                  </a:solidFill>
                </a:uFill>
                <a:latin typeface="Arial"/>
                <a:cs typeface="Arial"/>
                <a:hlinkClick r:id="rId7"/>
              </a:rPr>
              <a:t>receive regular updates </a:t>
            </a:r>
            <a:r>
              <a:rPr sz="2400" u="heavy" dirty="0">
                <a:solidFill>
                  <a:srgbClr val="996600"/>
                </a:solidFill>
                <a:uFill>
                  <a:solidFill>
                    <a:srgbClr val="996600"/>
                  </a:solidFill>
                </a:uFill>
                <a:latin typeface="Arial"/>
                <a:cs typeface="Arial"/>
                <a:hlinkClick r:id="rId7"/>
              </a:rPr>
              <a:t>on how to </a:t>
            </a:r>
            <a:r>
              <a:rPr sz="2400" u="heavy" spc="-5" dirty="0">
                <a:solidFill>
                  <a:srgbClr val="996600"/>
                </a:solidFill>
                <a:uFill>
                  <a:solidFill>
                    <a:srgbClr val="996600"/>
                  </a:solidFill>
                </a:uFill>
                <a:latin typeface="Arial"/>
                <a:cs typeface="Arial"/>
                <a:hlinkClick r:id="rId7"/>
              </a:rPr>
              <a:t>research</a:t>
            </a:r>
            <a:r>
              <a:rPr sz="2400" u="heavy" spc="70" dirty="0">
                <a:solidFill>
                  <a:srgbClr val="996600"/>
                </a:solidFill>
                <a:uFill>
                  <a:solidFill>
                    <a:srgbClr val="996600"/>
                  </a:solidFill>
                </a:uFill>
                <a:latin typeface="Arial"/>
                <a:cs typeface="Arial"/>
                <a:hlinkClick r:id="rId7"/>
              </a:rPr>
              <a:t> </a:t>
            </a:r>
            <a:r>
              <a:rPr sz="2400" u="heavy" dirty="0">
                <a:solidFill>
                  <a:srgbClr val="996600"/>
                </a:solidFill>
                <a:uFill>
                  <a:solidFill>
                    <a:srgbClr val="996600"/>
                  </a:solidFill>
                </a:uFill>
                <a:latin typeface="Arial"/>
                <a:cs typeface="Arial"/>
                <a:hlinkClick r:id="rId7"/>
              </a:rPr>
              <a:t>smarter</a:t>
            </a:r>
            <a:endParaRPr sz="240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1E5C7C-9E4B-0305-BEFF-754DC20BE901}"/>
              </a:ext>
            </a:extLst>
          </p:cNvPr>
          <p:cNvPicPr>
            <a:picLocks noChangeAspect="1"/>
          </p:cNvPicPr>
          <p:nvPr/>
        </p:nvPicPr>
        <p:blipFill>
          <a:blip r:embed="rId2"/>
          <a:stretch>
            <a:fillRect/>
          </a:stretch>
        </p:blipFill>
        <p:spPr>
          <a:xfrm>
            <a:off x="2819400" y="152400"/>
            <a:ext cx="5469903" cy="6705600"/>
          </a:xfrm>
          <a:prstGeom prst="rect">
            <a:avLst/>
          </a:prstGeom>
        </p:spPr>
      </p:pic>
    </p:spTree>
    <p:extLst>
      <p:ext uri="{BB962C8B-B14F-4D97-AF65-F5344CB8AC3E}">
        <p14:creationId xmlns:p14="http://schemas.microsoft.com/office/powerpoint/2010/main" val="42576966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A6CD7-BFD2-D243-9B0A-2C9C63AE26D1}"/>
              </a:ext>
            </a:extLst>
          </p:cNvPr>
          <p:cNvPicPr>
            <a:picLocks noChangeAspect="1"/>
          </p:cNvPicPr>
          <p:nvPr/>
        </p:nvPicPr>
        <p:blipFill>
          <a:blip r:embed="rId2"/>
          <a:stretch>
            <a:fillRect/>
          </a:stretch>
        </p:blipFill>
        <p:spPr>
          <a:xfrm>
            <a:off x="2886075" y="590550"/>
            <a:ext cx="6419850" cy="5676900"/>
          </a:xfrm>
          <a:prstGeom prst="rect">
            <a:avLst/>
          </a:prstGeom>
        </p:spPr>
      </p:pic>
    </p:spTree>
    <p:extLst>
      <p:ext uri="{BB962C8B-B14F-4D97-AF65-F5344CB8AC3E}">
        <p14:creationId xmlns:p14="http://schemas.microsoft.com/office/powerpoint/2010/main" val="236804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9454" y="496265"/>
            <a:ext cx="8843645" cy="697230"/>
          </a:xfrm>
          <a:prstGeom prst="rect">
            <a:avLst/>
          </a:prstGeom>
        </p:spPr>
        <p:txBody>
          <a:bodyPr vert="horz" wrap="square" lIns="0" tIns="13335" rIns="0" bIns="0" rtlCol="0">
            <a:spAutoFit/>
          </a:bodyPr>
          <a:lstStyle/>
          <a:p>
            <a:pPr marL="12700">
              <a:lnSpc>
                <a:spcPct val="100000"/>
              </a:lnSpc>
              <a:spcBef>
                <a:spcPts val="105"/>
              </a:spcBef>
            </a:pPr>
            <a:r>
              <a:rPr sz="4400" spc="-195" dirty="0"/>
              <a:t>What </a:t>
            </a:r>
            <a:r>
              <a:rPr sz="4400" spc="-235" dirty="0"/>
              <a:t>are </a:t>
            </a:r>
            <a:r>
              <a:rPr sz="4400" spc="-90" dirty="0"/>
              <a:t>the </a:t>
            </a:r>
            <a:r>
              <a:rPr sz="4400" spc="-320" dirty="0"/>
              <a:t>Common </a:t>
            </a:r>
            <a:r>
              <a:rPr sz="4400" spc="-300" dirty="0"/>
              <a:t>Features </a:t>
            </a:r>
            <a:r>
              <a:rPr sz="4400" spc="-45" dirty="0"/>
              <a:t>of</a:t>
            </a:r>
            <a:r>
              <a:rPr sz="4400" spc="-780" dirty="0"/>
              <a:t> </a:t>
            </a:r>
            <a:r>
              <a:rPr sz="4400" spc="-595" dirty="0"/>
              <a:t>PBL?</a:t>
            </a:r>
            <a:endParaRPr sz="4400"/>
          </a:p>
        </p:txBody>
      </p:sp>
      <p:sp>
        <p:nvSpPr>
          <p:cNvPr id="3" name="object 3"/>
          <p:cNvSpPr txBox="1"/>
          <p:nvPr/>
        </p:nvSpPr>
        <p:spPr>
          <a:xfrm>
            <a:off x="990600" y="1981200"/>
            <a:ext cx="8768080" cy="4504566"/>
          </a:xfrm>
          <a:prstGeom prst="rect">
            <a:avLst/>
          </a:prstGeom>
        </p:spPr>
        <p:txBody>
          <a:bodyPr vert="horz" wrap="square" lIns="0" tIns="97790" rIns="0" bIns="0" rtlCol="0">
            <a:spAutoFit/>
          </a:bodyPr>
          <a:lstStyle/>
          <a:p>
            <a:pPr marL="469900" indent="-457200">
              <a:lnSpc>
                <a:spcPct val="100000"/>
              </a:lnSpc>
              <a:spcBef>
                <a:spcPts val="770"/>
              </a:spcBef>
              <a:buFont typeface="Arial" pitchFamily="34" charset="0"/>
              <a:buChar char="•"/>
            </a:pPr>
            <a:r>
              <a:rPr sz="2800" spc="-10" dirty="0">
                <a:solidFill>
                  <a:srgbClr val="333399"/>
                </a:solidFill>
                <a:latin typeface="Carlito"/>
                <a:cs typeface="Carlito"/>
              </a:rPr>
              <a:t>Learning </a:t>
            </a:r>
            <a:r>
              <a:rPr sz="2800" spc="-5" dirty="0">
                <a:solidFill>
                  <a:srgbClr val="333399"/>
                </a:solidFill>
                <a:latin typeface="Carlito"/>
                <a:cs typeface="Carlito"/>
              </a:rPr>
              <a:t>is </a:t>
            </a:r>
            <a:r>
              <a:rPr sz="2800" spc="-10" dirty="0">
                <a:solidFill>
                  <a:srgbClr val="333399"/>
                </a:solidFill>
                <a:latin typeface="Carlito"/>
                <a:cs typeface="Carlito"/>
              </a:rPr>
              <a:t>initiated </a:t>
            </a:r>
            <a:r>
              <a:rPr sz="2800" spc="-15" dirty="0">
                <a:solidFill>
                  <a:srgbClr val="333399"/>
                </a:solidFill>
                <a:latin typeface="Carlito"/>
                <a:cs typeface="Carlito"/>
              </a:rPr>
              <a:t>by </a:t>
            </a:r>
            <a:r>
              <a:rPr sz="2800" spc="-5" dirty="0">
                <a:solidFill>
                  <a:srgbClr val="333399"/>
                </a:solidFill>
                <a:latin typeface="Carlito"/>
                <a:cs typeface="Carlito"/>
              </a:rPr>
              <a:t>a</a:t>
            </a:r>
            <a:r>
              <a:rPr sz="2800" spc="45" dirty="0">
                <a:solidFill>
                  <a:srgbClr val="333399"/>
                </a:solidFill>
                <a:latin typeface="Carlito"/>
                <a:cs typeface="Carlito"/>
              </a:rPr>
              <a:t> </a:t>
            </a:r>
            <a:r>
              <a:rPr sz="2800" spc="-15" dirty="0">
                <a:solidFill>
                  <a:srgbClr val="333399"/>
                </a:solidFill>
                <a:latin typeface="Carlito"/>
                <a:cs typeface="Carlito"/>
              </a:rPr>
              <a:t>problem.</a:t>
            </a:r>
            <a:endParaRPr sz="2800" dirty="0">
              <a:latin typeface="Carlito"/>
              <a:cs typeface="Carlito"/>
            </a:endParaRPr>
          </a:p>
          <a:p>
            <a:pPr marL="469900" indent="-457200">
              <a:lnSpc>
                <a:spcPct val="100000"/>
              </a:lnSpc>
              <a:spcBef>
                <a:spcPts val="675"/>
              </a:spcBef>
              <a:buFont typeface="Arial" pitchFamily="34" charset="0"/>
              <a:buChar char="•"/>
            </a:pPr>
            <a:r>
              <a:rPr sz="2800" spc="-15" dirty="0">
                <a:solidFill>
                  <a:srgbClr val="333399"/>
                </a:solidFill>
                <a:latin typeface="Carlito"/>
                <a:cs typeface="Carlito"/>
              </a:rPr>
              <a:t>Problems are </a:t>
            </a:r>
            <a:r>
              <a:rPr sz="2800" spc="-5" dirty="0">
                <a:solidFill>
                  <a:srgbClr val="333399"/>
                </a:solidFill>
                <a:latin typeface="Carlito"/>
                <a:cs typeface="Carlito"/>
              </a:rPr>
              <a:t>based on </a:t>
            </a:r>
            <a:r>
              <a:rPr sz="2800" spc="-15" dirty="0">
                <a:solidFill>
                  <a:srgbClr val="333399"/>
                </a:solidFill>
                <a:latin typeface="Carlito"/>
                <a:cs typeface="Carlito"/>
              </a:rPr>
              <a:t>complex, </a:t>
            </a:r>
            <a:r>
              <a:rPr sz="2800" spc="-10" dirty="0">
                <a:solidFill>
                  <a:srgbClr val="333399"/>
                </a:solidFill>
                <a:latin typeface="Carlito"/>
                <a:cs typeface="Carlito"/>
              </a:rPr>
              <a:t>real-world</a:t>
            </a:r>
            <a:r>
              <a:rPr sz="2800" spc="85" dirty="0">
                <a:solidFill>
                  <a:srgbClr val="333399"/>
                </a:solidFill>
                <a:latin typeface="Carlito"/>
                <a:cs typeface="Carlito"/>
              </a:rPr>
              <a:t> </a:t>
            </a:r>
            <a:r>
              <a:rPr sz="2800" spc="-10" dirty="0">
                <a:solidFill>
                  <a:srgbClr val="333399"/>
                </a:solidFill>
                <a:latin typeface="Carlito"/>
                <a:cs typeface="Carlito"/>
              </a:rPr>
              <a:t>situations.</a:t>
            </a:r>
            <a:endParaRPr sz="2800" dirty="0">
              <a:latin typeface="Carlito"/>
              <a:cs typeface="Carlito"/>
            </a:endParaRPr>
          </a:p>
          <a:p>
            <a:pPr marL="469900" marR="5080" indent="-457200">
              <a:lnSpc>
                <a:spcPct val="119600"/>
              </a:lnSpc>
              <a:buFont typeface="Arial" pitchFamily="34" charset="0"/>
              <a:buChar char="•"/>
            </a:pPr>
            <a:r>
              <a:rPr sz="2800" spc="-5" dirty="0">
                <a:solidFill>
                  <a:srgbClr val="333399"/>
                </a:solidFill>
                <a:latin typeface="Carlito"/>
                <a:cs typeface="Carlito"/>
              </a:rPr>
              <a:t>All </a:t>
            </a:r>
            <a:r>
              <a:rPr sz="2800" spc="-15" dirty="0">
                <a:solidFill>
                  <a:srgbClr val="333399"/>
                </a:solidFill>
                <a:latin typeface="Carlito"/>
                <a:cs typeface="Carlito"/>
              </a:rPr>
              <a:t>information </a:t>
            </a:r>
            <a:r>
              <a:rPr sz="2800" spc="-10" dirty="0">
                <a:solidFill>
                  <a:srgbClr val="333399"/>
                </a:solidFill>
                <a:latin typeface="Carlito"/>
                <a:cs typeface="Carlito"/>
              </a:rPr>
              <a:t>needed </a:t>
            </a:r>
            <a:r>
              <a:rPr sz="2800" spc="-20" dirty="0">
                <a:solidFill>
                  <a:srgbClr val="333399"/>
                </a:solidFill>
                <a:latin typeface="Carlito"/>
                <a:cs typeface="Carlito"/>
              </a:rPr>
              <a:t>to </a:t>
            </a:r>
            <a:r>
              <a:rPr sz="2800" spc="-15" dirty="0">
                <a:solidFill>
                  <a:srgbClr val="333399"/>
                </a:solidFill>
                <a:latin typeface="Carlito"/>
                <a:cs typeface="Carlito"/>
              </a:rPr>
              <a:t>solve problem </a:t>
            </a:r>
            <a:r>
              <a:rPr sz="2800" spc="-5" dirty="0">
                <a:solidFill>
                  <a:srgbClr val="333399"/>
                </a:solidFill>
                <a:latin typeface="Carlito"/>
                <a:cs typeface="Carlito"/>
              </a:rPr>
              <a:t>is </a:t>
            </a:r>
            <a:r>
              <a:rPr sz="2800" spc="-10" dirty="0">
                <a:solidFill>
                  <a:srgbClr val="333399"/>
                </a:solidFill>
                <a:latin typeface="Carlito"/>
                <a:cs typeface="Carlito"/>
              </a:rPr>
              <a:t>not given </a:t>
            </a:r>
            <a:r>
              <a:rPr sz="2800" spc="-25" dirty="0">
                <a:solidFill>
                  <a:srgbClr val="333399"/>
                </a:solidFill>
                <a:latin typeface="Carlito"/>
                <a:cs typeface="Carlito"/>
              </a:rPr>
              <a:t>initially.  </a:t>
            </a:r>
            <a:r>
              <a:rPr sz="2800" spc="-10" dirty="0">
                <a:solidFill>
                  <a:srgbClr val="333399"/>
                </a:solidFill>
                <a:latin typeface="Carlito"/>
                <a:cs typeface="Carlito"/>
              </a:rPr>
              <a:t>Students </a:t>
            </a:r>
            <a:r>
              <a:rPr sz="2800" spc="-30" dirty="0">
                <a:solidFill>
                  <a:srgbClr val="333399"/>
                </a:solidFill>
                <a:latin typeface="Carlito"/>
                <a:cs typeface="Carlito"/>
              </a:rPr>
              <a:t>identify, </a:t>
            </a:r>
            <a:r>
              <a:rPr sz="2800" spc="-10" dirty="0">
                <a:solidFill>
                  <a:srgbClr val="333399"/>
                </a:solidFill>
                <a:latin typeface="Carlito"/>
                <a:cs typeface="Carlito"/>
              </a:rPr>
              <a:t>find, </a:t>
            </a:r>
            <a:r>
              <a:rPr sz="2800" spc="-5" dirty="0">
                <a:solidFill>
                  <a:srgbClr val="333399"/>
                </a:solidFill>
                <a:latin typeface="Carlito"/>
                <a:cs typeface="Carlito"/>
              </a:rPr>
              <a:t>and </a:t>
            </a:r>
            <a:r>
              <a:rPr sz="2800" spc="-10" dirty="0">
                <a:solidFill>
                  <a:srgbClr val="333399"/>
                </a:solidFill>
                <a:latin typeface="Carlito"/>
                <a:cs typeface="Carlito"/>
              </a:rPr>
              <a:t>use </a:t>
            </a:r>
            <a:r>
              <a:rPr sz="2800" spc="-15" dirty="0">
                <a:solidFill>
                  <a:srgbClr val="333399"/>
                </a:solidFill>
                <a:latin typeface="Carlito"/>
                <a:cs typeface="Carlito"/>
              </a:rPr>
              <a:t>appropriate</a:t>
            </a:r>
            <a:r>
              <a:rPr sz="2800" spc="190" dirty="0">
                <a:solidFill>
                  <a:srgbClr val="333399"/>
                </a:solidFill>
                <a:latin typeface="Carlito"/>
                <a:cs typeface="Carlito"/>
              </a:rPr>
              <a:t> </a:t>
            </a:r>
            <a:r>
              <a:rPr sz="2800" spc="-15" dirty="0">
                <a:solidFill>
                  <a:srgbClr val="333399"/>
                </a:solidFill>
                <a:latin typeface="Carlito"/>
                <a:cs typeface="Carlito"/>
              </a:rPr>
              <a:t>resources.</a:t>
            </a:r>
            <a:endParaRPr sz="2800" dirty="0">
              <a:latin typeface="Carlito"/>
              <a:cs typeface="Carlito"/>
            </a:endParaRPr>
          </a:p>
          <a:p>
            <a:pPr marL="469900" indent="-457200">
              <a:lnSpc>
                <a:spcPct val="100000"/>
              </a:lnSpc>
              <a:spcBef>
                <a:spcPts val="675"/>
              </a:spcBef>
              <a:buFont typeface="Arial" pitchFamily="34" charset="0"/>
              <a:buChar char="•"/>
            </a:pPr>
            <a:r>
              <a:rPr sz="2800" spc="-10" dirty="0">
                <a:solidFill>
                  <a:srgbClr val="333399"/>
                </a:solidFill>
                <a:latin typeface="Carlito"/>
                <a:cs typeface="Carlito"/>
              </a:rPr>
              <a:t>Students work </a:t>
            </a:r>
            <a:r>
              <a:rPr sz="2800" spc="-5" dirty="0">
                <a:solidFill>
                  <a:srgbClr val="333399"/>
                </a:solidFill>
                <a:latin typeface="Carlito"/>
                <a:cs typeface="Carlito"/>
              </a:rPr>
              <a:t>in </a:t>
            </a:r>
            <a:r>
              <a:rPr sz="2800" spc="-10" dirty="0">
                <a:solidFill>
                  <a:srgbClr val="333399"/>
                </a:solidFill>
                <a:latin typeface="Carlito"/>
                <a:cs typeface="Carlito"/>
              </a:rPr>
              <a:t>permanent</a:t>
            </a:r>
            <a:r>
              <a:rPr sz="2800" spc="75" dirty="0">
                <a:solidFill>
                  <a:srgbClr val="333399"/>
                </a:solidFill>
                <a:latin typeface="Carlito"/>
                <a:cs typeface="Carlito"/>
              </a:rPr>
              <a:t> </a:t>
            </a:r>
            <a:r>
              <a:rPr sz="2800" spc="-15" dirty="0">
                <a:solidFill>
                  <a:srgbClr val="333399"/>
                </a:solidFill>
                <a:latin typeface="Carlito"/>
                <a:cs typeface="Carlito"/>
              </a:rPr>
              <a:t>groups.</a:t>
            </a:r>
            <a:endParaRPr sz="2800" dirty="0">
              <a:latin typeface="Carlito"/>
              <a:cs typeface="Carlito"/>
            </a:endParaRPr>
          </a:p>
          <a:p>
            <a:pPr marL="469900" indent="-457200">
              <a:lnSpc>
                <a:spcPct val="100000"/>
              </a:lnSpc>
              <a:spcBef>
                <a:spcPts val="660"/>
              </a:spcBef>
              <a:buFont typeface="Arial" pitchFamily="34" charset="0"/>
              <a:buChar char="•"/>
            </a:pPr>
            <a:r>
              <a:rPr sz="2800" spc="-10" dirty="0">
                <a:solidFill>
                  <a:srgbClr val="333399"/>
                </a:solidFill>
                <a:latin typeface="Carlito"/>
                <a:cs typeface="Carlito"/>
              </a:rPr>
              <a:t>Learning </a:t>
            </a:r>
            <a:r>
              <a:rPr sz="2800" spc="-5" dirty="0">
                <a:solidFill>
                  <a:srgbClr val="333399"/>
                </a:solidFill>
                <a:latin typeface="Carlito"/>
                <a:cs typeface="Carlito"/>
              </a:rPr>
              <a:t>is </a:t>
            </a:r>
            <a:r>
              <a:rPr sz="2800" spc="-10" dirty="0">
                <a:solidFill>
                  <a:srgbClr val="333399"/>
                </a:solidFill>
                <a:latin typeface="Carlito"/>
                <a:cs typeface="Carlito"/>
              </a:rPr>
              <a:t>active, </a:t>
            </a:r>
            <a:r>
              <a:rPr sz="2800" spc="-20" dirty="0">
                <a:solidFill>
                  <a:srgbClr val="333399"/>
                </a:solidFill>
                <a:latin typeface="Carlito"/>
                <a:cs typeface="Carlito"/>
              </a:rPr>
              <a:t>integrated, </a:t>
            </a:r>
            <a:r>
              <a:rPr sz="2800" spc="-10" dirty="0">
                <a:solidFill>
                  <a:srgbClr val="333399"/>
                </a:solidFill>
                <a:latin typeface="Carlito"/>
                <a:cs typeface="Carlito"/>
              </a:rPr>
              <a:t>cumulative, </a:t>
            </a:r>
            <a:r>
              <a:rPr sz="2800" spc="-5" dirty="0">
                <a:solidFill>
                  <a:srgbClr val="333399"/>
                </a:solidFill>
                <a:latin typeface="Carlito"/>
                <a:cs typeface="Carlito"/>
              </a:rPr>
              <a:t>and</a:t>
            </a:r>
            <a:r>
              <a:rPr sz="2800" spc="95" dirty="0">
                <a:solidFill>
                  <a:srgbClr val="333399"/>
                </a:solidFill>
                <a:latin typeface="Carlito"/>
                <a:cs typeface="Carlito"/>
              </a:rPr>
              <a:t> </a:t>
            </a:r>
            <a:r>
              <a:rPr sz="2800" spc="-10" dirty="0">
                <a:solidFill>
                  <a:srgbClr val="333399"/>
                </a:solidFill>
                <a:latin typeface="Carlito"/>
                <a:cs typeface="Carlito"/>
              </a:rPr>
              <a:t>connected.</a:t>
            </a:r>
            <a:endParaRPr sz="2800" dirty="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02956" y="1751457"/>
            <a:ext cx="296926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0099"/>
                </a:solidFill>
                <a:latin typeface="Times New Roman"/>
                <a:cs typeface="Times New Roman"/>
              </a:rPr>
              <a:t>Presentation </a:t>
            </a:r>
            <a:r>
              <a:rPr sz="2400" dirty="0">
                <a:solidFill>
                  <a:srgbClr val="000099"/>
                </a:solidFill>
                <a:latin typeface="Times New Roman"/>
                <a:cs typeface="Times New Roman"/>
              </a:rPr>
              <a:t>of</a:t>
            </a:r>
            <a:r>
              <a:rPr sz="2400" spc="-70" dirty="0">
                <a:solidFill>
                  <a:srgbClr val="000099"/>
                </a:solidFill>
                <a:latin typeface="Times New Roman"/>
                <a:cs typeface="Times New Roman"/>
              </a:rPr>
              <a:t> </a:t>
            </a:r>
            <a:r>
              <a:rPr sz="2400" dirty="0">
                <a:solidFill>
                  <a:srgbClr val="000099"/>
                </a:solidFill>
                <a:latin typeface="Times New Roman"/>
                <a:cs typeface="Times New Roman"/>
              </a:rPr>
              <a:t>Problem</a:t>
            </a:r>
            <a:endParaRPr sz="2400">
              <a:latin typeface="Times New Roman"/>
              <a:cs typeface="Times New Roman"/>
            </a:endParaRPr>
          </a:p>
        </p:txBody>
      </p:sp>
      <p:sp>
        <p:nvSpPr>
          <p:cNvPr id="3" name="object 3"/>
          <p:cNvSpPr txBox="1"/>
          <p:nvPr/>
        </p:nvSpPr>
        <p:spPr>
          <a:xfrm>
            <a:off x="8207756" y="2590038"/>
            <a:ext cx="2589530" cy="112268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000099"/>
                </a:solidFill>
                <a:latin typeface="Times New Roman"/>
                <a:cs typeface="Times New Roman"/>
              </a:rPr>
              <a:t>Organize </a:t>
            </a:r>
            <a:r>
              <a:rPr sz="2400" dirty="0">
                <a:solidFill>
                  <a:srgbClr val="000099"/>
                </a:solidFill>
                <a:latin typeface="Times New Roman"/>
                <a:cs typeface="Times New Roman"/>
              </a:rPr>
              <a:t>ideas and  prior knowledge  </a:t>
            </a:r>
            <a:r>
              <a:rPr sz="2400" spc="-5" dirty="0">
                <a:solidFill>
                  <a:srgbClr val="000099"/>
                </a:solidFill>
                <a:latin typeface="Times New Roman"/>
                <a:cs typeface="Times New Roman"/>
              </a:rPr>
              <a:t>(What </a:t>
            </a:r>
            <a:r>
              <a:rPr sz="2400" dirty="0">
                <a:solidFill>
                  <a:srgbClr val="000099"/>
                </a:solidFill>
                <a:latin typeface="Times New Roman"/>
                <a:cs typeface="Times New Roman"/>
              </a:rPr>
              <a:t>do </a:t>
            </a:r>
            <a:r>
              <a:rPr sz="2400" spc="-5" dirty="0">
                <a:solidFill>
                  <a:srgbClr val="000099"/>
                </a:solidFill>
                <a:latin typeface="Times New Roman"/>
                <a:cs typeface="Times New Roman"/>
              </a:rPr>
              <a:t>we</a:t>
            </a:r>
            <a:r>
              <a:rPr sz="2400" spc="-75" dirty="0">
                <a:solidFill>
                  <a:srgbClr val="000099"/>
                </a:solidFill>
                <a:latin typeface="Times New Roman"/>
                <a:cs typeface="Times New Roman"/>
              </a:rPr>
              <a:t> </a:t>
            </a:r>
            <a:r>
              <a:rPr sz="2400" dirty="0">
                <a:solidFill>
                  <a:srgbClr val="000099"/>
                </a:solidFill>
                <a:latin typeface="Times New Roman"/>
                <a:cs typeface="Times New Roman"/>
              </a:rPr>
              <a:t>know?)</a:t>
            </a:r>
            <a:endParaRPr sz="2400">
              <a:latin typeface="Times New Roman"/>
              <a:cs typeface="Times New Roman"/>
            </a:endParaRPr>
          </a:p>
        </p:txBody>
      </p:sp>
      <p:sp>
        <p:nvSpPr>
          <p:cNvPr id="4" name="object 4"/>
          <p:cNvSpPr txBox="1"/>
          <p:nvPr/>
        </p:nvSpPr>
        <p:spPr>
          <a:xfrm>
            <a:off x="7699629" y="4114292"/>
            <a:ext cx="304673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000099"/>
                </a:solidFill>
                <a:latin typeface="Times New Roman"/>
                <a:cs typeface="Times New Roman"/>
              </a:rPr>
              <a:t>Pose </a:t>
            </a:r>
            <a:r>
              <a:rPr sz="2400" dirty="0">
                <a:solidFill>
                  <a:srgbClr val="000099"/>
                </a:solidFill>
                <a:latin typeface="Times New Roman"/>
                <a:cs typeface="Times New Roman"/>
              </a:rPr>
              <a:t>questions </a:t>
            </a:r>
            <a:r>
              <a:rPr sz="2400" spc="-5" dirty="0">
                <a:solidFill>
                  <a:srgbClr val="000099"/>
                </a:solidFill>
                <a:latin typeface="Times New Roman"/>
                <a:cs typeface="Times New Roman"/>
              </a:rPr>
              <a:t>(What</a:t>
            </a:r>
            <a:r>
              <a:rPr sz="2400" spc="-80" dirty="0">
                <a:solidFill>
                  <a:srgbClr val="000099"/>
                </a:solidFill>
                <a:latin typeface="Times New Roman"/>
                <a:cs typeface="Times New Roman"/>
              </a:rPr>
              <a:t> </a:t>
            </a:r>
            <a:r>
              <a:rPr sz="2400" dirty="0">
                <a:solidFill>
                  <a:srgbClr val="000099"/>
                </a:solidFill>
                <a:latin typeface="Times New Roman"/>
                <a:cs typeface="Times New Roman"/>
              </a:rPr>
              <a:t>do  </a:t>
            </a:r>
            <a:r>
              <a:rPr sz="2400" spc="-5" dirty="0">
                <a:solidFill>
                  <a:srgbClr val="000099"/>
                </a:solidFill>
                <a:latin typeface="Times New Roman"/>
                <a:cs typeface="Times New Roman"/>
              </a:rPr>
              <a:t>we </a:t>
            </a:r>
            <a:r>
              <a:rPr sz="2400" dirty="0">
                <a:solidFill>
                  <a:srgbClr val="000099"/>
                </a:solidFill>
                <a:latin typeface="Times New Roman"/>
                <a:cs typeface="Times New Roman"/>
              </a:rPr>
              <a:t>need to</a:t>
            </a:r>
            <a:r>
              <a:rPr sz="2400" spc="-20" dirty="0">
                <a:solidFill>
                  <a:srgbClr val="000099"/>
                </a:solidFill>
                <a:latin typeface="Times New Roman"/>
                <a:cs typeface="Times New Roman"/>
              </a:rPr>
              <a:t> </a:t>
            </a:r>
            <a:r>
              <a:rPr sz="2400" dirty="0">
                <a:solidFill>
                  <a:srgbClr val="000099"/>
                </a:solidFill>
                <a:latin typeface="Times New Roman"/>
                <a:cs typeface="Times New Roman"/>
              </a:rPr>
              <a:t>know?)</a:t>
            </a:r>
            <a:endParaRPr sz="2400">
              <a:latin typeface="Times New Roman"/>
              <a:cs typeface="Times New Roman"/>
            </a:endParaRPr>
          </a:p>
        </p:txBody>
      </p:sp>
      <p:sp>
        <p:nvSpPr>
          <p:cNvPr id="5" name="object 5"/>
          <p:cNvSpPr txBox="1"/>
          <p:nvPr/>
        </p:nvSpPr>
        <p:spPr>
          <a:xfrm>
            <a:off x="6785229" y="5433771"/>
            <a:ext cx="264985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solidFill>
                  <a:srgbClr val="000099"/>
                </a:solidFill>
                <a:latin typeface="Times New Roman"/>
                <a:cs typeface="Times New Roman"/>
              </a:rPr>
              <a:t>Assign </a:t>
            </a:r>
            <a:r>
              <a:rPr sz="2400" dirty="0">
                <a:solidFill>
                  <a:srgbClr val="000099"/>
                </a:solidFill>
                <a:latin typeface="Times New Roman"/>
                <a:cs typeface="Times New Roman"/>
              </a:rPr>
              <a:t>responsibility  for questions;</a:t>
            </a:r>
            <a:r>
              <a:rPr sz="2400" spc="-110" dirty="0">
                <a:solidFill>
                  <a:srgbClr val="000099"/>
                </a:solidFill>
                <a:latin typeface="Times New Roman"/>
                <a:cs typeface="Times New Roman"/>
              </a:rPr>
              <a:t> </a:t>
            </a:r>
            <a:r>
              <a:rPr sz="2400" dirty="0">
                <a:solidFill>
                  <a:srgbClr val="000099"/>
                </a:solidFill>
                <a:latin typeface="Times New Roman"/>
                <a:cs typeface="Times New Roman"/>
              </a:rPr>
              <a:t>discuss  </a:t>
            </a:r>
            <a:r>
              <a:rPr sz="2400" spc="-5" dirty="0">
                <a:solidFill>
                  <a:srgbClr val="000099"/>
                </a:solidFill>
                <a:latin typeface="Times New Roman"/>
                <a:cs typeface="Times New Roman"/>
              </a:rPr>
              <a:t>resources</a:t>
            </a:r>
            <a:endParaRPr sz="2400">
              <a:latin typeface="Times New Roman"/>
              <a:cs typeface="Times New Roman"/>
            </a:endParaRPr>
          </a:p>
        </p:txBody>
      </p:sp>
      <p:sp>
        <p:nvSpPr>
          <p:cNvPr id="6" name="object 6"/>
          <p:cNvSpPr txBox="1"/>
          <p:nvPr/>
        </p:nvSpPr>
        <p:spPr>
          <a:xfrm>
            <a:off x="1399794" y="5433771"/>
            <a:ext cx="2454275" cy="112268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000099"/>
                </a:solidFill>
                <a:latin typeface="Times New Roman"/>
                <a:cs typeface="Times New Roman"/>
              </a:rPr>
              <a:t>Research</a:t>
            </a:r>
            <a:r>
              <a:rPr sz="2400" spc="-114" dirty="0">
                <a:solidFill>
                  <a:srgbClr val="000099"/>
                </a:solidFill>
                <a:latin typeface="Times New Roman"/>
                <a:cs typeface="Times New Roman"/>
              </a:rPr>
              <a:t> </a:t>
            </a:r>
            <a:r>
              <a:rPr sz="2400" dirty="0">
                <a:solidFill>
                  <a:srgbClr val="000099"/>
                </a:solidFill>
                <a:latin typeface="Times New Roman"/>
                <a:cs typeface="Times New Roman"/>
              </a:rPr>
              <a:t>questions;  </a:t>
            </a:r>
            <a:r>
              <a:rPr sz="2400" spc="-5" dirty="0">
                <a:solidFill>
                  <a:srgbClr val="000099"/>
                </a:solidFill>
                <a:latin typeface="Times New Roman"/>
                <a:cs typeface="Times New Roman"/>
              </a:rPr>
              <a:t>summarize;</a:t>
            </a:r>
            <a:endParaRPr sz="2400">
              <a:latin typeface="Times New Roman"/>
              <a:cs typeface="Times New Roman"/>
            </a:endParaRPr>
          </a:p>
          <a:p>
            <a:pPr marL="12700">
              <a:lnSpc>
                <a:spcPct val="100000"/>
              </a:lnSpc>
            </a:pPr>
            <a:r>
              <a:rPr sz="2400" dirty="0">
                <a:solidFill>
                  <a:srgbClr val="000099"/>
                </a:solidFill>
                <a:latin typeface="Times New Roman"/>
                <a:cs typeface="Times New Roman"/>
              </a:rPr>
              <a:t>analyze</a:t>
            </a:r>
            <a:r>
              <a:rPr sz="2400" spc="-50" dirty="0">
                <a:solidFill>
                  <a:srgbClr val="000099"/>
                </a:solidFill>
                <a:latin typeface="Times New Roman"/>
                <a:cs typeface="Times New Roman"/>
              </a:rPr>
              <a:t> </a:t>
            </a:r>
            <a:r>
              <a:rPr sz="2400" dirty="0">
                <a:solidFill>
                  <a:srgbClr val="000099"/>
                </a:solidFill>
                <a:latin typeface="Times New Roman"/>
                <a:cs typeface="Times New Roman"/>
              </a:rPr>
              <a:t>findings</a:t>
            </a:r>
            <a:endParaRPr sz="2400">
              <a:latin typeface="Times New Roman"/>
              <a:cs typeface="Times New Roman"/>
            </a:endParaRPr>
          </a:p>
        </p:txBody>
      </p:sp>
      <p:sp>
        <p:nvSpPr>
          <p:cNvPr id="7" name="object 7"/>
          <p:cNvSpPr txBox="1"/>
          <p:nvPr/>
        </p:nvSpPr>
        <p:spPr>
          <a:xfrm>
            <a:off x="1196441" y="4290441"/>
            <a:ext cx="2258060" cy="75692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000099"/>
                </a:solidFill>
                <a:latin typeface="Times New Roman"/>
                <a:cs typeface="Times New Roman"/>
              </a:rPr>
              <a:t>Reconvene,</a:t>
            </a:r>
            <a:r>
              <a:rPr sz="2400" spc="-120" dirty="0">
                <a:solidFill>
                  <a:srgbClr val="000099"/>
                </a:solidFill>
                <a:latin typeface="Times New Roman"/>
                <a:cs typeface="Times New Roman"/>
              </a:rPr>
              <a:t> </a:t>
            </a:r>
            <a:r>
              <a:rPr sz="2400" dirty="0">
                <a:solidFill>
                  <a:srgbClr val="000099"/>
                </a:solidFill>
                <a:latin typeface="Times New Roman"/>
                <a:cs typeface="Times New Roman"/>
              </a:rPr>
              <a:t>report  on</a:t>
            </a:r>
            <a:r>
              <a:rPr sz="2400" spc="-10" dirty="0">
                <a:solidFill>
                  <a:srgbClr val="000099"/>
                </a:solidFill>
                <a:latin typeface="Times New Roman"/>
                <a:cs typeface="Times New Roman"/>
              </a:rPr>
              <a:t> </a:t>
            </a:r>
            <a:r>
              <a:rPr sz="2400" dirty="0">
                <a:solidFill>
                  <a:srgbClr val="000099"/>
                </a:solidFill>
                <a:latin typeface="Times New Roman"/>
                <a:cs typeface="Times New Roman"/>
              </a:rPr>
              <a:t>research;</a:t>
            </a:r>
            <a:endParaRPr sz="2400">
              <a:latin typeface="Times New Roman"/>
              <a:cs typeface="Times New Roman"/>
            </a:endParaRPr>
          </a:p>
        </p:txBody>
      </p:sp>
      <p:sp>
        <p:nvSpPr>
          <p:cNvPr id="8" name="object 8"/>
          <p:cNvSpPr txBox="1"/>
          <p:nvPr/>
        </p:nvSpPr>
        <p:spPr>
          <a:xfrm>
            <a:off x="891641" y="2858261"/>
            <a:ext cx="2065020" cy="112331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000099"/>
                </a:solidFill>
                <a:latin typeface="Times New Roman"/>
                <a:cs typeface="Times New Roman"/>
              </a:rPr>
              <a:t>Integrate new  </a:t>
            </a:r>
            <a:r>
              <a:rPr sz="2400" spc="-5" dirty="0">
                <a:solidFill>
                  <a:srgbClr val="000099"/>
                </a:solidFill>
                <a:latin typeface="Times New Roman"/>
                <a:cs typeface="Times New Roman"/>
              </a:rPr>
              <a:t>Information;  Refine</a:t>
            </a:r>
            <a:r>
              <a:rPr sz="2400" spc="-85" dirty="0">
                <a:solidFill>
                  <a:srgbClr val="000099"/>
                </a:solidFill>
                <a:latin typeface="Times New Roman"/>
                <a:cs typeface="Times New Roman"/>
              </a:rPr>
              <a:t> </a:t>
            </a:r>
            <a:r>
              <a:rPr sz="2400" dirty="0">
                <a:solidFill>
                  <a:srgbClr val="000099"/>
                </a:solidFill>
                <a:latin typeface="Times New Roman"/>
                <a:cs typeface="Times New Roman"/>
              </a:rPr>
              <a:t>questions</a:t>
            </a:r>
            <a:endParaRPr sz="2400">
              <a:latin typeface="Times New Roman"/>
              <a:cs typeface="Times New Roman"/>
            </a:endParaRPr>
          </a:p>
        </p:txBody>
      </p:sp>
      <p:sp>
        <p:nvSpPr>
          <p:cNvPr id="9" name="object 9"/>
          <p:cNvSpPr txBox="1"/>
          <p:nvPr/>
        </p:nvSpPr>
        <p:spPr>
          <a:xfrm>
            <a:off x="485343" y="1699005"/>
            <a:ext cx="2866390" cy="75755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000099"/>
                </a:solidFill>
                <a:latin typeface="Times New Roman"/>
                <a:cs typeface="Times New Roman"/>
              </a:rPr>
              <a:t>Resolution of</a:t>
            </a:r>
            <a:r>
              <a:rPr sz="2400" spc="-105" dirty="0">
                <a:solidFill>
                  <a:srgbClr val="000099"/>
                </a:solidFill>
                <a:latin typeface="Times New Roman"/>
                <a:cs typeface="Times New Roman"/>
              </a:rPr>
              <a:t> </a:t>
            </a:r>
            <a:r>
              <a:rPr sz="2400" spc="-5" dirty="0">
                <a:solidFill>
                  <a:srgbClr val="000099"/>
                </a:solidFill>
                <a:latin typeface="Times New Roman"/>
                <a:cs typeface="Times New Roman"/>
              </a:rPr>
              <a:t>Problem;  </a:t>
            </a:r>
            <a:r>
              <a:rPr sz="2400" dirty="0">
                <a:solidFill>
                  <a:srgbClr val="000099"/>
                </a:solidFill>
                <a:latin typeface="Times New Roman"/>
                <a:cs typeface="Times New Roman"/>
              </a:rPr>
              <a:t>(How did we</a:t>
            </a:r>
            <a:r>
              <a:rPr sz="2400" spc="-35" dirty="0">
                <a:solidFill>
                  <a:srgbClr val="000099"/>
                </a:solidFill>
                <a:latin typeface="Times New Roman"/>
                <a:cs typeface="Times New Roman"/>
              </a:rPr>
              <a:t> </a:t>
            </a:r>
            <a:r>
              <a:rPr sz="2400" dirty="0">
                <a:solidFill>
                  <a:srgbClr val="000099"/>
                </a:solidFill>
                <a:latin typeface="Times New Roman"/>
                <a:cs typeface="Times New Roman"/>
              </a:rPr>
              <a:t>do?)</a:t>
            </a:r>
            <a:endParaRPr sz="2400">
              <a:latin typeface="Times New Roman"/>
              <a:cs typeface="Times New Roman"/>
            </a:endParaRPr>
          </a:p>
        </p:txBody>
      </p:sp>
      <p:sp>
        <p:nvSpPr>
          <p:cNvPr id="10" name="object 10"/>
          <p:cNvSpPr txBox="1">
            <a:spLocks noGrp="1"/>
          </p:cNvSpPr>
          <p:nvPr>
            <p:ph type="title"/>
          </p:nvPr>
        </p:nvSpPr>
        <p:spPr>
          <a:xfrm>
            <a:off x="3736975" y="702310"/>
            <a:ext cx="3898900" cy="635000"/>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333399"/>
                </a:solidFill>
                <a:latin typeface="Times New Roman"/>
                <a:cs typeface="Times New Roman"/>
              </a:rPr>
              <a:t>PBL: The</a:t>
            </a:r>
            <a:r>
              <a:rPr b="1" spc="-130" dirty="0">
                <a:solidFill>
                  <a:srgbClr val="333399"/>
                </a:solidFill>
                <a:latin typeface="Times New Roman"/>
                <a:cs typeface="Times New Roman"/>
              </a:rPr>
              <a:t> </a:t>
            </a:r>
            <a:r>
              <a:rPr b="1" spc="-15" dirty="0">
                <a:solidFill>
                  <a:srgbClr val="333399"/>
                </a:solidFill>
                <a:latin typeface="Times New Roman"/>
                <a:cs typeface="Times New Roman"/>
              </a:rPr>
              <a:t>Process</a:t>
            </a:r>
          </a:p>
        </p:txBody>
      </p:sp>
      <p:grpSp>
        <p:nvGrpSpPr>
          <p:cNvPr id="11" name="object 11"/>
          <p:cNvGrpSpPr/>
          <p:nvPr/>
        </p:nvGrpSpPr>
        <p:grpSpPr>
          <a:xfrm>
            <a:off x="4894262" y="5771984"/>
            <a:ext cx="1508125" cy="552450"/>
            <a:chOff x="4894262" y="5771984"/>
            <a:chExt cx="1508125" cy="552450"/>
          </a:xfrm>
        </p:grpSpPr>
        <p:sp>
          <p:nvSpPr>
            <p:cNvPr id="12" name="object 12"/>
            <p:cNvSpPr/>
            <p:nvPr/>
          </p:nvSpPr>
          <p:spPr>
            <a:xfrm>
              <a:off x="4899025" y="5776747"/>
              <a:ext cx="1498600" cy="542925"/>
            </a:xfrm>
            <a:custGeom>
              <a:avLst/>
              <a:gdLst/>
              <a:ahLst/>
              <a:cxnLst/>
              <a:rect l="l" t="t" r="r" b="b"/>
              <a:pathLst>
                <a:path w="1498600" h="542925">
                  <a:moveTo>
                    <a:pt x="138175" y="0"/>
                  </a:moveTo>
                  <a:lnTo>
                    <a:pt x="0" y="287083"/>
                  </a:lnTo>
                  <a:lnTo>
                    <a:pt x="158114" y="239382"/>
                  </a:lnTo>
                  <a:lnTo>
                    <a:pt x="183999" y="273027"/>
                  </a:lnTo>
                  <a:lnTo>
                    <a:pt x="213036" y="305136"/>
                  </a:lnTo>
                  <a:lnTo>
                    <a:pt x="245049" y="335619"/>
                  </a:lnTo>
                  <a:lnTo>
                    <a:pt x="279859" y="364384"/>
                  </a:lnTo>
                  <a:lnTo>
                    <a:pt x="317288" y="391341"/>
                  </a:lnTo>
                  <a:lnTo>
                    <a:pt x="357156" y="416399"/>
                  </a:lnTo>
                  <a:lnTo>
                    <a:pt x="399288" y="439466"/>
                  </a:lnTo>
                  <a:lnTo>
                    <a:pt x="443502" y="460451"/>
                  </a:lnTo>
                  <a:lnTo>
                    <a:pt x="489623" y="479265"/>
                  </a:lnTo>
                  <a:lnTo>
                    <a:pt x="537471" y="495815"/>
                  </a:lnTo>
                  <a:lnTo>
                    <a:pt x="586867" y="510011"/>
                  </a:lnTo>
                  <a:lnTo>
                    <a:pt x="637635" y="521762"/>
                  </a:lnTo>
                  <a:lnTo>
                    <a:pt x="689595" y="530977"/>
                  </a:lnTo>
                  <a:lnTo>
                    <a:pt x="742569" y="537565"/>
                  </a:lnTo>
                  <a:lnTo>
                    <a:pt x="798027" y="541525"/>
                  </a:lnTo>
                  <a:lnTo>
                    <a:pt x="852601" y="542500"/>
                  </a:lnTo>
                  <a:lnTo>
                    <a:pt x="906125" y="540585"/>
                  </a:lnTo>
                  <a:lnTo>
                    <a:pt x="958429" y="535872"/>
                  </a:lnTo>
                  <a:lnTo>
                    <a:pt x="1009347" y="528454"/>
                  </a:lnTo>
                  <a:lnTo>
                    <a:pt x="1058709" y="518426"/>
                  </a:lnTo>
                  <a:lnTo>
                    <a:pt x="1106348" y="505879"/>
                  </a:lnTo>
                  <a:lnTo>
                    <a:pt x="1152097" y="490908"/>
                  </a:lnTo>
                  <a:lnTo>
                    <a:pt x="1195786" y="473605"/>
                  </a:lnTo>
                  <a:lnTo>
                    <a:pt x="1237249" y="454064"/>
                  </a:lnTo>
                  <a:lnTo>
                    <a:pt x="1276317" y="432378"/>
                  </a:lnTo>
                  <a:lnTo>
                    <a:pt x="1312823" y="408641"/>
                  </a:lnTo>
                  <a:lnTo>
                    <a:pt x="1346598" y="382945"/>
                  </a:lnTo>
                  <a:lnTo>
                    <a:pt x="1377474" y="355383"/>
                  </a:lnTo>
                  <a:lnTo>
                    <a:pt x="1405284" y="326050"/>
                  </a:lnTo>
                  <a:lnTo>
                    <a:pt x="1429860" y="295038"/>
                  </a:lnTo>
                  <a:lnTo>
                    <a:pt x="1451034" y="262440"/>
                  </a:lnTo>
                  <a:lnTo>
                    <a:pt x="1468637" y="228350"/>
                  </a:lnTo>
                  <a:lnTo>
                    <a:pt x="1482502" y="192861"/>
                  </a:lnTo>
                  <a:lnTo>
                    <a:pt x="1492461" y="156066"/>
                  </a:lnTo>
                  <a:lnTo>
                    <a:pt x="1498346" y="118059"/>
                  </a:lnTo>
                  <a:lnTo>
                    <a:pt x="1223517" y="91084"/>
                  </a:lnTo>
                  <a:lnTo>
                    <a:pt x="1216479" y="128277"/>
                  </a:lnTo>
                  <a:lnTo>
                    <a:pt x="1203098" y="163443"/>
                  </a:lnTo>
                  <a:lnTo>
                    <a:pt x="1183806" y="196342"/>
                  </a:lnTo>
                  <a:lnTo>
                    <a:pt x="1159039" y="226733"/>
                  </a:lnTo>
                  <a:lnTo>
                    <a:pt x="1129229" y="254376"/>
                  </a:lnTo>
                  <a:lnTo>
                    <a:pt x="1094810" y="279030"/>
                  </a:lnTo>
                  <a:lnTo>
                    <a:pt x="1056215" y="300455"/>
                  </a:lnTo>
                  <a:lnTo>
                    <a:pt x="1013878" y="318410"/>
                  </a:lnTo>
                  <a:lnTo>
                    <a:pt x="968233" y="332655"/>
                  </a:lnTo>
                  <a:lnTo>
                    <a:pt x="919712" y="342950"/>
                  </a:lnTo>
                  <a:lnTo>
                    <a:pt x="868751" y="349053"/>
                  </a:lnTo>
                  <a:lnTo>
                    <a:pt x="815781" y="350725"/>
                  </a:lnTo>
                  <a:lnTo>
                    <a:pt x="761238" y="347726"/>
                  </a:lnTo>
                  <a:lnTo>
                    <a:pt x="704923" y="339615"/>
                  </a:lnTo>
                  <a:lnTo>
                    <a:pt x="650763" y="326710"/>
                  </a:lnTo>
                  <a:lnTo>
                    <a:pt x="599342" y="309311"/>
                  </a:lnTo>
                  <a:lnTo>
                    <a:pt x="551243" y="287713"/>
                  </a:lnTo>
                  <a:lnTo>
                    <a:pt x="507049" y="262216"/>
                  </a:lnTo>
                  <a:lnTo>
                    <a:pt x="467344" y="233117"/>
                  </a:lnTo>
                  <a:lnTo>
                    <a:pt x="432710" y="200713"/>
                  </a:lnTo>
                  <a:lnTo>
                    <a:pt x="403733" y="165303"/>
                  </a:lnTo>
                  <a:lnTo>
                    <a:pt x="561848" y="117602"/>
                  </a:lnTo>
                  <a:lnTo>
                    <a:pt x="138175" y="0"/>
                  </a:lnTo>
                  <a:close/>
                </a:path>
              </a:pathLst>
            </a:custGeom>
            <a:solidFill>
              <a:srgbClr val="EC7C30"/>
            </a:solidFill>
          </p:spPr>
          <p:txBody>
            <a:bodyPr wrap="square" lIns="0" tIns="0" rIns="0" bIns="0" rtlCol="0"/>
            <a:lstStyle/>
            <a:p>
              <a:endParaRPr/>
            </a:p>
          </p:txBody>
        </p:sp>
        <p:sp>
          <p:nvSpPr>
            <p:cNvPr id="13" name="object 13"/>
            <p:cNvSpPr/>
            <p:nvPr/>
          </p:nvSpPr>
          <p:spPr>
            <a:xfrm>
              <a:off x="4899025" y="5776747"/>
              <a:ext cx="1498600" cy="542925"/>
            </a:xfrm>
            <a:custGeom>
              <a:avLst/>
              <a:gdLst/>
              <a:ahLst/>
              <a:cxnLst/>
              <a:rect l="l" t="t" r="r" b="b"/>
              <a:pathLst>
                <a:path w="1498600" h="542925">
                  <a:moveTo>
                    <a:pt x="403733" y="165303"/>
                  </a:moveTo>
                  <a:lnTo>
                    <a:pt x="432710" y="200713"/>
                  </a:lnTo>
                  <a:lnTo>
                    <a:pt x="467344" y="233117"/>
                  </a:lnTo>
                  <a:lnTo>
                    <a:pt x="507049" y="262216"/>
                  </a:lnTo>
                  <a:lnTo>
                    <a:pt x="551243" y="287713"/>
                  </a:lnTo>
                  <a:lnTo>
                    <a:pt x="599342" y="309311"/>
                  </a:lnTo>
                  <a:lnTo>
                    <a:pt x="650763" y="326710"/>
                  </a:lnTo>
                  <a:lnTo>
                    <a:pt x="704923" y="339615"/>
                  </a:lnTo>
                  <a:lnTo>
                    <a:pt x="761238" y="347726"/>
                  </a:lnTo>
                  <a:lnTo>
                    <a:pt x="815781" y="350725"/>
                  </a:lnTo>
                  <a:lnTo>
                    <a:pt x="868751" y="349053"/>
                  </a:lnTo>
                  <a:lnTo>
                    <a:pt x="919712" y="342950"/>
                  </a:lnTo>
                  <a:lnTo>
                    <a:pt x="968233" y="332655"/>
                  </a:lnTo>
                  <a:lnTo>
                    <a:pt x="1013878" y="318410"/>
                  </a:lnTo>
                  <a:lnTo>
                    <a:pt x="1056215" y="300455"/>
                  </a:lnTo>
                  <a:lnTo>
                    <a:pt x="1094810" y="279030"/>
                  </a:lnTo>
                  <a:lnTo>
                    <a:pt x="1129229" y="254376"/>
                  </a:lnTo>
                  <a:lnTo>
                    <a:pt x="1159039" y="226733"/>
                  </a:lnTo>
                  <a:lnTo>
                    <a:pt x="1183806" y="196342"/>
                  </a:lnTo>
                  <a:lnTo>
                    <a:pt x="1203098" y="163443"/>
                  </a:lnTo>
                  <a:lnTo>
                    <a:pt x="1223517" y="91084"/>
                  </a:lnTo>
                  <a:lnTo>
                    <a:pt x="1498346" y="118059"/>
                  </a:lnTo>
                  <a:lnTo>
                    <a:pt x="1492461" y="156066"/>
                  </a:lnTo>
                  <a:lnTo>
                    <a:pt x="1482502" y="192861"/>
                  </a:lnTo>
                  <a:lnTo>
                    <a:pt x="1468637" y="228350"/>
                  </a:lnTo>
                  <a:lnTo>
                    <a:pt x="1451034" y="262440"/>
                  </a:lnTo>
                  <a:lnTo>
                    <a:pt x="1429860" y="295038"/>
                  </a:lnTo>
                  <a:lnTo>
                    <a:pt x="1405284" y="326050"/>
                  </a:lnTo>
                  <a:lnTo>
                    <a:pt x="1377474" y="355383"/>
                  </a:lnTo>
                  <a:lnTo>
                    <a:pt x="1346598" y="382945"/>
                  </a:lnTo>
                  <a:lnTo>
                    <a:pt x="1312823" y="408641"/>
                  </a:lnTo>
                  <a:lnTo>
                    <a:pt x="1276317" y="432378"/>
                  </a:lnTo>
                  <a:lnTo>
                    <a:pt x="1237249" y="454064"/>
                  </a:lnTo>
                  <a:lnTo>
                    <a:pt x="1195786" y="473605"/>
                  </a:lnTo>
                  <a:lnTo>
                    <a:pt x="1152097" y="490908"/>
                  </a:lnTo>
                  <a:lnTo>
                    <a:pt x="1106348" y="505879"/>
                  </a:lnTo>
                  <a:lnTo>
                    <a:pt x="1058709" y="518426"/>
                  </a:lnTo>
                  <a:lnTo>
                    <a:pt x="1009347" y="528454"/>
                  </a:lnTo>
                  <a:lnTo>
                    <a:pt x="958429" y="535872"/>
                  </a:lnTo>
                  <a:lnTo>
                    <a:pt x="906125" y="540585"/>
                  </a:lnTo>
                  <a:lnTo>
                    <a:pt x="852601" y="542500"/>
                  </a:lnTo>
                  <a:lnTo>
                    <a:pt x="798027" y="541525"/>
                  </a:lnTo>
                  <a:lnTo>
                    <a:pt x="742569" y="537565"/>
                  </a:lnTo>
                  <a:lnTo>
                    <a:pt x="689595" y="530977"/>
                  </a:lnTo>
                  <a:lnTo>
                    <a:pt x="637635" y="521762"/>
                  </a:lnTo>
                  <a:lnTo>
                    <a:pt x="586867" y="510011"/>
                  </a:lnTo>
                  <a:lnTo>
                    <a:pt x="537471" y="495815"/>
                  </a:lnTo>
                  <a:lnTo>
                    <a:pt x="489623" y="479265"/>
                  </a:lnTo>
                  <a:lnTo>
                    <a:pt x="443502" y="460451"/>
                  </a:lnTo>
                  <a:lnTo>
                    <a:pt x="399288" y="439466"/>
                  </a:lnTo>
                  <a:lnTo>
                    <a:pt x="357156" y="416399"/>
                  </a:lnTo>
                  <a:lnTo>
                    <a:pt x="317288" y="391341"/>
                  </a:lnTo>
                  <a:lnTo>
                    <a:pt x="279859" y="364384"/>
                  </a:lnTo>
                  <a:lnTo>
                    <a:pt x="245049" y="335619"/>
                  </a:lnTo>
                  <a:lnTo>
                    <a:pt x="213036" y="305136"/>
                  </a:lnTo>
                  <a:lnTo>
                    <a:pt x="183999" y="273027"/>
                  </a:lnTo>
                  <a:lnTo>
                    <a:pt x="158114" y="239382"/>
                  </a:lnTo>
                  <a:lnTo>
                    <a:pt x="0" y="287083"/>
                  </a:lnTo>
                  <a:lnTo>
                    <a:pt x="138175" y="0"/>
                  </a:lnTo>
                  <a:lnTo>
                    <a:pt x="561848" y="117602"/>
                  </a:lnTo>
                  <a:lnTo>
                    <a:pt x="403733" y="165303"/>
                  </a:lnTo>
                  <a:close/>
                </a:path>
              </a:pathLst>
            </a:custGeom>
            <a:ln w="9525">
              <a:solidFill>
                <a:srgbClr val="000000"/>
              </a:solidFill>
            </a:ln>
          </p:spPr>
          <p:txBody>
            <a:bodyPr wrap="square" lIns="0" tIns="0" rIns="0" bIns="0" rtlCol="0"/>
            <a:lstStyle/>
            <a:p>
              <a:endParaRPr/>
            </a:p>
          </p:txBody>
        </p:sp>
      </p:grpSp>
      <p:grpSp>
        <p:nvGrpSpPr>
          <p:cNvPr id="14" name="object 14"/>
          <p:cNvGrpSpPr/>
          <p:nvPr/>
        </p:nvGrpSpPr>
        <p:grpSpPr>
          <a:xfrm>
            <a:off x="2128837" y="3957637"/>
            <a:ext cx="720725" cy="390525"/>
            <a:chOff x="2128837" y="3957637"/>
            <a:chExt cx="720725" cy="390525"/>
          </a:xfrm>
        </p:grpSpPr>
        <p:sp>
          <p:nvSpPr>
            <p:cNvPr id="15" name="object 15"/>
            <p:cNvSpPr/>
            <p:nvPr/>
          </p:nvSpPr>
          <p:spPr>
            <a:xfrm>
              <a:off x="2133600" y="3962400"/>
              <a:ext cx="711200" cy="381000"/>
            </a:xfrm>
            <a:custGeom>
              <a:avLst/>
              <a:gdLst/>
              <a:ahLst/>
              <a:cxnLst/>
              <a:rect l="l" t="t" r="r" b="b"/>
              <a:pathLst>
                <a:path w="711200" h="381000">
                  <a:moveTo>
                    <a:pt x="355600" y="0"/>
                  </a:moveTo>
                  <a:lnTo>
                    <a:pt x="0" y="95250"/>
                  </a:lnTo>
                  <a:lnTo>
                    <a:pt x="177800" y="95250"/>
                  </a:lnTo>
                  <a:lnTo>
                    <a:pt x="177800" y="381000"/>
                  </a:lnTo>
                  <a:lnTo>
                    <a:pt x="533400" y="381000"/>
                  </a:lnTo>
                  <a:lnTo>
                    <a:pt x="533400" y="95250"/>
                  </a:lnTo>
                  <a:lnTo>
                    <a:pt x="711200" y="95250"/>
                  </a:lnTo>
                  <a:lnTo>
                    <a:pt x="355600" y="0"/>
                  </a:lnTo>
                  <a:close/>
                </a:path>
              </a:pathLst>
            </a:custGeom>
            <a:solidFill>
              <a:srgbClr val="EC7C30"/>
            </a:solidFill>
          </p:spPr>
          <p:txBody>
            <a:bodyPr wrap="square" lIns="0" tIns="0" rIns="0" bIns="0" rtlCol="0"/>
            <a:lstStyle/>
            <a:p>
              <a:endParaRPr/>
            </a:p>
          </p:txBody>
        </p:sp>
        <p:sp>
          <p:nvSpPr>
            <p:cNvPr id="16" name="object 16"/>
            <p:cNvSpPr/>
            <p:nvPr/>
          </p:nvSpPr>
          <p:spPr>
            <a:xfrm>
              <a:off x="2133600" y="3962400"/>
              <a:ext cx="711200" cy="381000"/>
            </a:xfrm>
            <a:custGeom>
              <a:avLst/>
              <a:gdLst/>
              <a:ahLst/>
              <a:cxnLst/>
              <a:rect l="l" t="t" r="r" b="b"/>
              <a:pathLst>
                <a:path w="711200" h="381000">
                  <a:moveTo>
                    <a:pt x="0" y="95250"/>
                  </a:moveTo>
                  <a:lnTo>
                    <a:pt x="355600" y="0"/>
                  </a:lnTo>
                  <a:lnTo>
                    <a:pt x="711200" y="95250"/>
                  </a:lnTo>
                  <a:lnTo>
                    <a:pt x="533400" y="95250"/>
                  </a:lnTo>
                  <a:lnTo>
                    <a:pt x="533400" y="381000"/>
                  </a:lnTo>
                  <a:lnTo>
                    <a:pt x="177800" y="381000"/>
                  </a:lnTo>
                  <a:lnTo>
                    <a:pt x="177800" y="95250"/>
                  </a:lnTo>
                  <a:lnTo>
                    <a:pt x="0" y="95250"/>
                  </a:lnTo>
                  <a:close/>
                </a:path>
              </a:pathLst>
            </a:custGeom>
            <a:ln w="9525">
              <a:solidFill>
                <a:srgbClr val="000000"/>
              </a:solidFill>
            </a:ln>
          </p:spPr>
          <p:txBody>
            <a:bodyPr wrap="square" lIns="0" tIns="0" rIns="0" bIns="0" rtlCol="0"/>
            <a:lstStyle/>
            <a:p>
              <a:endParaRPr/>
            </a:p>
          </p:txBody>
        </p:sp>
      </p:grpSp>
      <p:grpSp>
        <p:nvGrpSpPr>
          <p:cNvPr id="17" name="object 17"/>
          <p:cNvGrpSpPr/>
          <p:nvPr/>
        </p:nvGrpSpPr>
        <p:grpSpPr>
          <a:xfrm>
            <a:off x="8123237" y="5024437"/>
            <a:ext cx="720725" cy="390525"/>
            <a:chOff x="8123237" y="5024437"/>
            <a:chExt cx="720725" cy="390525"/>
          </a:xfrm>
        </p:grpSpPr>
        <p:sp>
          <p:nvSpPr>
            <p:cNvPr id="18" name="object 18"/>
            <p:cNvSpPr/>
            <p:nvPr/>
          </p:nvSpPr>
          <p:spPr>
            <a:xfrm>
              <a:off x="8128000" y="5029200"/>
              <a:ext cx="711200" cy="381000"/>
            </a:xfrm>
            <a:custGeom>
              <a:avLst/>
              <a:gdLst/>
              <a:ahLst/>
              <a:cxnLst/>
              <a:rect l="l" t="t" r="r" b="b"/>
              <a:pathLst>
                <a:path w="711200" h="381000">
                  <a:moveTo>
                    <a:pt x="533400" y="0"/>
                  </a:moveTo>
                  <a:lnTo>
                    <a:pt x="177800" y="0"/>
                  </a:lnTo>
                  <a:lnTo>
                    <a:pt x="177800" y="285750"/>
                  </a:lnTo>
                  <a:lnTo>
                    <a:pt x="0" y="285750"/>
                  </a:lnTo>
                  <a:lnTo>
                    <a:pt x="355600" y="381000"/>
                  </a:lnTo>
                  <a:lnTo>
                    <a:pt x="711200" y="285750"/>
                  </a:lnTo>
                  <a:lnTo>
                    <a:pt x="533400" y="285750"/>
                  </a:lnTo>
                  <a:lnTo>
                    <a:pt x="533400" y="0"/>
                  </a:lnTo>
                  <a:close/>
                </a:path>
              </a:pathLst>
            </a:custGeom>
            <a:solidFill>
              <a:srgbClr val="EC7C30"/>
            </a:solidFill>
          </p:spPr>
          <p:txBody>
            <a:bodyPr wrap="square" lIns="0" tIns="0" rIns="0" bIns="0" rtlCol="0"/>
            <a:lstStyle/>
            <a:p>
              <a:endParaRPr/>
            </a:p>
          </p:txBody>
        </p:sp>
        <p:sp>
          <p:nvSpPr>
            <p:cNvPr id="19" name="object 19"/>
            <p:cNvSpPr/>
            <p:nvPr/>
          </p:nvSpPr>
          <p:spPr>
            <a:xfrm>
              <a:off x="8128000" y="5029200"/>
              <a:ext cx="711200" cy="381000"/>
            </a:xfrm>
            <a:custGeom>
              <a:avLst/>
              <a:gdLst/>
              <a:ahLst/>
              <a:cxnLst/>
              <a:rect l="l" t="t" r="r" b="b"/>
              <a:pathLst>
                <a:path w="711200" h="381000">
                  <a:moveTo>
                    <a:pt x="0" y="285750"/>
                  </a:moveTo>
                  <a:lnTo>
                    <a:pt x="177800" y="285750"/>
                  </a:lnTo>
                  <a:lnTo>
                    <a:pt x="177800" y="0"/>
                  </a:lnTo>
                  <a:lnTo>
                    <a:pt x="533400" y="0"/>
                  </a:lnTo>
                  <a:lnTo>
                    <a:pt x="533400" y="285750"/>
                  </a:lnTo>
                  <a:lnTo>
                    <a:pt x="711200" y="285750"/>
                  </a:lnTo>
                  <a:lnTo>
                    <a:pt x="355600" y="381000"/>
                  </a:lnTo>
                  <a:lnTo>
                    <a:pt x="0" y="285750"/>
                  </a:lnTo>
                  <a:close/>
                </a:path>
              </a:pathLst>
            </a:custGeom>
            <a:ln w="9525">
              <a:solidFill>
                <a:srgbClr val="000000"/>
              </a:solidFill>
            </a:ln>
          </p:spPr>
          <p:txBody>
            <a:bodyPr wrap="square" lIns="0" tIns="0" rIns="0" bIns="0" rtlCol="0"/>
            <a:lstStyle/>
            <a:p>
              <a:endParaRPr/>
            </a:p>
          </p:txBody>
        </p:sp>
      </p:grpSp>
      <p:grpSp>
        <p:nvGrpSpPr>
          <p:cNvPr id="20" name="object 20"/>
          <p:cNvGrpSpPr/>
          <p:nvPr/>
        </p:nvGrpSpPr>
        <p:grpSpPr>
          <a:xfrm>
            <a:off x="4833937" y="2433637"/>
            <a:ext cx="3095625" cy="1381125"/>
            <a:chOff x="4833937" y="2433637"/>
            <a:chExt cx="3095625" cy="1381125"/>
          </a:xfrm>
        </p:grpSpPr>
        <p:sp>
          <p:nvSpPr>
            <p:cNvPr id="21" name="object 21"/>
            <p:cNvSpPr/>
            <p:nvPr/>
          </p:nvSpPr>
          <p:spPr>
            <a:xfrm>
              <a:off x="4838700" y="2438400"/>
              <a:ext cx="3086100" cy="1371600"/>
            </a:xfrm>
            <a:custGeom>
              <a:avLst/>
              <a:gdLst/>
              <a:ahLst/>
              <a:cxnLst/>
              <a:rect l="l" t="t" r="r" b="b"/>
              <a:pathLst>
                <a:path w="3086100" h="1371600">
                  <a:moveTo>
                    <a:pt x="2171700" y="0"/>
                  </a:moveTo>
                  <a:lnTo>
                    <a:pt x="2171700" y="342900"/>
                  </a:lnTo>
                  <a:lnTo>
                    <a:pt x="0" y="342900"/>
                  </a:lnTo>
                  <a:lnTo>
                    <a:pt x="0" y="1028700"/>
                  </a:lnTo>
                  <a:lnTo>
                    <a:pt x="2171700" y="1028700"/>
                  </a:lnTo>
                  <a:lnTo>
                    <a:pt x="2171700" y="1371600"/>
                  </a:lnTo>
                  <a:lnTo>
                    <a:pt x="3086100" y="685800"/>
                  </a:lnTo>
                  <a:lnTo>
                    <a:pt x="2171700" y="0"/>
                  </a:lnTo>
                  <a:close/>
                </a:path>
              </a:pathLst>
            </a:custGeom>
            <a:solidFill>
              <a:srgbClr val="0000CC"/>
            </a:solidFill>
          </p:spPr>
          <p:txBody>
            <a:bodyPr wrap="square" lIns="0" tIns="0" rIns="0" bIns="0" rtlCol="0"/>
            <a:lstStyle/>
            <a:p>
              <a:endParaRPr/>
            </a:p>
          </p:txBody>
        </p:sp>
        <p:sp>
          <p:nvSpPr>
            <p:cNvPr id="22" name="object 22"/>
            <p:cNvSpPr/>
            <p:nvPr/>
          </p:nvSpPr>
          <p:spPr>
            <a:xfrm>
              <a:off x="4838700" y="2438400"/>
              <a:ext cx="3086100" cy="1371600"/>
            </a:xfrm>
            <a:custGeom>
              <a:avLst/>
              <a:gdLst/>
              <a:ahLst/>
              <a:cxnLst/>
              <a:rect l="l" t="t" r="r" b="b"/>
              <a:pathLst>
                <a:path w="3086100" h="1371600">
                  <a:moveTo>
                    <a:pt x="2171700" y="0"/>
                  </a:moveTo>
                  <a:lnTo>
                    <a:pt x="2171700" y="342900"/>
                  </a:lnTo>
                  <a:lnTo>
                    <a:pt x="0" y="342900"/>
                  </a:lnTo>
                  <a:lnTo>
                    <a:pt x="0" y="1028700"/>
                  </a:lnTo>
                  <a:lnTo>
                    <a:pt x="2171700" y="1028700"/>
                  </a:lnTo>
                  <a:lnTo>
                    <a:pt x="2171700" y="1371600"/>
                  </a:lnTo>
                  <a:lnTo>
                    <a:pt x="3086100" y="685800"/>
                  </a:lnTo>
                  <a:lnTo>
                    <a:pt x="2171700" y="0"/>
                  </a:lnTo>
                  <a:close/>
                </a:path>
              </a:pathLst>
            </a:custGeom>
            <a:ln w="9525">
              <a:solidFill>
                <a:srgbClr val="000000"/>
              </a:solidFill>
            </a:ln>
          </p:spPr>
          <p:txBody>
            <a:bodyPr wrap="square" lIns="0" tIns="0" rIns="0" bIns="0" rtlCol="0"/>
            <a:lstStyle/>
            <a:p>
              <a:endParaRPr/>
            </a:p>
          </p:txBody>
        </p:sp>
      </p:grpSp>
      <p:grpSp>
        <p:nvGrpSpPr>
          <p:cNvPr id="23" name="object 23"/>
          <p:cNvGrpSpPr/>
          <p:nvPr/>
        </p:nvGrpSpPr>
        <p:grpSpPr>
          <a:xfrm>
            <a:off x="4491037" y="2776537"/>
            <a:ext cx="238125" cy="695325"/>
            <a:chOff x="4491037" y="2776537"/>
            <a:chExt cx="238125" cy="695325"/>
          </a:xfrm>
        </p:grpSpPr>
        <p:sp>
          <p:nvSpPr>
            <p:cNvPr id="24" name="object 24"/>
            <p:cNvSpPr/>
            <p:nvPr/>
          </p:nvSpPr>
          <p:spPr>
            <a:xfrm>
              <a:off x="4495800" y="2781300"/>
              <a:ext cx="228600" cy="685800"/>
            </a:xfrm>
            <a:custGeom>
              <a:avLst/>
              <a:gdLst/>
              <a:ahLst/>
              <a:cxnLst/>
              <a:rect l="l" t="t" r="r" b="b"/>
              <a:pathLst>
                <a:path w="228600" h="685800">
                  <a:moveTo>
                    <a:pt x="228600" y="0"/>
                  </a:moveTo>
                  <a:lnTo>
                    <a:pt x="0" y="0"/>
                  </a:lnTo>
                  <a:lnTo>
                    <a:pt x="0" y="685800"/>
                  </a:lnTo>
                  <a:lnTo>
                    <a:pt x="228600" y="685800"/>
                  </a:lnTo>
                  <a:lnTo>
                    <a:pt x="228600" y="0"/>
                  </a:lnTo>
                  <a:close/>
                </a:path>
              </a:pathLst>
            </a:custGeom>
            <a:solidFill>
              <a:srgbClr val="0000CC"/>
            </a:solidFill>
          </p:spPr>
          <p:txBody>
            <a:bodyPr wrap="square" lIns="0" tIns="0" rIns="0" bIns="0" rtlCol="0"/>
            <a:lstStyle/>
            <a:p>
              <a:endParaRPr/>
            </a:p>
          </p:txBody>
        </p:sp>
        <p:sp>
          <p:nvSpPr>
            <p:cNvPr id="25" name="object 25"/>
            <p:cNvSpPr/>
            <p:nvPr/>
          </p:nvSpPr>
          <p:spPr>
            <a:xfrm>
              <a:off x="4495800" y="2781300"/>
              <a:ext cx="228600" cy="685800"/>
            </a:xfrm>
            <a:custGeom>
              <a:avLst/>
              <a:gdLst/>
              <a:ahLst/>
              <a:cxnLst/>
              <a:rect l="l" t="t" r="r" b="b"/>
              <a:pathLst>
                <a:path w="228600" h="685800">
                  <a:moveTo>
                    <a:pt x="0" y="685800"/>
                  </a:moveTo>
                  <a:lnTo>
                    <a:pt x="228600" y="685800"/>
                  </a:lnTo>
                  <a:lnTo>
                    <a:pt x="228600" y="0"/>
                  </a:lnTo>
                  <a:lnTo>
                    <a:pt x="0" y="0"/>
                  </a:lnTo>
                  <a:lnTo>
                    <a:pt x="0" y="685800"/>
                  </a:lnTo>
                  <a:close/>
                </a:path>
              </a:pathLst>
            </a:custGeom>
            <a:ln w="9525">
              <a:solidFill>
                <a:srgbClr val="000000"/>
              </a:solidFill>
            </a:ln>
          </p:spPr>
          <p:txBody>
            <a:bodyPr wrap="square" lIns="0" tIns="0" rIns="0" bIns="0" rtlCol="0"/>
            <a:lstStyle/>
            <a:p>
              <a:endParaRPr/>
            </a:p>
          </p:txBody>
        </p:sp>
      </p:grpSp>
      <p:grpSp>
        <p:nvGrpSpPr>
          <p:cNvPr id="26" name="object 26"/>
          <p:cNvGrpSpPr/>
          <p:nvPr/>
        </p:nvGrpSpPr>
        <p:grpSpPr>
          <a:xfrm>
            <a:off x="4262437" y="2776537"/>
            <a:ext cx="123825" cy="695325"/>
            <a:chOff x="4262437" y="2776537"/>
            <a:chExt cx="123825" cy="695325"/>
          </a:xfrm>
        </p:grpSpPr>
        <p:sp>
          <p:nvSpPr>
            <p:cNvPr id="27" name="object 27"/>
            <p:cNvSpPr/>
            <p:nvPr/>
          </p:nvSpPr>
          <p:spPr>
            <a:xfrm>
              <a:off x="4267200" y="2781300"/>
              <a:ext cx="114300" cy="685800"/>
            </a:xfrm>
            <a:custGeom>
              <a:avLst/>
              <a:gdLst/>
              <a:ahLst/>
              <a:cxnLst/>
              <a:rect l="l" t="t" r="r" b="b"/>
              <a:pathLst>
                <a:path w="114300" h="685800">
                  <a:moveTo>
                    <a:pt x="114300" y="0"/>
                  </a:moveTo>
                  <a:lnTo>
                    <a:pt x="0" y="0"/>
                  </a:lnTo>
                  <a:lnTo>
                    <a:pt x="0" y="685800"/>
                  </a:lnTo>
                  <a:lnTo>
                    <a:pt x="114300" y="685800"/>
                  </a:lnTo>
                  <a:lnTo>
                    <a:pt x="114300" y="0"/>
                  </a:lnTo>
                  <a:close/>
                </a:path>
              </a:pathLst>
            </a:custGeom>
            <a:solidFill>
              <a:srgbClr val="0000CC"/>
            </a:solidFill>
          </p:spPr>
          <p:txBody>
            <a:bodyPr wrap="square" lIns="0" tIns="0" rIns="0" bIns="0" rtlCol="0"/>
            <a:lstStyle/>
            <a:p>
              <a:endParaRPr/>
            </a:p>
          </p:txBody>
        </p:sp>
        <p:sp>
          <p:nvSpPr>
            <p:cNvPr id="28" name="object 28"/>
            <p:cNvSpPr/>
            <p:nvPr/>
          </p:nvSpPr>
          <p:spPr>
            <a:xfrm>
              <a:off x="4267200" y="2781300"/>
              <a:ext cx="114300" cy="685800"/>
            </a:xfrm>
            <a:custGeom>
              <a:avLst/>
              <a:gdLst/>
              <a:ahLst/>
              <a:cxnLst/>
              <a:rect l="l" t="t" r="r" b="b"/>
              <a:pathLst>
                <a:path w="114300" h="685800">
                  <a:moveTo>
                    <a:pt x="0" y="685800"/>
                  </a:moveTo>
                  <a:lnTo>
                    <a:pt x="114300" y="685800"/>
                  </a:lnTo>
                  <a:lnTo>
                    <a:pt x="114300" y="0"/>
                  </a:lnTo>
                  <a:lnTo>
                    <a:pt x="0" y="0"/>
                  </a:lnTo>
                  <a:lnTo>
                    <a:pt x="0" y="685800"/>
                  </a:lnTo>
                  <a:close/>
                </a:path>
              </a:pathLst>
            </a:custGeom>
            <a:ln w="9525">
              <a:solidFill>
                <a:srgbClr val="000000"/>
              </a:solidFill>
            </a:ln>
          </p:spPr>
          <p:txBody>
            <a:bodyPr wrap="square" lIns="0" tIns="0" rIns="0" bIns="0" rtlCol="0"/>
            <a:lstStyle/>
            <a:p>
              <a:endParaRPr/>
            </a:p>
          </p:txBody>
        </p:sp>
      </p:grpSp>
      <p:sp>
        <p:nvSpPr>
          <p:cNvPr id="29" name="object 29"/>
          <p:cNvSpPr txBox="1"/>
          <p:nvPr/>
        </p:nvSpPr>
        <p:spPr>
          <a:xfrm>
            <a:off x="5420359" y="2790570"/>
            <a:ext cx="1408430" cy="635635"/>
          </a:xfrm>
          <a:prstGeom prst="rect">
            <a:avLst/>
          </a:prstGeom>
        </p:spPr>
        <p:txBody>
          <a:bodyPr vert="horz" wrap="square" lIns="0" tIns="13335" rIns="0" bIns="0" rtlCol="0">
            <a:spAutoFit/>
          </a:bodyPr>
          <a:lstStyle/>
          <a:p>
            <a:pPr marL="79375" marR="5080" indent="-67310">
              <a:lnSpc>
                <a:spcPct val="100000"/>
              </a:lnSpc>
              <a:spcBef>
                <a:spcPts val="105"/>
              </a:spcBef>
            </a:pPr>
            <a:r>
              <a:rPr sz="2000" b="1" spc="-10" dirty="0">
                <a:solidFill>
                  <a:srgbClr val="FFFFFF"/>
                </a:solidFill>
                <a:latin typeface="Carlito"/>
                <a:cs typeface="Carlito"/>
              </a:rPr>
              <a:t>Next </a:t>
            </a:r>
            <a:r>
              <a:rPr sz="2000" b="1" spc="-20" dirty="0">
                <a:solidFill>
                  <a:srgbClr val="FFFFFF"/>
                </a:solidFill>
                <a:latin typeface="Carlito"/>
                <a:cs typeface="Carlito"/>
              </a:rPr>
              <a:t>stage</a:t>
            </a:r>
            <a:r>
              <a:rPr sz="2000" b="1" spc="-70" dirty="0">
                <a:solidFill>
                  <a:srgbClr val="FFFFFF"/>
                </a:solidFill>
                <a:latin typeface="Carlito"/>
                <a:cs typeface="Carlito"/>
              </a:rPr>
              <a:t> </a:t>
            </a:r>
            <a:r>
              <a:rPr sz="2000" b="1" dirty="0">
                <a:solidFill>
                  <a:srgbClr val="FFFFFF"/>
                </a:solidFill>
                <a:latin typeface="Carlito"/>
                <a:cs typeface="Carlito"/>
              </a:rPr>
              <a:t>of  the</a:t>
            </a:r>
            <a:r>
              <a:rPr sz="2000" b="1" spc="-65" dirty="0">
                <a:solidFill>
                  <a:srgbClr val="FFFFFF"/>
                </a:solidFill>
                <a:latin typeface="Carlito"/>
                <a:cs typeface="Carlito"/>
              </a:rPr>
              <a:t> </a:t>
            </a:r>
            <a:r>
              <a:rPr sz="2000" b="1" spc="-5" dirty="0">
                <a:solidFill>
                  <a:srgbClr val="FFFFFF"/>
                </a:solidFill>
                <a:latin typeface="Carlito"/>
                <a:cs typeface="Carlito"/>
              </a:rPr>
              <a:t>problem</a:t>
            </a:r>
            <a:endParaRPr sz="2000">
              <a:latin typeface="Carlito"/>
              <a:cs typeface="Carlito"/>
            </a:endParaRPr>
          </a:p>
        </p:txBody>
      </p:sp>
      <p:grpSp>
        <p:nvGrpSpPr>
          <p:cNvPr id="30" name="object 30"/>
          <p:cNvGrpSpPr/>
          <p:nvPr/>
        </p:nvGrpSpPr>
        <p:grpSpPr>
          <a:xfrm>
            <a:off x="1417637" y="2509837"/>
            <a:ext cx="720725" cy="390525"/>
            <a:chOff x="1417637" y="2509837"/>
            <a:chExt cx="720725" cy="390525"/>
          </a:xfrm>
        </p:grpSpPr>
        <p:sp>
          <p:nvSpPr>
            <p:cNvPr id="31" name="object 31"/>
            <p:cNvSpPr/>
            <p:nvPr/>
          </p:nvSpPr>
          <p:spPr>
            <a:xfrm>
              <a:off x="1422400" y="2514600"/>
              <a:ext cx="711200" cy="381000"/>
            </a:xfrm>
            <a:custGeom>
              <a:avLst/>
              <a:gdLst/>
              <a:ahLst/>
              <a:cxnLst/>
              <a:rect l="l" t="t" r="r" b="b"/>
              <a:pathLst>
                <a:path w="711200" h="381000">
                  <a:moveTo>
                    <a:pt x="355600" y="0"/>
                  </a:moveTo>
                  <a:lnTo>
                    <a:pt x="0" y="95250"/>
                  </a:lnTo>
                  <a:lnTo>
                    <a:pt x="177800" y="95250"/>
                  </a:lnTo>
                  <a:lnTo>
                    <a:pt x="177800" y="381000"/>
                  </a:lnTo>
                  <a:lnTo>
                    <a:pt x="533400" y="381000"/>
                  </a:lnTo>
                  <a:lnTo>
                    <a:pt x="533400" y="95250"/>
                  </a:lnTo>
                  <a:lnTo>
                    <a:pt x="711200" y="95250"/>
                  </a:lnTo>
                  <a:lnTo>
                    <a:pt x="355600" y="0"/>
                  </a:lnTo>
                  <a:close/>
                </a:path>
              </a:pathLst>
            </a:custGeom>
            <a:solidFill>
              <a:srgbClr val="0000CC"/>
            </a:solidFill>
          </p:spPr>
          <p:txBody>
            <a:bodyPr wrap="square" lIns="0" tIns="0" rIns="0" bIns="0" rtlCol="0"/>
            <a:lstStyle/>
            <a:p>
              <a:endParaRPr/>
            </a:p>
          </p:txBody>
        </p:sp>
        <p:sp>
          <p:nvSpPr>
            <p:cNvPr id="32" name="object 32"/>
            <p:cNvSpPr/>
            <p:nvPr/>
          </p:nvSpPr>
          <p:spPr>
            <a:xfrm>
              <a:off x="1422400" y="2514600"/>
              <a:ext cx="711200" cy="381000"/>
            </a:xfrm>
            <a:custGeom>
              <a:avLst/>
              <a:gdLst/>
              <a:ahLst/>
              <a:cxnLst/>
              <a:rect l="l" t="t" r="r" b="b"/>
              <a:pathLst>
                <a:path w="711200" h="381000">
                  <a:moveTo>
                    <a:pt x="0" y="95250"/>
                  </a:moveTo>
                  <a:lnTo>
                    <a:pt x="355600" y="0"/>
                  </a:lnTo>
                  <a:lnTo>
                    <a:pt x="711200" y="95250"/>
                  </a:lnTo>
                  <a:lnTo>
                    <a:pt x="533400" y="95250"/>
                  </a:lnTo>
                  <a:lnTo>
                    <a:pt x="533400" y="381000"/>
                  </a:lnTo>
                  <a:lnTo>
                    <a:pt x="177800" y="381000"/>
                  </a:lnTo>
                  <a:lnTo>
                    <a:pt x="177800" y="95250"/>
                  </a:lnTo>
                  <a:lnTo>
                    <a:pt x="0" y="95250"/>
                  </a:lnTo>
                  <a:close/>
                </a:path>
              </a:pathLst>
            </a:custGeom>
            <a:ln w="9525">
              <a:solidFill>
                <a:srgbClr val="000000"/>
              </a:solidFill>
            </a:ln>
          </p:spPr>
          <p:txBody>
            <a:bodyPr wrap="square" lIns="0" tIns="0" rIns="0" bIns="0" rtlCol="0"/>
            <a:lstStyle/>
            <a:p>
              <a:endParaRPr/>
            </a:p>
          </p:txBody>
        </p:sp>
      </p:grpSp>
      <p:grpSp>
        <p:nvGrpSpPr>
          <p:cNvPr id="33" name="object 33"/>
          <p:cNvGrpSpPr/>
          <p:nvPr/>
        </p:nvGrpSpPr>
        <p:grpSpPr>
          <a:xfrm>
            <a:off x="2433637" y="5024437"/>
            <a:ext cx="720725" cy="390525"/>
            <a:chOff x="2433637" y="5024437"/>
            <a:chExt cx="720725" cy="390525"/>
          </a:xfrm>
        </p:grpSpPr>
        <p:sp>
          <p:nvSpPr>
            <p:cNvPr id="34" name="object 34"/>
            <p:cNvSpPr/>
            <p:nvPr/>
          </p:nvSpPr>
          <p:spPr>
            <a:xfrm>
              <a:off x="2438400" y="5029200"/>
              <a:ext cx="711200" cy="381000"/>
            </a:xfrm>
            <a:custGeom>
              <a:avLst/>
              <a:gdLst/>
              <a:ahLst/>
              <a:cxnLst/>
              <a:rect l="l" t="t" r="r" b="b"/>
              <a:pathLst>
                <a:path w="711200" h="381000">
                  <a:moveTo>
                    <a:pt x="355600" y="0"/>
                  </a:moveTo>
                  <a:lnTo>
                    <a:pt x="0" y="95250"/>
                  </a:lnTo>
                  <a:lnTo>
                    <a:pt x="177800" y="95250"/>
                  </a:lnTo>
                  <a:lnTo>
                    <a:pt x="177800" y="381000"/>
                  </a:lnTo>
                  <a:lnTo>
                    <a:pt x="533400" y="381000"/>
                  </a:lnTo>
                  <a:lnTo>
                    <a:pt x="533400" y="95250"/>
                  </a:lnTo>
                  <a:lnTo>
                    <a:pt x="711200" y="95250"/>
                  </a:lnTo>
                  <a:lnTo>
                    <a:pt x="355600" y="0"/>
                  </a:lnTo>
                  <a:close/>
                </a:path>
              </a:pathLst>
            </a:custGeom>
            <a:solidFill>
              <a:srgbClr val="EC7C30"/>
            </a:solidFill>
          </p:spPr>
          <p:txBody>
            <a:bodyPr wrap="square" lIns="0" tIns="0" rIns="0" bIns="0" rtlCol="0"/>
            <a:lstStyle/>
            <a:p>
              <a:endParaRPr/>
            </a:p>
          </p:txBody>
        </p:sp>
        <p:sp>
          <p:nvSpPr>
            <p:cNvPr id="35" name="object 35"/>
            <p:cNvSpPr/>
            <p:nvPr/>
          </p:nvSpPr>
          <p:spPr>
            <a:xfrm>
              <a:off x="2438400" y="5029200"/>
              <a:ext cx="711200" cy="381000"/>
            </a:xfrm>
            <a:custGeom>
              <a:avLst/>
              <a:gdLst/>
              <a:ahLst/>
              <a:cxnLst/>
              <a:rect l="l" t="t" r="r" b="b"/>
              <a:pathLst>
                <a:path w="711200" h="381000">
                  <a:moveTo>
                    <a:pt x="0" y="95250"/>
                  </a:moveTo>
                  <a:lnTo>
                    <a:pt x="355600" y="0"/>
                  </a:lnTo>
                  <a:lnTo>
                    <a:pt x="711200" y="95250"/>
                  </a:lnTo>
                  <a:lnTo>
                    <a:pt x="533400" y="95250"/>
                  </a:lnTo>
                  <a:lnTo>
                    <a:pt x="533400" y="381000"/>
                  </a:lnTo>
                  <a:lnTo>
                    <a:pt x="177800" y="381000"/>
                  </a:lnTo>
                  <a:lnTo>
                    <a:pt x="177800" y="95250"/>
                  </a:lnTo>
                  <a:lnTo>
                    <a:pt x="0" y="95250"/>
                  </a:lnTo>
                  <a:close/>
                </a:path>
              </a:pathLst>
            </a:custGeom>
            <a:ln w="9525">
              <a:solidFill>
                <a:srgbClr val="000000"/>
              </a:solidFill>
            </a:ln>
          </p:spPr>
          <p:txBody>
            <a:bodyPr wrap="square" lIns="0" tIns="0" rIns="0" bIns="0" rtlCol="0"/>
            <a:lstStyle/>
            <a:p>
              <a:endParaRPr/>
            </a:p>
          </p:txBody>
        </p:sp>
      </p:grpSp>
      <p:grpSp>
        <p:nvGrpSpPr>
          <p:cNvPr id="36" name="object 36"/>
          <p:cNvGrpSpPr/>
          <p:nvPr/>
        </p:nvGrpSpPr>
        <p:grpSpPr>
          <a:xfrm>
            <a:off x="9037637" y="3729037"/>
            <a:ext cx="720725" cy="390525"/>
            <a:chOff x="9037637" y="3729037"/>
            <a:chExt cx="720725" cy="390525"/>
          </a:xfrm>
        </p:grpSpPr>
        <p:sp>
          <p:nvSpPr>
            <p:cNvPr id="37" name="object 37"/>
            <p:cNvSpPr/>
            <p:nvPr/>
          </p:nvSpPr>
          <p:spPr>
            <a:xfrm>
              <a:off x="9042400" y="3733800"/>
              <a:ext cx="711200" cy="381000"/>
            </a:xfrm>
            <a:custGeom>
              <a:avLst/>
              <a:gdLst/>
              <a:ahLst/>
              <a:cxnLst/>
              <a:rect l="l" t="t" r="r" b="b"/>
              <a:pathLst>
                <a:path w="711200" h="381000">
                  <a:moveTo>
                    <a:pt x="533400" y="0"/>
                  </a:moveTo>
                  <a:lnTo>
                    <a:pt x="177800" y="0"/>
                  </a:lnTo>
                  <a:lnTo>
                    <a:pt x="177800" y="285750"/>
                  </a:lnTo>
                  <a:lnTo>
                    <a:pt x="0" y="285750"/>
                  </a:lnTo>
                  <a:lnTo>
                    <a:pt x="355600" y="381000"/>
                  </a:lnTo>
                  <a:lnTo>
                    <a:pt x="711200" y="285750"/>
                  </a:lnTo>
                  <a:lnTo>
                    <a:pt x="533400" y="285750"/>
                  </a:lnTo>
                  <a:lnTo>
                    <a:pt x="533400" y="0"/>
                  </a:lnTo>
                  <a:close/>
                </a:path>
              </a:pathLst>
            </a:custGeom>
            <a:solidFill>
              <a:srgbClr val="EC7C30"/>
            </a:solidFill>
          </p:spPr>
          <p:txBody>
            <a:bodyPr wrap="square" lIns="0" tIns="0" rIns="0" bIns="0" rtlCol="0"/>
            <a:lstStyle/>
            <a:p>
              <a:endParaRPr/>
            </a:p>
          </p:txBody>
        </p:sp>
        <p:sp>
          <p:nvSpPr>
            <p:cNvPr id="38" name="object 38"/>
            <p:cNvSpPr/>
            <p:nvPr/>
          </p:nvSpPr>
          <p:spPr>
            <a:xfrm>
              <a:off x="9042400" y="3733800"/>
              <a:ext cx="711200" cy="381000"/>
            </a:xfrm>
            <a:custGeom>
              <a:avLst/>
              <a:gdLst/>
              <a:ahLst/>
              <a:cxnLst/>
              <a:rect l="l" t="t" r="r" b="b"/>
              <a:pathLst>
                <a:path w="711200" h="381000">
                  <a:moveTo>
                    <a:pt x="0" y="285750"/>
                  </a:moveTo>
                  <a:lnTo>
                    <a:pt x="177800" y="285750"/>
                  </a:lnTo>
                  <a:lnTo>
                    <a:pt x="177800" y="0"/>
                  </a:lnTo>
                  <a:lnTo>
                    <a:pt x="533400" y="0"/>
                  </a:lnTo>
                  <a:lnTo>
                    <a:pt x="533400" y="285750"/>
                  </a:lnTo>
                  <a:lnTo>
                    <a:pt x="711200" y="285750"/>
                  </a:lnTo>
                  <a:lnTo>
                    <a:pt x="355600" y="381000"/>
                  </a:lnTo>
                  <a:lnTo>
                    <a:pt x="0" y="285750"/>
                  </a:lnTo>
                  <a:close/>
                </a:path>
              </a:pathLst>
            </a:custGeom>
            <a:ln w="9525">
              <a:solidFill>
                <a:srgbClr val="000000"/>
              </a:solidFill>
            </a:ln>
          </p:spPr>
          <p:txBody>
            <a:bodyPr wrap="square" lIns="0" tIns="0" rIns="0" bIns="0" rtlCol="0"/>
            <a:lstStyle/>
            <a:p>
              <a:endParaRPr/>
            </a:p>
          </p:txBody>
        </p:sp>
      </p:grpSp>
      <p:grpSp>
        <p:nvGrpSpPr>
          <p:cNvPr id="39" name="object 39"/>
          <p:cNvGrpSpPr/>
          <p:nvPr/>
        </p:nvGrpSpPr>
        <p:grpSpPr>
          <a:xfrm>
            <a:off x="9545637" y="2205037"/>
            <a:ext cx="720725" cy="390525"/>
            <a:chOff x="9545637" y="2205037"/>
            <a:chExt cx="720725" cy="390525"/>
          </a:xfrm>
        </p:grpSpPr>
        <p:sp>
          <p:nvSpPr>
            <p:cNvPr id="40" name="object 40"/>
            <p:cNvSpPr/>
            <p:nvPr/>
          </p:nvSpPr>
          <p:spPr>
            <a:xfrm>
              <a:off x="9550400" y="2209800"/>
              <a:ext cx="711200" cy="381000"/>
            </a:xfrm>
            <a:custGeom>
              <a:avLst/>
              <a:gdLst/>
              <a:ahLst/>
              <a:cxnLst/>
              <a:rect l="l" t="t" r="r" b="b"/>
              <a:pathLst>
                <a:path w="711200" h="381000">
                  <a:moveTo>
                    <a:pt x="533400" y="0"/>
                  </a:moveTo>
                  <a:lnTo>
                    <a:pt x="177800" y="0"/>
                  </a:lnTo>
                  <a:lnTo>
                    <a:pt x="177800" y="285750"/>
                  </a:lnTo>
                  <a:lnTo>
                    <a:pt x="0" y="285750"/>
                  </a:lnTo>
                  <a:lnTo>
                    <a:pt x="355600" y="381000"/>
                  </a:lnTo>
                  <a:lnTo>
                    <a:pt x="711200" y="285750"/>
                  </a:lnTo>
                  <a:lnTo>
                    <a:pt x="533400" y="285750"/>
                  </a:lnTo>
                  <a:lnTo>
                    <a:pt x="533400" y="0"/>
                  </a:lnTo>
                  <a:close/>
                </a:path>
              </a:pathLst>
            </a:custGeom>
            <a:solidFill>
              <a:srgbClr val="EC7C30"/>
            </a:solidFill>
          </p:spPr>
          <p:txBody>
            <a:bodyPr wrap="square" lIns="0" tIns="0" rIns="0" bIns="0" rtlCol="0"/>
            <a:lstStyle/>
            <a:p>
              <a:endParaRPr/>
            </a:p>
          </p:txBody>
        </p:sp>
        <p:sp>
          <p:nvSpPr>
            <p:cNvPr id="41" name="object 41"/>
            <p:cNvSpPr/>
            <p:nvPr/>
          </p:nvSpPr>
          <p:spPr>
            <a:xfrm>
              <a:off x="9550400" y="2209800"/>
              <a:ext cx="711200" cy="381000"/>
            </a:xfrm>
            <a:custGeom>
              <a:avLst/>
              <a:gdLst/>
              <a:ahLst/>
              <a:cxnLst/>
              <a:rect l="l" t="t" r="r" b="b"/>
              <a:pathLst>
                <a:path w="711200" h="381000">
                  <a:moveTo>
                    <a:pt x="0" y="285750"/>
                  </a:moveTo>
                  <a:lnTo>
                    <a:pt x="177800" y="285750"/>
                  </a:lnTo>
                  <a:lnTo>
                    <a:pt x="177800" y="0"/>
                  </a:lnTo>
                  <a:lnTo>
                    <a:pt x="533400" y="0"/>
                  </a:lnTo>
                  <a:lnTo>
                    <a:pt x="533400" y="285750"/>
                  </a:lnTo>
                  <a:lnTo>
                    <a:pt x="711200" y="285750"/>
                  </a:lnTo>
                  <a:lnTo>
                    <a:pt x="355600" y="381000"/>
                  </a:lnTo>
                  <a:lnTo>
                    <a:pt x="0" y="285750"/>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49600" y="1676400"/>
            <a:ext cx="5486400" cy="4114800"/>
          </a:xfrm>
          <a:custGeom>
            <a:avLst/>
            <a:gdLst/>
            <a:ahLst/>
            <a:cxnLst/>
            <a:rect l="l" t="t" r="r" b="b"/>
            <a:pathLst>
              <a:path w="5486400" h="4114800">
                <a:moveTo>
                  <a:pt x="0" y="2057400"/>
                </a:moveTo>
                <a:lnTo>
                  <a:pt x="546" y="2015926"/>
                </a:lnTo>
                <a:lnTo>
                  <a:pt x="2178" y="1974652"/>
                </a:lnTo>
                <a:lnTo>
                  <a:pt x="4885" y="1933586"/>
                </a:lnTo>
                <a:lnTo>
                  <a:pt x="8658" y="1892734"/>
                </a:lnTo>
                <a:lnTo>
                  <a:pt x="13486" y="1852105"/>
                </a:lnTo>
                <a:lnTo>
                  <a:pt x="19358" y="1811707"/>
                </a:lnTo>
                <a:lnTo>
                  <a:pt x="26265" y="1771546"/>
                </a:lnTo>
                <a:lnTo>
                  <a:pt x="34196" y="1731632"/>
                </a:lnTo>
                <a:lnTo>
                  <a:pt x="43142" y="1691971"/>
                </a:lnTo>
                <a:lnTo>
                  <a:pt x="53091" y="1652570"/>
                </a:lnTo>
                <a:lnTo>
                  <a:pt x="64033" y="1613439"/>
                </a:lnTo>
                <a:lnTo>
                  <a:pt x="75959" y="1574584"/>
                </a:lnTo>
                <a:lnTo>
                  <a:pt x="88858" y="1536014"/>
                </a:lnTo>
                <a:lnTo>
                  <a:pt x="102719" y="1497735"/>
                </a:lnTo>
                <a:lnTo>
                  <a:pt x="117533" y="1459756"/>
                </a:lnTo>
                <a:lnTo>
                  <a:pt x="133290" y="1422084"/>
                </a:lnTo>
                <a:lnTo>
                  <a:pt x="149978" y="1384727"/>
                </a:lnTo>
                <a:lnTo>
                  <a:pt x="167589" y="1347692"/>
                </a:lnTo>
                <a:lnTo>
                  <a:pt x="186110" y="1310988"/>
                </a:lnTo>
                <a:lnTo>
                  <a:pt x="205534" y="1274621"/>
                </a:lnTo>
                <a:lnTo>
                  <a:pt x="225848" y="1238601"/>
                </a:lnTo>
                <a:lnTo>
                  <a:pt x="247043" y="1202933"/>
                </a:lnTo>
                <a:lnTo>
                  <a:pt x="269109" y="1167627"/>
                </a:lnTo>
                <a:lnTo>
                  <a:pt x="292035" y="1132689"/>
                </a:lnTo>
                <a:lnTo>
                  <a:pt x="315811" y="1098128"/>
                </a:lnTo>
                <a:lnTo>
                  <a:pt x="340427" y="1063950"/>
                </a:lnTo>
                <a:lnTo>
                  <a:pt x="365872" y="1030165"/>
                </a:lnTo>
                <a:lnTo>
                  <a:pt x="392137" y="996778"/>
                </a:lnTo>
                <a:lnTo>
                  <a:pt x="419211" y="963799"/>
                </a:lnTo>
                <a:lnTo>
                  <a:pt x="447084" y="931235"/>
                </a:lnTo>
                <a:lnTo>
                  <a:pt x="475745" y="899093"/>
                </a:lnTo>
                <a:lnTo>
                  <a:pt x="505185" y="867381"/>
                </a:lnTo>
                <a:lnTo>
                  <a:pt x="535393" y="836107"/>
                </a:lnTo>
                <a:lnTo>
                  <a:pt x="566359" y="805279"/>
                </a:lnTo>
                <a:lnTo>
                  <a:pt x="598073" y="774903"/>
                </a:lnTo>
                <a:lnTo>
                  <a:pt x="630524" y="744989"/>
                </a:lnTo>
                <a:lnTo>
                  <a:pt x="663702" y="715543"/>
                </a:lnTo>
                <a:lnTo>
                  <a:pt x="697597" y="686573"/>
                </a:lnTo>
                <a:lnTo>
                  <a:pt x="732199" y="658088"/>
                </a:lnTo>
                <a:lnTo>
                  <a:pt x="767497" y="630093"/>
                </a:lnTo>
                <a:lnTo>
                  <a:pt x="803481" y="602599"/>
                </a:lnTo>
                <a:lnTo>
                  <a:pt x="840141" y="575611"/>
                </a:lnTo>
                <a:lnTo>
                  <a:pt x="877467" y="549137"/>
                </a:lnTo>
                <a:lnTo>
                  <a:pt x="915448" y="523187"/>
                </a:lnTo>
                <a:lnTo>
                  <a:pt x="954075" y="497766"/>
                </a:lnTo>
                <a:lnTo>
                  <a:pt x="993336" y="472882"/>
                </a:lnTo>
                <a:lnTo>
                  <a:pt x="1033222" y="448545"/>
                </a:lnTo>
                <a:lnTo>
                  <a:pt x="1073723" y="424760"/>
                </a:lnTo>
                <a:lnTo>
                  <a:pt x="1114828" y="401536"/>
                </a:lnTo>
                <a:lnTo>
                  <a:pt x="1156527" y="378880"/>
                </a:lnTo>
                <a:lnTo>
                  <a:pt x="1198809" y="356801"/>
                </a:lnTo>
                <a:lnTo>
                  <a:pt x="1241665" y="335305"/>
                </a:lnTo>
                <a:lnTo>
                  <a:pt x="1285084" y="314400"/>
                </a:lnTo>
                <a:lnTo>
                  <a:pt x="1329057" y="294095"/>
                </a:lnTo>
                <a:lnTo>
                  <a:pt x="1373572" y="274397"/>
                </a:lnTo>
                <a:lnTo>
                  <a:pt x="1418619" y="255313"/>
                </a:lnTo>
                <a:lnTo>
                  <a:pt x="1464189" y="236852"/>
                </a:lnTo>
                <a:lnTo>
                  <a:pt x="1510271" y="219020"/>
                </a:lnTo>
                <a:lnTo>
                  <a:pt x="1556854" y="201826"/>
                </a:lnTo>
                <a:lnTo>
                  <a:pt x="1603929" y="185277"/>
                </a:lnTo>
                <a:lnTo>
                  <a:pt x="1651486" y="169381"/>
                </a:lnTo>
                <a:lnTo>
                  <a:pt x="1699513" y="154146"/>
                </a:lnTo>
                <a:lnTo>
                  <a:pt x="1748001" y="139579"/>
                </a:lnTo>
                <a:lnTo>
                  <a:pt x="1796940" y="125688"/>
                </a:lnTo>
                <a:lnTo>
                  <a:pt x="1846319" y="112480"/>
                </a:lnTo>
                <a:lnTo>
                  <a:pt x="1896128" y="99964"/>
                </a:lnTo>
                <a:lnTo>
                  <a:pt x="1946357" y="88147"/>
                </a:lnTo>
                <a:lnTo>
                  <a:pt x="1996995" y="77037"/>
                </a:lnTo>
                <a:lnTo>
                  <a:pt x="2048033" y="66641"/>
                </a:lnTo>
                <a:lnTo>
                  <a:pt x="2099460" y="56967"/>
                </a:lnTo>
                <a:lnTo>
                  <a:pt x="2151265" y="48023"/>
                </a:lnTo>
                <a:lnTo>
                  <a:pt x="2203439" y="39817"/>
                </a:lnTo>
                <a:lnTo>
                  <a:pt x="2255972" y="32355"/>
                </a:lnTo>
                <a:lnTo>
                  <a:pt x="2308853" y="25646"/>
                </a:lnTo>
                <a:lnTo>
                  <a:pt x="2362071" y="19698"/>
                </a:lnTo>
                <a:lnTo>
                  <a:pt x="2415617" y="14518"/>
                </a:lnTo>
                <a:lnTo>
                  <a:pt x="2469481" y="10114"/>
                </a:lnTo>
                <a:lnTo>
                  <a:pt x="2523651" y="6493"/>
                </a:lnTo>
                <a:lnTo>
                  <a:pt x="2578118" y="3664"/>
                </a:lnTo>
                <a:lnTo>
                  <a:pt x="2632873" y="1633"/>
                </a:lnTo>
                <a:lnTo>
                  <a:pt x="2687903" y="409"/>
                </a:lnTo>
                <a:lnTo>
                  <a:pt x="2743200" y="0"/>
                </a:lnTo>
                <a:lnTo>
                  <a:pt x="2798496" y="409"/>
                </a:lnTo>
                <a:lnTo>
                  <a:pt x="2853526" y="1633"/>
                </a:lnTo>
                <a:lnTo>
                  <a:pt x="2908281" y="3664"/>
                </a:lnTo>
                <a:lnTo>
                  <a:pt x="2962748" y="6493"/>
                </a:lnTo>
                <a:lnTo>
                  <a:pt x="3016918" y="10114"/>
                </a:lnTo>
                <a:lnTo>
                  <a:pt x="3070782" y="14518"/>
                </a:lnTo>
                <a:lnTo>
                  <a:pt x="3124328" y="19698"/>
                </a:lnTo>
                <a:lnTo>
                  <a:pt x="3177546" y="25646"/>
                </a:lnTo>
                <a:lnTo>
                  <a:pt x="3230427" y="32355"/>
                </a:lnTo>
                <a:lnTo>
                  <a:pt x="3282960" y="39817"/>
                </a:lnTo>
                <a:lnTo>
                  <a:pt x="3335134" y="48023"/>
                </a:lnTo>
                <a:lnTo>
                  <a:pt x="3386939" y="56967"/>
                </a:lnTo>
                <a:lnTo>
                  <a:pt x="3438366" y="66641"/>
                </a:lnTo>
                <a:lnTo>
                  <a:pt x="3489404" y="77037"/>
                </a:lnTo>
                <a:lnTo>
                  <a:pt x="3540042" y="88147"/>
                </a:lnTo>
                <a:lnTo>
                  <a:pt x="3590271" y="99964"/>
                </a:lnTo>
                <a:lnTo>
                  <a:pt x="3640080" y="112480"/>
                </a:lnTo>
                <a:lnTo>
                  <a:pt x="3689459" y="125688"/>
                </a:lnTo>
                <a:lnTo>
                  <a:pt x="3738398" y="139579"/>
                </a:lnTo>
                <a:lnTo>
                  <a:pt x="3786886" y="154146"/>
                </a:lnTo>
                <a:lnTo>
                  <a:pt x="3834913" y="169381"/>
                </a:lnTo>
                <a:lnTo>
                  <a:pt x="3882470" y="185277"/>
                </a:lnTo>
                <a:lnTo>
                  <a:pt x="3929545" y="201826"/>
                </a:lnTo>
                <a:lnTo>
                  <a:pt x="3976128" y="219020"/>
                </a:lnTo>
                <a:lnTo>
                  <a:pt x="4022210" y="236852"/>
                </a:lnTo>
                <a:lnTo>
                  <a:pt x="4067780" y="255313"/>
                </a:lnTo>
                <a:lnTo>
                  <a:pt x="4112827" y="274397"/>
                </a:lnTo>
                <a:lnTo>
                  <a:pt x="4157342" y="294095"/>
                </a:lnTo>
                <a:lnTo>
                  <a:pt x="4201315" y="314400"/>
                </a:lnTo>
                <a:lnTo>
                  <a:pt x="4244734" y="335305"/>
                </a:lnTo>
                <a:lnTo>
                  <a:pt x="4287590" y="356801"/>
                </a:lnTo>
                <a:lnTo>
                  <a:pt x="4329872" y="378880"/>
                </a:lnTo>
                <a:lnTo>
                  <a:pt x="4371571" y="401536"/>
                </a:lnTo>
                <a:lnTo>
                  <a:pt x="4412676" y="424760"/>
                </a:lnTo>
                <a:lnTo>
                  <a:pt x="4453177" y="448545"/>
                </a:lnTo>
                <a:lnTo>
                  <a:pt x="4493063" y="472882"/>
                </a:lnTo>
                <a:lnTo>
                  <a:pt x="4532324" y="497766"/>
                </a:lnTo>
                <a:lnTo>
                  <a:pt x="4570951" y="523187"/>
                </a:lnTo>
                <a:lnTo>
                  <a:pt x="4608932" y="549137"/>
                </a:lnTo>
                <a:lnTo>
                  <a:pt x="4646258" y="575611"/>
                </a:lnTo>
                <a:lnTo>
                  <a:pt x="4682918" y="602599"/>
                </a:lnTo>
                <a:lnTo>
                  <a:pt x="4718902" y="630093"/>
                </a:lnTo>
                <a:lnTo>
                  <a:pt x="4754200" y="658088"/>
                </a:lnTo>
                <a:lnTo>
                  <a:pt x="4788802" y="686573"/>
                </a:lnTo>
                <a:lnTo>
                  <a:pt x="4822697" y="715543"/>
                </a:lnTo>
                <a:lnTo>
                  <a:pt x="4855875" y="744989"/>
                </a:lnTo>
                <a:lnTo>
                  <a:pt x="4888326" y="774903"/>
                </a:lnTo>
                <a:lnTo>
                  <a:pt x="4920040" y="805279"/>
                </a:lnTo>
                <a:lnTo>
                  <a:pt x="4951006" y="836107"/>
                </a:lnTo>
                <a:lnTo>
                  <a:pt x="4981214" y="867381"/>
                </a:lnTo>
                <a:lnTo>
                  <a:pt x="5010654" y="899093"/>
                </a:lnTo>
                <a:lnTo>
                  <a:pt x="5039315" y="931235"/>
                </a:lnTo>
                <a:lnTo>
                  <a:pt x="5067188" y="963799"/>
                </a:lnTo>
                <a:lnTo>
                  <a:pt x="5094262" y="996778"/>
                </a:lnTo>
                <a:lnTo>
                  <a:pt x="5120527" y="1030165"/>
                </a:lnTo>
                <a:lnTo>
                  <a:pt x="5145972" y="1063950"/>
                </a:lnTo>
                <a:lnTo>
                  <a:pt x="5170588" y="1098128"/>
                </a:lnTo>
                <a:lnTo>
                  <a:pt x="5194364" y="1132689"/>
                </a:lnTo>
                <a:lnTo>
                  <a:pt x="5217290" y="1167627"/>
                </a:lnTo>
                <a:lnTo>
                  <a:pt x="5239356" y="1202933"/>
                </a:lnTo>
                <a:lnTo>
                  <a:pt x="5260551" y="1238601"/>
                </a:lnTo>
                <a:lnTo>
                  <a:pt x="5280865" y="1274621"/>
                </a:lnTo>
                <a:lnTo>
                  <a:pt x="5300289" y="1310988"/>
                </a:lnTo>
                <a:lnTo>
                  <a:pt x="5318810" y="1347692"/>
                </a:lnTo>
                <a:lnTo>
                  <a:pt x="5336421" y="1384727"/>
                </a:lnTo>
                <a:lnTo>
                  <a:pt x="5353109" y="1422084"/>
                </a:lnTo>
                <a:lnTo>
                  <a:pt x="5368866" y="1459756"/>
                </a:lnTo>
                <a:lnTo>
                  <a:pt x="5383680" y="1497735"/>
                </a:lnTo>
                <a:lnTo>
                  <a:pt x="5397541" y="1536014"/>
                </a:lnTo>
                <a:lnTo>
                  <a:pt x="5410440" y="1574584"/>
                </a:lnTo>
                <a:lnTo>
                  <a:pt x="5422366" y="1613439"/>
                </a:lnTo>
                <a:lnTo>
                  <a:pt x="5433308" y="1652570"/>
                </a:lnTo>
                <a:lnTo>
                  <a:pt x="5443257" y="1691971"/>
                </a:lnTo>
                <a:lnTo>
                  <a:pt x="5452203" y="1731632"/>
                </a:lnTo>
                <a:lnTo>
                  <a:pt x="5460134" y="1771546"/>
                </a:lnTo>
                <a:lnTo>
                  <a:pt x="5467041" y="1811707"/>
                </a:lnTo>
                <a:lnTo>
                  <a:pt x="5472913" y="1852105"/>
                </a:lnTo>
                <a:lnTo>
                  <a:pt x="5477741" y="1892734"/>
                </a:lnTo>
                <a:lnTo>
                  <a:pt x="5481514" y="1933586"/>
                </a:lnTo>
                <a:lnTo>
                  <a:pt x="5484221" y="1974652"/>
                </a:lnTo>
                <a:lnTo>
                  <a:pt x="5485853" y="2015926"/>
                </a:lnTo>
                <a:lnTo>
                  <a:pt x="5486400" y="2057400"/>
                </a:lnTo>
                <a:lnTo>
                  <a:pt x="5485853" y="2098873"/>
                </a:lnTo>
                <a:lnTo>
                  <a:pt x="5484221" y="2140147"/>
                </a:lnTo>
                <a:lnTo>
                  <a:pt x="5481514" y="2181213"/>
                </a:lnTo>
                <a:lnTo>
                  <a:pt x="5477741" y="2222065"/>
                </a:lnTo>
                <a:lnTo>
                  <a:pt x="5472913" y="2262694"/>
                </a:lnTo>
                <a:lnTo>
                  <a:pt x="5467041" y="2303092"/>
                </a:lnTo>
                <a:lnTo>
                  <a:pt x="5460134" y="2343253"/>
                </a:lnTo>
                <a:lnTo>
                  <a:pt x="5452203" y="2383167"/>
                </a:lnTo>
                <a:lnTo>
                  <a:pt x="5443257" y="2422828"/>
                </a:lnTo>
                <a:lnTo>
                  <a:pt x="5433308" y="2462229"/>
                </a:lnTo>
                <a:lnTo>
                  <a:pt x="5422366" y="2501360"/>
                </a:lnTo>
                <a:lnTo>
                  <a:pt x="5410440" y="2540215"/>
                </a:lnTo>
                <a:lnTo>
                  <a:pt x="5397541" y="2578785"/>
                </a:lnTo>
                <a:lnTo>
                  <a:pt x="5383680" y="2617064"/>
                </a:lnTo>
                <a:lnTo>
                  <a:pt x="5368866" y="2655043"/>
                </a:lnTo>
                <a:lnTo>
                  <a:pt x="5353109" y="2692715"/>
                </a:lnTo>
                <a:lnTo>
                  <a:pt x="5336421" y="2730072"/>
                </a:lnTo>
                <a:lnTo>
                  <a:pt x="5318810" y="2767107"/>
                </a:lnTo>
                <a:lnTo>
                  <a:pt x="5300289" y="2803811"/>
                </a:lnTo>
                <a:lnTo>
                  <a:pt x="5280865" y="2840178"/>
                </a:lnTo>
                <a:lnTo>
                  <a:pt x="5260551" y="2876198"/>
                </a:lnTo>
                <a:lnTo>
                  <a:pt x="5239356" y="2911866"/>
                </a:lnTo>
                <a:lnTo>
                  <a:pt x="5217290" y="2947172"/>
                </a:lnTo>
                <a:lnTo>
                  <a:pt x="5194364" y="2982110"/>
                </a:lnTo>
                <a:lnTo>
                  <a:pt x="5170588" y="3016671"/>
                </a:lnTo>
                <a:lnTo>
                  <a:pt x="5145972" y="3050849"/>
                </a:lnTo>
                <a:lnTo>
                  <a:pt x="5120527" y="3084634"/>
                </a:lnTo>
                <a:lnTo>
                  <a:pt x="5094262" y="3118021"/>
                </a:lnTo>
                <a:lnTo>
                  <a:pt x="5067188" y="3151000"/>
                </a:lnTo>
                <a:lnTo>
                  <a:pt x="5039315" y="3183564"/>
                </a:lnTo>
                <a:lnTo>
                  <a:pt x="5010654" y="3215706"/>
                </a:lnTo>
                <a:lnTo>
                  <a:pt x="4981214" y="3247418"/>
                </a:lnTo>
                <a:lnTo>
                  <a:pt x="4951006" y="3278692"/>
                </a:lnTo>
                <a:lnTo>
                  <a:pt x="4920040" y="3309520"/>
                </a:lnTo>
                <a:lnTo>
                  <a:pt x="4888326" y="3339896"/>
                </a:lnTo>
                <a:lnTo>
                  <a:pt x="4855875" y="3369810"/>
                </a:lnTo>
                <a:lnTo>
                  <a:pt x="4822697" y="3399256"/>
                </a:lnTo>
                <a:lnTo>
                  <a:pt x="4788802" y="3428226"/>
                </a:lnTo>
                <a:lnTo>
                  <a:pt x="4754200" y="3456711"/>
                </a:lnTo>
                <a:lnTo>
                  <a:pt x="4718902" y="3484706"/>
                </a:lnTo>
                <a:lnTo>
                  <a:pt x="4682918" y="3512200"/>
                </a:lnTo>
                <a:lnTo>
                  <a:pt x="4646258" y="3539188"/>
                </a:lnTo>
                <a:lnTo>
                  <a:pt x="4608932" y="3565662"/>
                </a:lnTo>
                <a:lnTo>
                  <a:pt x="4570951" y="3591612"/>
                </a:lnTo>
                <a:lnTo>
                  <a:pt x="4532324" y="3617033"/>
                </a:lnTo>
                <a:lnTo>
                  <a:pt x="4493063" y="3641917"/>
                </a:lnTo>
                <a:lnTo>
                  <a:pt x="4453177" y="3666254"/>
                </a:lnTo>
                <a:lnTo>
                  <a:pt x="4412676" y="3690039"/>
                </a:lnTo>
                <a:lnTo>
                  <a:pt x="4371571" y="3713263"/>
                </a:lnTo>
                <a:lnTo>
                  <a:pt x="4329872" y="3735919"/>
                </a:lnTo>
                <a:lnTo>
                  <a:pt x="4287590" y="3757998"/>
                </a:lnTo>
                <a:lnTo>
                  <a:pt x="4244734" y="3779494"/>
                </a:lnTo>
                <a:lnTo>
                  <a:pt x="4201315" y="3800399"/>
                </a:lnTo>
                <a:lnTo>
                  <a:pt x="4157342" y="3820704"/>
                </a:lnTo>
                <a:lnTo>
                  <a:pt x="4112827" y="3840402"/>
                </a:lnTo>
                <a:lnTo>
                  <a:pt x="4067780" y="3859486"/>
                </a:lnTo>
                <a:lnTo>
                  <a:pt x="4022210" y="3877947"/>
                </a:lnTo>
                <a:lnTo>
                  <a:pt x="3976128" y="3895779"/>
                </a:lnTo>
                <a:lnTo>
                  <a:pt x="3929545" y="3912973"/>
                </a:lnTo>
                <a:lnTo>
                  <a:pt x="3882470" y="3929522"/>
                </a:lnTo>
                <a:lnTo>
                  <a:pt x="3834913" y="3945418"/>
                </a:lnTo>
                <a:lnTo>
                  <a:pt x="3786886" y="3960653"/>
                </a:lnTo>
                <a:lnTo>
                  <a:pt x="3738398" y="3975220"/>
                </a:lnTo>
                <a:lnTo>
                  <a:pt x="3689459" y="3989111"/>
                </a:lnTo>
                <a:lnTo>
                  <a:pt x="3640080" y="4002319"/>
                </a:lnTo>
                <a:lnTo>
                  <a:pt x="3590271" y="4014835"/>
                </a:lnTo>
                <a:lnTo>
                  <a:pt x="3540042" y="4026652"/>
                </a:lnTo>
                <a:lnTo>
                  <a:pt x="3489404" y="4037762"/>
                </a:lnTo>
                <a:lnTo>
                  <a:pt x="3438366" y="4048158"/>
                </a:lnTo>
                <a:lnTo>
                  <a:pt x="3386939" y="4057832"/>
                </a:lnTo>
                <a:lnTo>
                  <a:pt x="3335134" y="4066776"/>
                </a:lnTo>
                <a:lnTo>
                  <a:pt x="3282960" y="4074982"/>
                </a:lnTo>
                <a:lnTo>
                  <a:pt x="3230427" y="4082444"/>
                </a:lnTo>
                <a:lnTo>
                  <a:pt x="3177546" y="4089153"/>
                </a:lnTo>
                <a:lnTo>
                  <a:pt x="3124328" y="4095101"/>
                </a:lnTo>
                <a:lnTo>
                  <a:pt x="3070782" y="4100281"/>
                </a:lnTo>
                <a:lnTo>
                  <a:pt x="3016918" y="4104685"/>
                </a:lnTo>
                <a:lnTo>
                  <a:pt x="2962748" y="4108306"/>
                </a:lnTo>
                <a:lnTo>
                  <a:pt x="2908281" y="4111135"/>
                </a:lnTo>
                <a:lnTo>
                  <a:pt x="2853526" y="4113166"/>
                </a:lnTo>
                <a:lnTo>
                  <a:pt x="2798496" y="4114390"/>
                </a:lnTo>
                <a:lnTo>
                  <a:pt x="2743200" y="4114800"/>
                </a:lnTo>
                <a:lnTo>
                  <a:pt x="2687903" y="4114390"/>
                </a:lnTo>
                <a:lnTo>
                  <a:pt x="2632873" y="4113166"/>
                </a:lnTo>
                <a:lnTo>
                  <a:pt x="2578118" y="4111135"/>
                </a:lnTo>
                <a:lnTo>
                  <a:pt x="2523651" y="4108306"/>
                </a:lnTo>
                <a:lnTo>
                  <a:pt x="2469481" y="4104685"/>
                </a:lnTo>
                <a:lnTo>
                  <a:pt x="2415617" y="4100281"/>
                </a:lnTo>
                <a:lnTo>
                  <a:pt x="2362071" y="4095101"/>
                </a:lnTo>
                <a:lnTo>
                  <a:pt x="2308853" y="4089153"/>
                </a:lnTo>
                <a:lnTo>
                  <a:pt x="2255972" y="4082444"/>
                </a:lnTo>
                <a:lnTo>
                  <a:pt x="2203439" y="4074982"/>
                </a:lnTo>
                <a:lnTo>
                  <a:pt x="2151265" y="4066776"/>
                </a:lnTo>
                <a:lnTo>
                  <a:pt x="2099460" y="4057832"/>
                </a:lnTo>
                <a:lnTo>
                  <a:pt x="2048033" y="4048158"/>
                </a:lnTo>
                <a:lnTo>
                  <a:pt x="1996995" y="4037762"/>
                </a:lnTo>
                <a:lnTo>
                  <a:pt x="1946357" y="4026652"/>
                </a:lnTo>
                <a:lnTo>
                  <a:pt x="1896128" y="4014835"/>
                </a:lnTo>
                <a:lnTo>
                  <a:pt x="1846319" y="4002319"/>
                </a:lnTo>
                <a:lnTo>
                  <a:pt x="1796940" y="3989111"/>
                </a:lnTo>
                <a:lnTo>
                  <a:pt x="1748001" y="3975220"/>
                </a:lnTo>
                <a:lnTo>
                  <a:pt x="1699513" y="3960653"/>
                </a:lnTo>
                <a:lnTo>
                  <a:pt x="1651486" y="3945418"/>
                </a:lnTo>
                <a:lnTo>
                  <a:pt x="1603929" y="3929522"/>
                </a:lnTo>
                <a:lnTo>
                  <a:pt x="1556854" y="3912973"/>
                </a:lnTo>
                <a:lnTo>
                  <a:pt x="1510271" y="3895779"/>
                </a:lnTo>
                <a:lnTo>
                  <a:pt x="1464189" y="3877947"/>
                </a:lnTo>
                <a:lnTo>
                  <a:pt x="1418619" y="3859486"/>
                </a:lnTo>
                <a:lnTo>
                  <a:pt x="1373572" y="3840402"/>
                </a:lnTo>
                <a:lnTo>
                  <a:pt x="1329057" y="3820704"/>
                </a:lnTo>
                <a:lnTo>
                  <a:pt x="1285084" y="3800399"/>
                </a:lnTo>
                <a:lnTo>
                  <a:pt x="1241665" y="3779494"/>
                </a:lnTo>
                <a:lnTo>
                  <a:pt x="1198809" y="3757998"/>
                </a:lnTo>
                <a:lnTo>
                  <a:pt x="1156527" y="3735919"/>
                </a:lnTo>
                <a:lnTo>
                  <a:pt x="1114828" y="3713263"/>
                </a:lnTo>
                <a:lnTo>
                  <a:pt x="1073723" y="3690039"/>
                </a:lnTo>
                <a:lnTo>
                  <a:pt x="1033222" y="3666254"/>
                </a:lnTo>
                <a:lnTo>
                  <a:pt x="993336" y="3641917"/>
                </a:lnTo>
                <a:lnTo>
                  <a:pt x="954075" y="3617033"/>
                </a:lnTo>
                <a:lnTo>
                  <a:pt x="915448" y="3591612"/>
                </a:lnTo>
                <a:lnTo>
                  <a:pt x="877467" y="3565662"/>
                </a:lnTo>
                <a:lnTo>
                  <a:pt x="840141" y="3539188"/>
                </a:lnTo>
                <a:lnTo>
                  <a:pt x="803481" y="3512200"/>
                </a:lnTo>
                <a:lnTo>
                  <a:pt x="767497" y="3484706"/>
                </a:lnTo>
                <a:lnTo>
                  <a:pt x="732199" y="3456711"/>
                </a:lnTo>
                <a:lnTo>
                  <a:pt x="697597" y="3428226"/>
                </a:lnTo>
                <a:lnTo>
                  <a:pt x="663702" y="3399256"/>
                </a:lnTo>
                <a:lnTo>
                  <a:pt x="630524" y="3369810"/>
                </a:lnTo>
                <a:lnTo>
                  <a:pt x="598073" y="3339896"/>
                </a:lnTo>
                <a:lnTo>
                  <a:pt x="566359" y="3309520"/>
                </a:lnTo>
                <a:lnTo>
                  <a:pt x="535393" y="3278692"/>
                </a:lnTo>
                <a:lnTo>
                  <a:pt x="505185" y="3247418"/>
                </a:lnTo>
                <a:lnTo>
                  <a:pt x="475745" y="3215706"/>
                </a:lnTo>
                <a:lnTo>
                  <a:pt x="447084" y="3183564"/>
                </a:lnTo>
                <a:lnTo>
                  <a:pt x="419211" y="3151000"/>
                </a:lnTo>
                <a:lnTo>
                  <a:pt x="392137" y="3118021"/>
                </a:lnTo>
                <a:lnTo>
                  <a:pt x="365872" y="3084634"/>
                </a:lnTo>
                <a:lnTo>
                  <a:pt x="340427" y="3050849"/>
                </a:lnTo>
                <a:lnTo>
                  <a:pt x="315811" y="3016671"/>
                </a:lnTo>
                <a:lnTo>
                  <a:pt x="292035" y="2982110"/>
                </a:lnTo>
                <a:lnTo>
                  <a:pt x="269109" y="2947172"/>
                </a:lnTo>
                <a:lnTo>
                  <a:pt x="247043" y="2911866"/>
                </a:lnTo>
                <a:lnTo>
                  <a:pt x="225848" y="2876198"/>
                </a:lnTo>
                <a:lnTo>
                  <a:pt x="205534" y="2840178"/>
                </a:lnTo>
                <a:lnTo>
                  <a:pt x="186110" y="2803811"/>
                </a:lnTo>
                <a:lnTo>
                  <a:pt x="167589" y="2767107"/>
                </a:lnTo>
                <a:lnTo>
                  <a:pt x="149978" y="2730072"/>
                </a:lnTo>
                <a:lnTo>
                  <a:pt x="133290" y="2692715"/>
                </a:lnTo>
                <a:lnTo>
                  <a:pt x="117533" y="2655043"/>
                </a:lnTo>
                <a:lnTo>
                  <a:pt x="102719" y="2617064"/>
                </a:lnTo>
                <a:lnTo>
                  <a:pt x="88858" y="2578785"/>
                </a:lnTo>
                <a:lnTo>
                  <a:pt x="75959" y="2540215"/>
                </a:lnTo>
                <a:lnTo>
                  <a:pt x="64033" y="2501360"/>
                </a:lnTo>
                <a:lnTo>
                  <a:pt x="53091" y="2462229"/>
                </a:lnTo>
                <a:lnTo>
                  <a:pt x="43142" y="2422828"/>
                </a:lnTo>
                <a:lnTo>
                  <a:pt x="34196" y="2383167"/>
                </a:lnTo>
                <a:lnTo>
                  <a:pt x="26265" y="2343253"/>
                </a:lnTo>
                <a:lnTo>
                  <a:pt x="19358" y="2303092"/>
                </a:lnTo>
                <a:lnTo>
                  <a:pt x="13486" y="2262694"/>
                </a:lnTo>
                <a:lnTo>
                  <a:pt x="8658" y="2222065"/>
                </a:lnTo>
                <a:lnTo>
                  <a:pt x="4885" y="2181213"/>
                </a:lnTo>
                <a:lnTo>
                  <a:pt x="2178" y="2140147"/>
                </a:lnTo>
                <a:lnTo>
                  <a:pt x="546" y="2098873"/>
                </a:lnTo>
                <a:lnTo>
                  <a:pt x="0" y="2057400"/>
                </a:lnTo>
                <a:close/>
              </a:path>
            </a:pathLst>
          </a:custGeom>
          <a:ln w="38100">
            <a:solidFill>
              <a:srgbClr val="003399"/>
            </a:solidFill>
          </a:ln>
        </p:spPr>
        <p:txBody>
          <a:bodyPr wrap="square" lIns="0" tIns="0" rIns="0" bIns="0" rtlCol="0"/>
          <a:lstStyle/>
          <a:p>
            <a:endParaRPr/>
          </a:p>
        </p:txBody>
      </p:sp>
      <p:sp>
        <p:nvSpPr>
          <p:cNvPr id="3" name="object 3"/>
          <p:cNvSpPr txBox="1"/>
          <p:nvPr/>
        </p:nvSpPr>
        <p:spPr>
          <a:xfrm>
            <a:off x="3426078" y="1240281"/>
            <a:ext cx="148526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3399"/>
                </a:solidFill>
                <a:latin typeface="Times New Roman"/>
                <a:cs typeface="Times New Roman"/>
              </a:rPr>
              <a:t>Overview</a:t>
            </a:r>
            <a:endParaRPr sz="2800">
              <a:latin typeface="Times New Roman"/>
              <a:cs typeface="Times New Roman"/>
            </a:endParaRPr>
          </a:p>
        </p:txBody>
      </p:sp>
      <p:sp>
        <p:nvSpPr>
          <p:cNvPr id="4" name="object 4"/>
          <p:cNvSpPr txBox="1"/>
          <p:nvPr/>
        </p:nvSpPr>
        <p:spPr>
          <a:xfrm>
            <a:off x="8411082" y="2002358"/>
            <a:ext cx="3109595" cy="878840"/>
          </a:xfrm>
          <a:prstGeom prst="rect">
            <a:avLst/>
          </a:prstGeom>
        </p:spPr>
        <p:txBody>
          <a:bodyPr vert="horz" wrap="square" lIns="0" tIns="12065" rIns="0" bIns="0" rtlCol="0">
            <a:spAutoFit/>
          </a:bodyPr>
          <a:lstStyle/>
          <a:p>
            <a:pPr marL="12700" marR="5080">
              <a:lnSpc>
                <a:spcPct val="100000"/>
              </a:lnSpc>
              <a:spcBef>
                <a:spcPts val="95"/>
              </a:spcBef>
            </a:pPr>
            <a:r>
              <a:rPr sz="2800" b="1" spc="-10" dirty="0">
                <a:solidFill>
                  <a:srgbClr val="003399"/>
                </a:solidFill>
                <a:latin typeface="Times New Roman"/>
                <a:cs typeface="Times New Roman"/>
              </a:rPr>
              <a:t>Problem, Project,</a:t>
            </a:r>
            <a:r>
              <a:rPr sz="2800" b="1" spc="-60" dirty="0">
                <a:solidFill>
                  <a:srgbClr val="003399"/>
                </a:solidFill>
                <a:latin typeface="Times New Roman"/>
                <a:cs typeface="Times New Roman"/>
              </a:rPr>
              <a:t> </a:t>
            </a:r>
            <a:r>
              <a:rPr sz="2800" b="1" spc="-5" dirty="0">
                <a:solidFill>
                  <a:srgbClr val="003399"/>
                </a:solidFill>
                <a:latin typeface="Times New Roman"/>
                <a:cs typeface="Times New Roman"/>
              </a:rPr>
              <a:t>or  Assignment</a:t>
            </a:r>
            <a:endParaRPr sz="2800">
              <a:latin typeface="Times New Roman"/>
              <a:cs typeface="Times New Roman"/>
            </a:endParaRPr>
          </a:p>
        </p:txBody>
      </p:sp>
      <p:sp>
        <p:nvSpPr>
          <p:cNvPr id="5" name="object 5"/>
          <p:cNvSpPr txBox="1"/>
          <p:nvPr/>
        </p:nvSpPr>
        <p:spPr>
          <a:xfrm>
            <a:off x="8919209" y="3298012"/>
            <a:ext cx="1626235" cy="878840"/>
          </a:xfrm>
          <a:prstGeom prst="rect">
            <a:avLst/>
          </a:prstGeom>
        </p:spPr>
        <p:txBody>
          <a:bodyPr vert="horz" wrap="square" lIns="0" tIns="12065" rIns="0" bIns="0" rtlCol="0">
            <a:spAutoFit/>
          </a:bodyPr>
          <a:lstStyle/>
          <a:p>
            <a:pPr marL="12700" marR="5080">
              <a:lnSpc>
                <a:spcPct val="100000"/>
              </a:lnSpc>
              <a:spcBef>
                <a:spcPts val="95"/>
              </a:spcBef>
            </a:pPr>
            <a:r>
              <a:rPr sz="2800" b="1" spc="-15" dirty="0">
                <a:solidFill>
                  <a:srgbClr val="003399"/>
                </a:solidFill>
                <a:latin typeface="Times New Roman"/>
                <a:cs typeface="Times New Roman"/>
              </a:rPr>
              <a:t>Group  </a:t>
            </a:r>
            <a:r>
              <a:rPr sz="2800" b="1" spc="-5" dirty="0">
                <a:solidFill>
                  <a:srgbClr val="003399"/>
                </a:solidFill>
                <a:latin typeface="Times New Roman"/>
                <a:cs typeface="Times New Roman"/>
              </a:rPr>
              <a:t>Discu</a:t>
            </a:r>
            <a:r>
              <a:rPr sz="2800" b="1" dirty="0">
                <a:solidFill>
                  <a:srgbClr val="003399"/>
                </a:solidFill>
                <a:latin typeface="Times New Roman"/>
                <a:cs typeface="Times New Roman"/>
              </a:rPr>
              <a:t>s</a:t>
            </a:r>
            <a:r>
              <a:rPr sz="2800" b="1" spc="-5" dirty="0">
                <a:solidFill>
                  <a:srgbClr val="003399"/>
                </a:solidFill>
                <a:latin typeface="Times New Roman"/>
                <a:cs typeface="Times New Roman"/>
              </a:rPr>
              <a:t>si</a:t>
            </a:r>
            <a:r>
              <a:rPr sz="2800" b="1" spc="5" dirty="0">
                <a:solidFill>
                  <a:srgbClr val="003399"/>
                </a:solidFill>
                <a:latin typeface="Times New Roman"/>
                <a:cs typeface="Times New Roman"/>
              </a:rPr>
              <a:t>o</a:t>
            </a:r>
            <a:r>
              <a:rPr sz="2800" b="1" spc="-5" dirty="0">
                <a:solidFill>
                  <a:srgbClr val="003399"/>
                </a:solidFill>
                <a:latin typeface="Times New Roman"/>
                <a:cs typeface="Times New Roman"/>
              </a:rPr>
              <a:t>n</a:t>
            </a:r>
            <a:endParaRPr sz="2800">
              <a:latin typeface="Times New Roman"/>
              <a:cs typeface="Times New Roman"/>
            </a:endParaRPr>
          </a:p>
        </p:txBody>
      </p:sp>
      <p:sp>
        <p:nvSpPr>
          <p:cNvPr id="6" name="object 6"/>
          <p:cNvSpPr txBox="1"/>
          <p:nvPr/>
        </p:nvSpPr>
        <p:spPr>
          <a:xfrm>
            <a:off x="8411082" y="4822393"/>
            <a:ext cx="141859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3399"/>
                </a:solidFill>
                <a:latin typeface="Times New Roman"/>
                <a:cs typeface="Times New Roman"/>
              </a:rPr>
              <a:t>R</a:t>
            </a:r>
            <a:r>
              <a:rPr sz="2800" b="1" spc="-20" dirty="0">
                <a:solidFill>
                  <a:srgbClr val="003399"/>
                </a:solidFill>
                <a:latin typeface="Times New Roman"/>
                <a:cs typeface="Times New Roman"/>
              </a:rPr>
              <a:t>e</a:t>
            </a:r>
            <a:r>
              <a:rPr sz="2800" b="1" spc="-5" dirty="0">
                <a:solidFill>
                  <a:srgbClr val="003399"/>
                </a:solidFill>
                <a:latin typeface="Times New Roman"/>
                <a:cs typeface="Times New Roman"/>
              </a:rPr>
              <a:t>sea</a:t>
            </a:r>
            <a:r>
              <a:rPr sz="2800" b="1" spc="-60" dirty="0">
                <a:solidFill>
                  <a:srgbClr val="003399"/>
                </a:solidFill>
                <a:latin typeface="Times New Roman"/>
                <a:cs typeface="Times New Roman"/>
              </a:rPr>
              <a:t>r</a:t>
            </a:r>
            <a:r>
              <a:rPr sz="2800" b="1" spc="-5" dirty="0">
                <a:solidFill>
                  <a:srgbClr val="003399"/>
                </a:solidFill>
                <a:latin typeface="Times New Roman"/>
                <a:cs typeface="Times New Roman"/>
              </a:rPr>
              <a:t>ch</a:t>
            </a:r>
            <a:endParaRPr sz="2800">
              <a:latin typeface="Times New Roman"/>
              <a:cs typeface="Times New Roman"/>
            </a:endParaRPr>
          </a:p>
        </p:txBody>
      </p:sp>
      <p:sp>
        <p:nvSpPr>
          <p:cNvPr id="7" name="object 7"/>
          <p:cNvSpPr txBox="1"/>
          <p:nvPr/>
        </p:nvSpPr>
        <p:spPr>
          <a:xfrm>
            <a:off x="4346575" y="5903772"/>
            <a:ext cx="271653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003399"/>
                </a:solidFill>
                <a:latin typeface="Times New Roman"/>
                <a:cs typeface="Times New Roman"/>
              </a:rPr>
              <a:t>Group</a:t>
            </a:r>
            <a:r>
              <a:rPr sz="2800" b="1" spc="-35" dirty="0">
                <a:solidFill>
                  <a:srgbClr val="003399"/>
                </a:solidFill>
                <a:latin typeface="Times New Roman"/>
                <a:cs typeface="Times New Roman"/>
              </a:rPr>
              <a:t> </a:t>
            </a:r>
            <a:r>
              <a:rPr sz="2800" b="1" spc="-5" dirty="0">
                <a:solidFill>
                  <a:srgbClr val="003399"/>
                </a:solidFill>
                <a:latin typeface="Times New Roman"/>
                <a:cs typeface="Times New Roman"/>
              </a:rPr>
              <a:t>Discussion</a:t>
            </a:r>
            <a:endParaRPr sz="2800">
              <a:latin typeface="Times New Roman"/>
              <a:cs typeface="Times New Roman"/>
            </a:endParaRPr>
          </a:p>
        </p:txBody>
      </p:sp>
      <p:sp>
        <p:nvSpPr>
          <p:cNvPr id="8" name="object 8"/>
          <p:cNvSpPr txBox="1"/>
          <p:nvPr/>
        </p:nvSpPr>
        <p:spPr>
          <a:xfrm>
            <a:off x="282041" y="4822393"/>
            <a:ext cx="3329304" cy="87884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3399"/>
                </a:solidFill>
                <a:latin typeface="Times New Roman"/>
                <a:cs typeface="Times New Roman"/>
              </a:rPr>
              <a:t>Preparation </a:t>
            </a:r>
            <a:r>
              <a:rPr sz="2800" b="1" spc="-5" dirty="0">
                <a:solidFill>
                  <a:srgbClr val="003399"/>
                </a:solidFill>
                <a:latin typeface="Times New Roman"/>
                <a:cs typeface="Times New Roman"/>
              </a:rPr>
              <a:t>of</a:t>
            </a:r>
            <a:r>
              <a:rPr sz="2800" b="1" spc="-30" dirty="0">
                <a:solidFill>
                  <a:srgbClr val="003399"/>
                </a:solidFill>
                <a:latin typeface="Times New Roman"/>
                <a:cs typeface="Times New Roman"/>
              </a:rPr>
              <a:t> </a:t>
            </a:r>
            <a:r>
              <a:rPr sz="2800" b="1" spc="-15" dirty="0">
                <a:solidFill>
                  <a:srgbClr val="003399"/>
                </a:solidFill>
                <a:latin typeface="Times New Roman"/>
                <a:cs typeface="Times New Roman"/>
              </a:rPr>
              <a:t>Group</a:t>
            </a:r>
            <a:endParaRPr sz="2800">
              <a:latin typeface="Times New Roman"/>
              <a:cs typeface="Times New Roman"/>
            </a:endParaRPr>
          </a:p>
          <a:p>
            <a:pPr marL="12700">
              <a:lnSpc>
                <a:spcPct val="100000"/>
              </a:lnSpc>
            </a:pPr>
            <a:r>
              <a:rPr sz="2800" b="1" spc="-265" dirty="0">
                <a:solidFill>
                  <a:srgbClr val="003399"/>
                </a:solidFill>
                <a:latin typeface="Times New Roman"/>
                <a:cs typeface="Times New Roman"/>
              </a:rPr>
              <a:t>―Product‖</a:t>
            </a:r>
            <a:endParaRPr sz="2800">
              <a:latin typeface="Times New Roman"/>
              <a:cs typeface="Times New Roman"/>
            </a:endParaRPr>
          </a:p>
        </p:txBody>
      </p:sp>
      <p:sp>
        <p:nvSpPr>
          <p:cNvPr id="9" name="object 9"/>
          <p:cNvSpPr txBox="1"/>
          <p:nvPr/>
        </p:nvSpPr>
        <p:spPr>
          <a:xfrm>
            <a:off x="282041" y="3374212"/>
            <a:ext cx="1910714" cy="87884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003399"/>
                </a:solidFill>
                <a:latin typeface="Times New Roman"/>
                <a:cs typeface="Times New Roman"/>
              </a:rPr>
              <a:t>Whole</a:t>
            </a:r>
            <a:r>
              <a:rPr sz="2800" b="1" spc="-95" dirty="0">
                <a:solidFill>
                  <a:srgbClr val="003399"/>
                </a:solidFill>
                <a:latin typeface="Times New Roman"/>
                <a:cs typeface="Times New Roman"/>
              </a:rPr>
              <a:t> </a:t>
            </a:r>
            <a:r>
              <a:rPr sz="2800" b="1" spc="-5" dirty="0">
                <a:solidFill>
                  <a:srgbClr val="003399"/>
                </a:solidFill>
                <a:latin typeface="Times New Roman"/>
                <a:cs typeface="Times New Roman"/>
              </a:rPr>
              <a:t>Class  Discussion</a:t>
            </a:r>
            <a:endParaRPr sz="2800">
              <a:latin typeface="Times New Roman"/>
              <a:cs typeface="Times New Roman"/>
            </a:endParaRPr>
          </a:p>
        </p:txBody>
      </p:sp>
      <p:sp>
        <p:nvSpPr>
          <p:cNvPr id="10" name="object 10"/>
          <p:cNvSpPr txBox="1"/>
          <p:nvPr/>
        </p:nvSpPr>
        <p:spPr>
          <a:xfrm>
            <a:off x="383540" y="2222118"/>
            <a:ext cx="1915160" cy="652780"/>
          </a:xfrm>
          <a:prstGeom prst="rect">
            <a:avLst/>
          </a:prstGeom>
        </p:spPr>
        <p:txBody>
          <a:bodyPr vert="horz" wrap="square" lIns="0" tIns="12065" rIns="0" bIns="0" rtlCol="0">
            <a:spAutoFit/>
          </a:bodyPr>
          <a:lstStyle/>
          <a:p>
            <a:pPr marL="12700">
              <a:lnSpc>
                <a:spcPts val="3190"/>
              </a:lnSpc>
              <a:spcBef>
                <a:spcPts val="95"/>
              </a:spcBef>
            </a:pPr>
            <a:r>
              <a:rPr sz="2800" b="1" spc="-10" dirty="0">
                <a:solidFill>
                  <a:srgbClr val="003399"/>
                </a:solidFill>
                <a:latin typeface="Times New Roman"/>
                <a:cs typeface="Times New Roman"/>
              </a:rPr>
              <a:t>Mini-lecture</a:t>
            </a:r>
            <a:endParaRPr sz="2800">
              <a:latin typeface="Times New Roman"/>
              <a:cs typeface="Times New Roman"/>
            </a:endParaRPr>
          </a:p>
          <a:p>
            <a:pPr marL="12700">
              <a:lnSpc>
                <a:spcPts val="1750"/>
              </a:lnSpc>
            </a:pPr>
            <a:r>
              <a:rPr sz="1600" b="1" spc="-5" dirty="0">
                <a:solidFill>
                  <a:srgbClr val="003399"/>
                </a:solidFill>
                <a:latin typeface="Times New Roman"/>
                <a:cs typeface="Times New Roman"/>
              </a:rPr>
              <a:t>(as</a:t>
            </a:r>
            <a:r>
              <a:rPr sz="1600" b="1" spc="5" dirty="0">
                <a:solidFill>
                  <a:srgbClr val="003399"/>
                </a:solidFill>
                <a:latin typeface="Times New Roman"/>
                <a:cs typeface="Times New Roman"/>
              </a:rPr>
              <a:t> </a:t>
            </a:r>
            <a:r>
              <a:rPr sz="1600" b="1" spc="-5" dirty="0">
                <a:solidFill>
                  <a:srgbClr val="003399"/>
                </a:solidFill>
                <a:latin typeface="Times New Roman"/>
                <a:cs typeface="Times New Roman"/>
              </a:rPr>
              <a:t>needed)</a:t>
            </a:r>
            <a:endParaRPr sz="1600">
              <a:latin typeface="Times New Roman"/>
              <a:cs typeface="Times New Roman"/>
            </a:endParaRPr>
          </a:p>
        </p:txBody>
      </p:sp>
      <p:grpSp>
        <p:nvGrpSpPr>
          <p:cNvPr id="11" name="object 11"/>
          <p:cNvGrpSpPr/>
          <p:nvPr/>
        </p:nvGrpSpPr>
        <p:grpSpPr>
          <a:xfrm>
            <a:off x="6904037" y="4742497"/>
            <a:ext cx="2511425" cy="1642110"/>
            <a:chOff x="6904037" y="4742497"/>
            <a:chExt cx="2511425" cy="1642110"/>
          </a:xfrm>
        </p:grpSpPr>
        <p:sp>
          <p:nvSpPr>
            <p:cNvPr id="12" name="object 12"/>
            <p:cNvSpPr/>
            <p:nvPr/>
          </p:nvSpPr>
          <p:spPr>
            <a:xfrm>
              <a:off x="8432800" y="5722734"/>
              <a:ext cx="978535" cy="657225"/>
            </a:xfrm>
            <a:custGeom>
              <a:avLst/>
              <a:gdLst/>
              <a:ahLst/>
              <a:cxnLst/>
              <a:rect l="l" t="t" r="r" b="b"/>
              <a:pathLst>
                <a:path w="978534" h="657225">
                  <a:moveTo>
                    <a:pt x="881760" y="0"/>
                  </a:moveTo>
                  <a:lnTo>
                    <a:pt x="818686" y="42890"/>
                  </a:lnTo>
                  <a:lnTo>
                    <a:pt x="782030" y="62915"/>
                  </a:lnTo>
                  <a:lnTo>
                    <a:pt x="742164" y="81923"/>
                  </a:lnTo>
                  <a:lnTo>
                    <a:pt x="699241" y="99863"/>
                  </a:lnTo>
                  <a:lnTo>
                    <a:pt x="653415" y="116682"/>
                  </a:lnTo>
                  <a:lnTo>
                    <a:pt x="604836" y="132328"/>
                  </a:lnTo>
                  <a:lnTo>
                    <a:pt x="553658" y="146748"/>
                  </a:lnTo>
                  <a:lnTo>
                    <a:pt x="500034" y="159889"/>
                  </a:lnTo>
                  <a:lnTo>
                    <a:pt x="444116" y="171700"/>
                  </a:lnTo>
                  <a:lnTo>
                    <a:pt x="386057" y="182129"/>
                  </a:lnTo>
                  <a:lnTo>
                    <a:pt x="326008" y="191122"/>
                  </a:lnTo>
                  <a:lnTo>
                    <a:pt x="326008" y="49428"/>
                  </a:lnTo>
                  <a:lnTo>
                    <a:pt x="0" y="374459"/>
                  </a:lnTo>
                  <a:lnTo>
                    <a:pt x="326008" y="656653"/>
                  </a:lnTo>
                  <a:lnTo>
                    <a:pt x="326008" y="514972"/>
                  </a:lnTo>
                  <a:lnTo>
                    <a:pt x="350633" y="511493"/>
                  </a:lnTo>
                  <a:lnTo>
                    <a:pt x="399071" y="503783"/>
                  </a:lnTo>
                  <a:lnTo>
                    <a:pt x="487548" y="486544"/>
                  </a:lnTo>
                  <a:lnTo>
                    <a:pt x="548609" y="471967"/>
                  </a:lnTo>
                  <a:lnTo>
                    <a:pt x="606004" y="455919"/>
                  </a:lnTo>
                  <a:lnTo>
                    <a:pt x="659643" y="438496"/>
                  </a:lnTo>
                  <a:lnTo>
                    <a:pt x="709439" y="419796"/>
                  </a:lnTo>
                  <a:lnTo>
                    <a:pt x="755301" y="399915"/>
                  </a:lnTo>
                  <a:lnTo>
                    <a:pt x="797142" y="378949"/>
                  </a:lnTo>
                  <a:lnTo>
                    <a:pt x="834872" y="356995"/>
                  </a:lnTo>
                  <a:lnTo>
                    <a:pt x="868403" y="334150"/>
                  </a:lnTo>
                  <a:lnTo>
                    <a:pt x="922512" y="286172"/>
                  </a:lnTo>
                  <a:lnTo>
                    <a:pt x="958757" y="235787"/>
                  </a:lnTo>
                  <a:lnTo>
                    <a:pt x="976430" y="183769"/>
                  </a:lnTo>
                  <a:lnTo>
                    <a:pt x="978079" y="157389"/>
                  </a:lnTo>
                  <a:lnTo>
                    <a:pt x="974818" y="130891"/>
                  </a:lnTo>
                  <a:lnTo>
                    <a:pt x="966559" y="104370"/>
                  </a:lnTo>
                  <a:lnTo>
                    <a:pt x="953213" y="77924"/>
                  </a:lnTo>
                  <a:lnTo>
                    <a:pt x="934690" y="51649"/>
                  </a:lnTo>
                  <a:lnTo>
                    <a:pt x="910902" y="25642"/>
                  </a:lnTo>
                  <a:lnTo>
                    <a:pt x="881760" y="0"/>
                  </a:lnTo>
                  <a:close/>
                </a:path>
              </a:pathLst>
            </a:custGeom>
            <a:solidFill>
              <a:srgbClr val="CC3300"/>
            </a:solidFill>
          </p:spPr>
          <p:txBody>
            <a:bodyPr wrap="square" lIns="0" tIns="0" rIns="0" bIns="0" rtlCol="0"/>
            <a:lstStyle/>
            <a:p>
              <a:endParaRPr/>
            </a:p>
          </p:txBody>
        </p:sp>
        <p:sp>
          <p:nvSpPr>
            <p:cNvPr id="13" name="object 13"/>
            <p:cNvSpPr/>
            <p:nvPr/>
          </p:nvSpPr>
          <p:spPr>
            <a:xfrm>
              <a:off x="8432800" y="5186425"/>
              <a:ext cx="977900" cy="698500"/>
            </a:xfrm>
            <a:custGeom>
              <a:avLst/>
              <a:gdLst/>
              <a:ahLst/>
              <a:cxnLst/>
              <a:rect l="l" t="t" r="r" b="b"/>
              <a:pathLst>
                <a:path w="977900" h="698500">
                  <a:moveTo>
                    <a:pt x="0" y="0"/>
                  </a:moveTo>
                  <a:lnTo>
                    <a:pt x="0" y="323850"/>
                  </a:lnTo>
                  <a:lnTo>
                    <a:pt x="66958" y="324713"/>
                  </a:lnTo>
                  <a:lnTo>
                    <a:pt x="132706" y="327267"/>
                  </a:lnTo>
                  <a:lnTo>
                    <a:pt x="197095" y="331454"/>
                  </a:lnTo>
                  <a:lnTo>
                    <a:pt x="259982" y="337221"/>
                  </a:lnTo>
                  <a:lnTo>
                    <a:pt x="321220" y="344510"/>
                  </a:lnTo>
                  <a:lnTo>
                    <a:pt x="380664" y="353266"/>
                  </a:lnTo>
                  <a:lnTo>
                    <a:pt x="438168" y="363434"/>
                  </a:lnTo>
                  <a:lnTo>
                    <a:pt x="493587" y="374958"/>
                  </a:lnTo>
                  <a:lnTo>
                    <a:pt x="546775" y="387781"/>
                  </a:lnTo>
                  <a:lnTo>
                    <a:pt x="597587" y="401848"/>
                  </a:lnTo>
                  <a:lnTo>
                    <a:pt x="645877" y="417105"/>
                  </a:lnTo>
                  <a:lnTo>
                    <a:pt x="691499" y="433493"/>
                  </a:lnTo>
                  <a:lnTo>
                    <a:pt x="734307" y="450959"/>
                  </a:lnTo>
                  <a:lnTo>
                    <a:pt x="774157" y="469446"/>
                  </a:lnTo>
                  <a:lnTo>
                    <a:pt x="810903" y="488899"/>
                  </a:lnTo>
                  <a:lnTo>
                    <a:pt x="844399" y="509262"/>
                  </a:lnTo>
                  <a:lnTo>
                    <a:pt x="901059" y="552494"/>
                  </a:lnTo>
                  <a:lnTo>
                    <a:pt x="942972" y="598697"/>
                  </a:lnTo>
                  <a:lnTo>
                    <a:pt x="968973" y="647425"/>
                  </a:lnTo>
                  <a:lnTo>
                    <a:pt x="977900" y="698233"/>
                  </a:lnTo>
                  <a:lnTo>
                    <a:pt x="977900" y="374396"/>
                  </a:lnTo>
                  <a:lnTo>
                    <a:pt x="968973" y="323596"/>
                  </a:lnTo>
                  <a:lnTo>
                    <a:pt x="942972" y="274872"/>
                  </a:lnTo>
                  <a:lnTo>
                    <a:pt x="901059" y="228671"/>
                  </a:lnTo>
                  <a:lnTo>
                    <a:pt x="844399" y="185438"/>
                  </a:lnTo>
                  <a:lnTo>
                    <a:pt x="810903" y="165075"/>
                  </a:lnTo>
                  <a:lnTo>
                    <a:pt x="774157" y="145621"/>
                  </a:lnTo>
                  <a:lnTo>
                    <a:pt x="734307" y="127132"/>
                  </a:lnTo>
                  <a:lnTo>
                    <a:pt x="691499" y="109664"/>
                  </a:lnTo>
                  <a:lnTo>
                    <a:pt x="645877" y="93273"/>
                  </a:lnTo>
                  <a:lnTo>
                    <a:pt x="597587" y="78015"/>
                  </a:lnTo>
                  <a:lnTo>
                    <a:pt x="546775" y="63945"/>
                  </a:lnTo>
                  <a:lnTo>
                    <a:pt x="493587" y="51119"/>
                  </a:lnTo>
                  <a:lnTo>
                    <a:pt x="438168" y="39594"/>
                  </a:lnTo>
                  <a:lnTo>
                    <a:pt x="380664" y="29424"/>
                  </a:lnTo>
                  <a:lnTo>
                    <a:pt x="321220" y="20665"/>
                  </a:lnTo>
                  <a:lnTo>
                    <a:pt x="259982" y="13374"/>
                  </a:lnTo>
                  <a:lnTo>
                    <a:pt x="197095" y="7607"/>
                  </a:lnTo>
                  <a:lnTo>
                    <a:pt x="132706" y="3418"/>
                  </a:lnTo>
                  <a:lnTo>
                    <a:pt x="66958" y="863"/>
                  </a:lnTo>
                  <a:lnTo>
                    <a:pt x="0" y="0"/>
                  </a:lnTo>
                  <a:close/>
                </a:path>
              </a:pathLst>
            </a:custGeom>
            <a:solidFill>
              <a:srgbClr val="A32900"/>
            </a:solidFill>
          </p:spPr>
          <p:txBody>
            <a:bodyPr wrap="square" lIns="0" tIns="0" rIns="0" bIns="0" rtlCol="0"/>
            <a:lstStyle/>
            <a:p>
              <a:endParaRPr/>
            </a:p>
          </p:txBody>
        </p:sp>
        <p:sp>
          <p:nvSpPr>
            <p:cNvPr id="14" name="object 14"/>
            <p:cNvSpPr/>
            <p:nvPr/>
          </p:nvSpPr>
          <p:spPr>
            <a:xfrm>
              <a:off x="8432800" y="5186425"/>
              <a:ext cx="977900" cy="1193165"/>
            </a:xfrm>
            <a:custGeom>
              <a:avLst/>
              <a:gdLst/>
              <a:ahLst/>
              <a:cxnLst/>
              <a:rect l="l" t="t" r="r" b="b"/>
              <a:pathLst>
                <a:path w="977900" h="1193164">
                  <a:moveTo>
                    <a:pt x="977900" y="698233"/>
                  </a:moveTo>
                  <a:lnTo>
                    <a:pt x="968973" y="647425"/>
                  </a:lnTo>
                  <a:lnTo>
                    <a:pt x="942972" y="598697"/>
                  </a:lnTo>
                  <a:lnTo>
                    <a:pt x="901059" y="552494"/>
                  </a:lnTo>
                  <a:lnTo>
                    <a:pt x="844399" y="509262"/>
                  </a:lnTo>
                  <a:lnTo>
                    <a:pt x="810903" y="488899"/>
                  </a:lnTo>
                  <a:lnTo>
                    <a:pt x="774157" y="469446"/>
                  </a:lnTo>
                  <a:lnTo>
                    <a:pt x="734307" y="450959"/>
                  </a:lnTo>
                  <a:lnTo>
                    <a:pt x="691499" y="433493"/>
                  </a:lnTo>
                  <a:lnTo>
                    <a:pt x="645877" y="417105"/>
                  </a:lnTo>
                  <a:lnTo>
                    <a:pt x="597587" y="401848"/>
                  </a:lnTo>
                  <a:lnTo>
                    <a:pt x="546775" y="387781"/>
                  </a:lnTo>
                  <a:lnTo>
                    <a:pt x="493587" y="374958"/>
                  </a:lnTo>
                  <a:lnTo>
                    <a:pt x="438168" y="363434"/>
                  </a:lnTo>
                  <a:lnTo>
                    <a:pt x="380664" y="353266"/>
                  </a:lnTo>
                  <a:lnTo>
                    <a:pt x="321220" y="344510"/>
                  </a:lnTo>
                  <a:lnTo>
                    <a:pt x="259982" y="337221"/>
                  </a:lnTo>
                  <a:lnTo>
                    <a:pt x="197095" y="331454"/>
                  </a:lnTo>
                  <a:lnTo>
                    <a:pt x="132706" y="327267"/>
                  </a:lnTo>
                  <a:lnTo>
                    <a:pt x="66958" y="324713"/>
                  </a:lnTo>
                  <a:lnTo>
                    <a:pt x="0" y="323850"/>
                  </a:lnTo>
                  <a:lnTo>
                    <a:pt x="0" y="0"/>
                  </a:lnTo>
                  <a:lnTo>
                    <a:pt x="66958" y="863"/>
                  </a:lnTo>
                  <a:lnTo>
                    <a:pt x="132706" y="3418"/>
                  </a:lnTo>
                  <a:lnTo>
                    <a:pt x="197095" y="7607"/>
                  </a:lnTo>
                  <a:lnTo>
                    <a:pt x="259982" y="13374"/>
                  </a:lnTo>
                  <a:lnTo>
                    <a:pt x="321220" y="20665"/>
                  </a:lnTo>
                  <a:lnTo>
                    <a:pt x="380664" y="29424"/>
                  </a:lnTo>
                  <a:lnTo>
                    <a:pt x="438168" y="39594"/>
                  </a:lnTo>
                  <a:lnTo>
                    <a:pt x="493587" y="51119"/>
                  </a:lnTo>
                  <a:lnTo>
                    <a:pt x="546775" y="63945"/>
                  </a:lnTo>
                  <a:lnTo>
                    <a:pt x="597587" y="78015"/>
                  </a:lnTo>
                  <a:lnTo>
                    <a:pt x="645877" y="93273"/>
                  </a:lnTo>
                  <a:lnTo>
                    <a:pt x="691499" y="109664"/>
                  </a:lnTo>
                  <a:lnTo>
                    <a:pt x="734307" y="127132"/>
                  </a:lnTo>
                  <a:lnTo>
                    <a:pt x="774157" y="145621"/>
                  </a:lnTo>
                  <a:lnTo>
                    <a:pt x="810903" y="165075"/>
                  </a:lnTo>
                  <a:lnTo>
                    <a:pt x="844399" y="185438"/>
                  </a:lnTo>
                  <a:lnTo>
                    <a:pt x="901059" y="228671"/>
                  </a:lnTo>
                  <a:lnTo>
                    <a:pt x="942972" y="274872"/>
                  </a:lnTo>
                  <a:lnTo>
                    <a:pt x="968973" y="323596"/>
                  </a:lnTo>
                  <a:lnTo>
                    <a:pt x="977900" y="374396"/>
                  </a:lnTo>
                  <a:lnTo>
                    <a:pt x="977900" y="698233"/>
                  </a:lnTo>
                  <a:lnTo>
                    <a:pt x="967267" y="753409"/>
                  </a:lnTo>
                  <a:lnTo>
                    <a:pt x="936228" y="806457"/>
                  </a:lnTo>
                  <a:lnTo>
                    <a:pt x="886070" y="856681"/>
                  </a:lnTo>
                  <a:lnTo>
                    <a:pt x="854224" y="880517"/>
                  </a:lnTo>
                  <a:lnTo>
                    <a:pt x="818081" y="903384"/>
                  </a:lnTo>
                  <a:lnTo>
                    <a:pt x="777802" y="925197"/>
                  </a:lnTo>
                  <a:lnTo>
                    <a:pt x="733549" y="945869"/>
                  </a:lnTo>
                  <a:lnTo>
                    <a:pt x="685482" y="965311"/>
                  </a:lnTo>
                  <a:lnTo>
                    <a:pt x="633763" y="983438"/>
                  </a:lnTo>
                  <a:lnTo>
                    <a:pt x="578551" y="1000161"/>
                  </a:lnTo>
                  <a:lnTo>
                    <a:pt x="520009" y="1015394"/>
                  </a:lnTo>
                  <a:lnTo>
                    <a:pt x="458297" y="1029050"/>
                  </a:lnTo>
                  <a:lnTo>
                    <a:pt x="393577" y="1041041"/>
                  </a:lnTo>
                  <a:lnTo>
                    <a:pt x="326008" y="1051280"/>
                  </a:lnTo>
                  <a:lnTo>
                    <a:pt x="326008" y="1192961"/>
                  </a:lnTo>
                  <a:lnTo>
                    <a:pt x="0" y="910767"/>
                  </a:lnTo>
                  <a:lnTo>
                    <a:pt x="326008" y="585736"/>
                  </a:lnTo>
                  <a:lnTo>
                    <a:pt x="326008" y="727430"/>
                  </a:lnTo>
                  <a:lnTo>
                    <a:pt x="386057" y="718437"/>
                  </a:lnTo>
                  <a:lnTo>
                    <a:pt x="444116" y="708009"/>
                  </a:lnTo>
                  <a:lnTo>
                    <a:pt x="500034" y="696197"/>
                  </a:lnTo>
                  <a:lnTo>
                    <a:pt x="553658" y="683056"/>
                  </a:lnTo>
                  <a:lnTo>
                    <a:pt x="604836" y="668636"/>
                  </a:lnTo>
                  <a:lnTo>
                    <a:pt x="653415" y="652991"/>
                  </a:lnTo>
                  <a:lnTo>
                    <a:pt x="699241" y="636172"/>
                  </a:lnTo>
                  <a:lnTo>
                    <a:pt x="742164" y="618232"/>
                  </a:lnTo>
                  <a:lnTo>
                    <a:pt x="782030" y="599223"/>
                  </a:lnTo>
                  <a:lnTo>
                    <a:pt x="818686" y="579198"/>
                  </a:lnTo>
                  <a:lnTo>
                    <a:pt x="851981" y="558209"/>
                  </a:lnTo>
                  <a:lnTo>
                    <a:pt x="881760" y="536308"/>
                  </a:lnTo>
                </a:path>
              </a:pathLst>
            </a:custGeom>
            <a:ln w="9525">
              <a:solidFill>
                <a:srgbClr val="000000"/>
              </a:solidFill>
            </a:ln>
          </p:spPr>
          <p:txBody>
            <a:bodyPr wrap="square" lIns="0" tIns="0" rIns="0" bIns="0" rtlCol="0"/>
            <a:lstStyle/>
            <a:p>
              <a:endParaRPr/>
            </a:p>
          </p:txBody>
        </p:sp>
        <p:sp>
          <p:nvSpPr>
            <p:cNvPr id="15" name="object 15"/>
            <p:cNvSpPr/>
            <p:nvPr/>
          </p:nvSpPr>
          <p:spPr>
            <a:xfrm>
              <a:off x="6908800" y="4747259"/>
              <a:ext cx="977900" cy="873125"/>
            </a:xfrm>
            <a:custGeom>
              <a:avLst/>
              <a:gdLst/>
              <a:ahLst/>
              <a:cxnLst/>
              <a:rect l="l" t="t" r="r" b="b"/>
              <a:pathLst>
                <a:path w="977900" h="873125">
                  <a:moveTo>
                    <a:pt x="651891" y="0"/>
                  </a:moveTo>
                  <a:lnTo>
                    <a:pt x="651891" y="151129"/>
                  </a:lnTo>
                  <a:lnTo>
                    <a:pt x="584322" y="162046"/>
                  </a:lnTo>
                  <a:lnTo>
                    <a:pt x="519602" y="174831"/>
                  </a:lnTo>
                  <a:lnTo>
                    <a:pt x="457890" y="189392"/>
                  </a:lnTo>
                  <a:lnTo>
                    <a:pt x="399348" y="205635"/>
                  </a:lnTo>
                  <a:lnTo>
                    <a:pt x="344136" y="223469"/>
                  </a:lnTo>
                  <a:lnTo>
                    <a:pt x="292417" y="242800"/>
                  </a:lnTo>
                  <a:lnTo>
                    <a:pt x="244350" y="263536"/>
                  </a:lnTo>
                  <a:lnTo>
                    <a:pt x="200097" y="285582"/>
                  </a:lnTo>
                  <a:lnTo>
                    <a:pt x="159818" y="308847"/>
                  </a:lnTo>
                  <a:lnTo>
                    <a:pt x="123675" y="333238"/>
                  </a:lnTo>
                  <a:lnTo>
                    <a:pt x="91829" y="358661"/>
                  </a:lnTo>
                  <a:lnTo>
                    <a:pt x="41671" y="412234"/>
                  </a:lnTo>
                  <a:lnTo>
                    <a:pt x="10632" y="468823"/>
                  </a:lnTo>
                  <a:lnTo>
                    <a:pt x="0" y="527684"/>
                  </a:lnTo>
                  <a:lnTo>
                    <a:pt x="0" y="873124"/>
                  </a:lnTo>
                  <a:lnTo>
                    <a:pt x="2684" y="843456"/>
                  </a:lnTo>
                  <a:lnTo>
                    <a:pt x="10632" y="814263"/>
                  </a:lnTo>
                  <a:lnTo>
                    <a:pt x="41671" y="757674"/>
                  </a:lnTo>
                  <a:lnTo>
                    <a:pt x="91829" y="704101"/>
                  </a:lnTo>
                  <a:lnTo>
                    <a:pt x="123675" y="678678"/>
                  </a:lnTo>
                  <a:lnTo>
                    <a:pt x="159818" y="654287"/>
                  </a:lnTo>
                  <a:lnTo>
                    <a:pt x="200097" y="631022"/>
                  </a:lnTo>
                  <a:lnTo>
                    <a:pt x="244350" y="608976"/>
                  </a:lnTo>
                  <a:lnTo>
                    <a:pt x="292417" y="588240"/>
                  </a:lnTo>
                  <a:lnTo>
                    <a:pt x="344136" y="568909"/>
                  </a:lnTo>
                  <a:lnTo>
                    <a:pt x="399348" y="551075"/>
                  </a:lnTo>
                  <a:lnTo>
                    <a:pt x="457890" y="534832"/>
                  </a:lnTo>
                  <a:lnTo>
                    <a:pt x="519602" y="520271"/>
                  </a:lnTo>
                  <a:lnTo>
                    <a:pt x="584322" y="507486"/>
                  </a:lnTo>
                  <a:lnTo>
                    <a:pt x="651891" y="496569"/>
                  </a:lnTo>
                  <a:lnTo>
                    <a:pt x="651891" y="647699"/>
                  </a:lnTo>
                  <a:lnTo>
                    <a:pt x="977900" y="300989"/>
                  </a:lnTo>
                  <a:lnTo>
                    <a:pt x="651891" y="0"/>
                  </a:lnTo>
                  <a:close/>
                </a:path>
              </a:pathLst>
            </a:custGeom>
            <a:solidFill>
              <a:srgbClr val="CC3300"/>
            </a:solidFill>
          </p:spPr>
          <p:txBody>
            <a:bodyPr wrap="square" lIns="0" tIns="0" rIns="0" bIns="0" rtlCol="0"/>
            <a:lstStyle/>
            <a:p>
              <a:endParaRPr/>
            </a:p>
          </p:txBody>
        </p:sp>
        <p:sp>
          <p:nvSpPr>
            <p:cNvPr id="16" name="object 16"/>
            <p:cNvSpPr/>
            <p:nvPr/>
          </p:nvSpPr>
          <p:spPr>
            <a:xfrm>
              <a:off x="6908620" y="5447664"/>
              <a:ext cx="978535" cy="572135"/>
            </a:xfrm>
            <a:custGeom>
              <a:avLst/>
              <a:gdLst/>
              <a:ahLst/>
              <a:cxnLst/>
              <a:rect l="l" t="t" r="r" b="b"/>
              <a:pathLst>
                <a:path w="978534" h="572135">
                  <a:moveTo>
                    <a:pt x="96318" y="0"/>
                  </a:moveTo>
                  <a:lnTo>
                    <a:pt x="67176" y="27350"/>
                  </a:lnTo>
                  <a:lnTo>
                    <a:pt x="24866" y="83115"/>
                  </a:lnTo>
                  <a:lnTo>
                    <a:pt x="3260" y="139611"/>
                  </a:lnTo>
                  <a:lnTo>
                    <a:pt x="0" y="167875"/>
                  </a:lnTo>
                  <a:lnTo>
                    <a:pt x="1649" y="196013"/>
                  </a:lnTo>
                  <a:lnTo>
                    <a:pt x="19321" y="251498"/>
                  </a:lnTo>
                  <a:lnTo>
                    <a:pt x="55567" y="305241"/>
                  </a:lnTo>
                  <a:lnTo>
                    <a:pt x="109676" y="356417"/>
                  </a:lnTo>
                  <a:lnTo>
                    <a:pt x="143207" y="380786"/>
                  </a:lnTo>
                  <a:lnTo>
                    <a:pt x="180937" y="404203"/>
                  </a:lnTo>
                  <a:lnTo>
                    <a:pt x="222778" y="426567"/>
                  </a:lnTo>
                  <a:lnTo>
                    <a:pt x="268640" y="447775"/>
                  </a:lnTo>
                  <a:lnTo>
                    <a:pt x="318435" y="467722"/>
                  </a:lnTo>
                  <a:lnTo>
                    <a:pt x="372075" y="486307"/>
                  </a:lnTo>
                  <a:lnTo>
                    <a:pt x="429469" y="503425"/>
                  </a:lnTo>
                  <a:lnTo>
                    <a:pt x="490530" y="518975"/>
                  </a:lnTo>
                  <a:lnTo>
                    <a:pt x="555169" y="532853"/>
                  </a:lnTo>
                  <a:lnTo>
                    <a:pt x="605256" y="541965"/>
                  </a:lnTo>
                  <a:lnTo>
                    <a:pt x="656378" y="549900"/>
                  </a:lnTo>
                  <a:lnTo>
                    <a:pt x="708414" y="556645"/>
                  </a:lnTo>
                  <a:lnTo>
                    <a:pt x="761242" y="562190"/>
                  </a:lnTo>
                  <a:lnTo>
                    <a:pt x="814744" y="566524"/>
                  </a:lnTo>
                  <a:lnTo>
                    <a:pt x="868798" y="569633"/>
                  </a:lnTo>
                  <a:lnTo>
                    <a:pt x="923283" y="571507"/>
                  </a:lnTo>
                  <a:lnTo>
                    <a:pt x="978079" y="572135"/>
                  </a:lnTo>
                  <a:lnTo>
                    <a:pt x="978079" y="226695"/>
                  </a:lnTo>
                  <a:lnTo>
                    <a:pt x="918981" y="225968"/>
                  </a:lnTo>
                  <a:lnTo>
                    <a:pt x="860565" y="223809"/>
                  </a:lnTo>
                  <a:lnTo>
                    <a:pt x="802958" y="220251"/>
                  </a:lnTo>
                  <a:lnTo>
                    <a:pt x="746291" y="215327"/>
                  </a:lnTo>
                  <a:lnTo>
                    <a:pt x="690690" y="209071"/>
                  </a:lnTo>
                  <a:lnTo>
                    <a:pt x="636286" y="201514"/>
                  </a:lnTo>
                  <a:lnTo>
                    <a:pt x="583205" y="192691"/>
                  </a:lnTo>
                  <a:lnTo>
                    <a:pt x="531577" y="182633"/>
                  </a:lnTo>
                  <a:lnTo>
                    <a:pt x="481531" y="171375"/>
                  </a:lnTo>
                  <a:lnTo>
                    <a:pt x="433194" y="158949"/>
                  </a:lnTo>
                  <a:lnTo>
                    <a:pt x="386696" y="145388"/>
                  </a:lnTo>
                  <a:lnTo>
                    <a:pt x="342165" y="130724"/>
                  </a:lnTo>
                  <a:lnTo>
                    <a:pt x="299729" y="114992"/>
                  </a:lnTo>
                  <a:lnTo>
                    <a:pt x="259518" y="98224"/>
                  </a:lnTo>
                  <a:lnTo>
                    <a:pt x="221659" y="80453"/>
                  </a:lnTo>
                  <a:lnTo>
                    <a:pt x="186280" y="61712"/>
                  </a:lnTo>
                  <a:lnTo>
                    <a:pt x="153512" y="42034"/>
                  </a:lnTo>
                  <a:lnTo>
                    <a:pt x="123482" y="21452"/>
                  </a:lnTo>
                  <a:lnTo>
                    <a:pt x="96318" y="0"/>
                  </a:lnTo>
                  <a:close/>
                </a:path>
              </a:pathLst>
            </a:custGeom>
            <a:solidFill>
              <a:srgbClr val="A32900"/>
            </a:solidFill>
          </p:spPr>
          <p:txBody>
            <a:bodyPr wrap="square" lIns="0" tIns="0" rIns="0" bIns="0" rtlCol="0"/>
            <a:lstStyle/>
            <a:p>
              <a:endParaRPr/>
            </a:p>
          </p:txBody>
        </p:sp>
        <p:sp>
          <p:nvSpPr>
            <p:cNvPr id="17" name="object 17"/>
            <p:cNvSpPr/>
            <p:nvPr/>
          </p:nvSpPr>
          <p:spPr>
            <a:xfrm>
              <a:off x="6908800" y="4747259"/>
              <a:ext cx="977900" cy="1272540"/>
            </a:xfrm>
            <a:custGeom>
              <a:avLst/>
              <a:gdLst/>
              <a:ahLst/>
              <a:cxnLst/>
              <a:rect l="l" t="t" r="r" b="b"/>
              <a:pathLst>
                <a:path w="977900" h="1272539">
                  <a:moveTo>
                    <a:pt x="0" y="873124"/>
                  </a:moveTo>
                  <a:lnTo>
                    <a:pt x="10632" y="814263"/>
                  </a:lnTo>
                  <a:lnTo>
                    <a:pt x="41671" y="757674"/>
                  </a:lnTo>
                  <a:lnTo>
                    <a:pt x="91829" y="704101"/>
                  </a:lnTo>
                  <a:lnTo>
                    <a:pt x="123675" y="678678"/>
                  </a:lnTo>
                  <a:lnTo>
                    <a:pt x="159818" y="654287"/>
                  </a:lnTo>
                  <a:lnTo>
                    <a:pt x="200097" y="631022"/>
                  </a:lnTo>
                  <a:lnTo>
                    <a:pt x="244350" y="608976"/>
                  </a:lnTo>
                  <a:lnTo>
                    <a:pt x="292417" y="588240"/>
                  </a:lnTo>
                  <a:lnTo>
                    <a:pt x="344136" y="568909"/>
                  </a:lnTo>
                  <a:lnTo>
                    <a:pt x="399348" y="551075"/>
                  </a:lnTo>
                  <a:lnTo>
                    <a:pt x="457890" y="534832"/>
                  </a:lnTo>
                  <a:lnTo>
                    <a:pt x="519602" y="520271"/>
                  </a:lnTo>
                  <a:lnTo>
                    <a:pt x="584322" y="507486"/>
                  </a:lnTo>
                  <a:lnTo>
                    <a:pt x="651891" y="496569"/>
                  </a:lnTo>
                  <a:lnTo>
                    <a:pt x="651891" y="647699"/>
                  </a:lnTo>
                  <a:lnTo>
                    <a:pt x="977900" y="300989"/>
                  </a:lnTo>
                  <a:lnTo>
                    <a:pt x="651891" y="0"/>
                  </a:lnTo>
                  <a:lnTo>
                    <a:pt x="651891" y="151129"/>
                  </a:lnTo>
                  <a:lnTo>
                    <a:pt x="584322" y="162046"/>
                  </a:lnTo>
                  <a:lnTo>
                    <a:pt x="519602" y="174831"/>
                  </a:lnTo>
                  <a:lnTo>
                    <a:pt x="457890" y="189392"/>
                  </a:lnTo>
                  <a:lnTo>
                    <a:pt x="399348" y="205635"/>
                  </a:lnTo>
                  <a:lnTo>
                    <a:pt x="344136" y="223469"/>
                  </a:lnTo>
                  <a:lnTo>
                    <a:pt x="292417" y="242800"/>
                  </a:lnTo>
                  <a:lnTo>
                    <a:pt x="244350" y="263536"/>
                  </a:lnTo>
                  <a:lnTo>
                    <a:pt x="200097" y="285582"/>
                  </a:lnTo>
                  <a:lnTo>
                    <a:pt x="159818" y="308847"/>
                  </a:lnTo>
                  <a:lnTo>
                    <a:pt x="123675" y="333238"/>
                  </a:lnTo>
                  <a:lnTo>
                    <a:pt x="91829" y="358661"/>
                  </a:lnTo>
                  <a:lnTo>
                    <a:pt x="41671" y="412234"/>
                  </a:lnTo>
                  <a:lnTo>
                    <a:pt x="10632" y="468823"/>
                  </a:lnTo>
                  <a:lnTo>
                    <a:pt x="0" y="527684"/>
                  </a:lnTo>
                  <a:lnTo>
                    <a:pt x="0" y="873124"/>
                  </a:lnTo>
                  <a:lnTo>
                    <a:pt x="8926" y="927322"/>
                  </a:lnTo>
                  <a:lnTo>
                    <a:pt x="34927" y="979303"/>
                  </a:lnTo>
                  <a:lnTo>
                    <a:pt x="76840" y="1028593"/>
                  </a:lnTo>
                  <a:lnTo>
                    <a:pt x="133500" y="1074715"/>
                  </a:lnTo>
                  <a:lnTo>
                    <a:pt x="166996" y="1096439"/>
                  </a:lnTo>
                  <a:lnTo>
                    <a:pt x="203742" y="1117193"/>
                  </a:lnTo>
                  <a:lnTo>
                    <a:pt x="243592" y="1136917"/>
                  </a:lnTo>
                  <a:lnTo>
                    <a:pt x="286400" y="1155552"/>
                  </a:lnTo>
                  <a:lnTo>
                    <a:pt x="332022" y="1173038"/>
                  </a:lnTo>
                  <a:lnTo>
                    <a:pt x="380312" y="1189315"/>
                  </a:lnTo>
                  <a:lnTo>
                    <a:pt x="431124" y="1204325"/>
                  </a:lnTo>
                  <a:lnTo>
                    <a:pt x="484312" y="1218007"/>
                  </a:lnTo>
                  <a:lnTo>
                    <a:pt x="539731" y="1230302"/>
                  </a:lnTo>
                  <a:lnTo>
                    <a:pt x="597235" y="1241151"/>
                  </a:lnTo>
                  <a:lnTo>
                    <a:pt x="656679" y="1250494"/>
                  </a:lnTo>
                  <a:lnTo>
                    <a:pt x="717917" y="1258272"/>
                  </a:lnTo>
                  <a:lnTo>
                    <a:pt x="780804" y="1264425"/>
                  </a:lnTo>
                  <a:lnTo>
                    <a:pt x="845193" y="1268893"/>
                  </a:lnTo>
                  <a:lnTo>
                    <a:pt x="910941" y="1271618"/>
                  </a:lnTo>
                  <a:lnTo>
                    <a:pt x="977900" y="1272539"/>
                  </a:lnTo>
                  <a:lnTo>
                    <a:pt x="977900" y="927099"/>
                  </a:lnTo>
                  <a:lnTo>
                    <a:pt x="918802" y="926373"/>
                  </a:lnTo>
                  <a:lnTo>
                    <a:pt x="860385" y="924214"/>
                  </a:lnTo>
                  <a:lnTo>
                    <a:pt x="802779" y="920656"/>
                  </a:lnTo>
                  <a:lnTo>
                    <a:pt x="746111" y="915732"/>
                  </a:lnTo>
                  <a:lnTo>
                    <a:pt x="690511" y="909476"/>
                  </a:lnTo>
                  <a:lnTo>
                    <a:pt x="636106" y="901919"/>
                  </a:lnTo>
                  <a:lnTo>
                    <a:pt x="583026" y="893096"/>
                  </a:lnTo>
                  <a:lnTo>
                    <a:pt x="531398" y="883038"/>
                  </a:lnTo>
                  <a:lnTo>
                    <a:pt x="481351" y="871780"/>
                  </a:lnTo>
                  <a:lnTo>
                    <a:pt x="433015" y="859354"/>
                  </a:lnTo>
                  <a:lnTo>
                    <a:pt x="386517" y="845793"/>
                  </a:lnTo>
                  <a:lnTo>
                    <a:pt x="341986" y="831129"/>
                  </a:lnTo>
                  <a:lnTo>
                    <a:pt x="299550" y="815397"/>
                  </a:lnTo>
                  <a:lnTo>
                    <a:pt x="259338" y="798629"/>
                  </a:lnTo>
                  <a:lnTo>
                    <a:pt x="221479" y="780858"/>
                  </a:lnTo>
                  <a:lnTo>
                    <a:pt x="186101" y="762117"/>
                  </a:lnTo>
                  <a:lnTo>
                    <a:pt x="153332" y="742439"/>
                  </a:lnTo>
                  <a:lnTo>
                    <a:pt x="123302" y="721857"/>
                  </a:lnTo>
                  <a:lnTo>
                    <a:pt x="96139" y="700404"/>
                  </a:lnTo>
                </a:path>
              </a:pathLst>
            </a:custGeom>
            <a:ln w="9525">
              <a:solidFill>
                <a:srgbClr val="000000"/>
              </a:solidFill>
            </a:ln>
          </p:spPr>
          <p:txBody>
            <a:bodyPr wrap="square" lIns="0" tIns="0" rIns="0" bIns="0" rtlCol="0"/>
            <a:lstStyle/>
            <a:p>
              <a:endParaRPr/>
            </a:p>
          </p:txBody>
        </p:sp>
      </p:grpSp>
      <p:sp>
        <p:nvSpPr>
          <p:cNvPr id="18" name="object 18"/>
          <p:cNvSpPr txBox="1"/>
          <p:nvPr/>
        </p:nvSpPr>
        <p:spPr>
          <a:xfrm>
            <a:off x="6886702" y="1164081"/>
            <a:ext cx="1763395" cy="652780"/>
          </a:xfrm>
          <a:prstGeom prst="rect">
            <a:avLst/>
          </a:prstGeom>
        </p:spPr>
        <p:txBody>
          <a:bodyPr vert="horz" wrap="square" lIns="0" tIns="12065" rIns="0" bIns="0" rtlCol="0">
            <a:spAutoFit/>
          </a:bodyPr>
          <a:lstStyle/>
          <a:p>
            <a:pPr marL="12700">
              <a:lnSpc>
                <a:spcPts val="3190"/>
              </a:lnSpc>
              <a:spcBef>
                <a:spcPts val="95"/>
              </a:spcBef>
            </a:pPr>
            <a:r>
              <a:rPr sz="2800" b="1" spc="-5" dirty="0">
                <a:solidFill>
                  <a:srgbClr val="003399"/>
                </a:solidFill>
                <a:latin typeface="Times New Roman"/>
                <a:cs typeface="Times New Roman"/>
              </a:rPr>
              <a:t>Assessment</a:t>
            </a:r>
            <a:endParaRPr sz="2800">
              <a:latin typeface="Times New Roman"/>
              <a:cs typeface="Times New Roman"/>
            </a:endParaRPr>
          </a:p>
          <a:p>
            <a:pPr marL="12700">
              <a:lnSpc>
                <a:spcPts val="1750"/>
              </a:lnSpc>
            </a:pPr>
            <a:r>
              <a:rPr sz="1600" b="1" dirty="0">
                <a:solidFill>
                  <a:srgbClr val="003399"/>
                </a:solidFill>
                <a:latin typeface="Times New Roman"/>
                <a:cs typeface="Times New Roman"/>
              </a:rPr>
              <a:t>(when</a:t>
            </a:r>
            <a:r>
              <a:rPr sz="1600" b="1" spc="-30" dirty="0">
                <a:solidFill>
                  <a:srgbClr val="003399"/>
                </a:solidFill>
                <a:latin typeface="Times New Roman"/>
                <a:cs typeface="Times New Roman"/>
              </a:rPr>
              <a:t> </a:t>
            </a:r>
            <a:r>
              <a:rPr sz="1600" b="1" spc="-5" dirty="0">
                <a:solidFill>
                  <a:srgbClr val="003399"/>
                </a:solidFill>
                <a:latin typeface="Times New Roman"/>
                <a:cs typeface="Times New Roman"/>
              </a:rPr>
              <a:t>desired)</a:t>
            </a:r>
            <a:endParaRPr sz="1600">
              <a:latin typeface="Times New Roman"/>
              <a:cs typeface="Times New Roman"/>
            </a:endParaRPr>
          </a:p>
        </p:txBody>
      </p:sp>
      <p:sp>
        <p:nvSpPr>
          <p:cNvPr id="19" name="object 19"/>
          <p:cNvSpPr txBox="1">
            <a:spLocks noGrp="1"/>
          </p:cNvSpPr>
          <p:nvPr>
            <p:ph type="title"/>
          </p:nvPr>
        </p:nvSpPr>
        <p:spPr>
          <a:xfrm>
            <a:off x="2133601" y="228600"/>
            <a:ext cx="8686800" cy="627736"/>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333399"/>
                </a:solidFill>
                <a:latin typeface="Carlito"/>
                <a:cs typeface="Carlito"/>
              </a:rPr>
              <a:t>The </a:t>
            </a:r>
            <a:r>
              <a:rPr b="1" spc="-10" dirty="0">
                <a:solidFill>
                  <a:srgbClr val="333399"/>
                </a:solidFill>
                <a:latin typeface="Carlito"/>
                <a:cs typeface="Carlito"/>
              </a:rPr>
              <a:t>Problem-Based </a:t>
            </a:r>
            <a:r>
              <a:rPr b="1" spc="-5" dirty="0">
                <a:solidFill>
                  <a:srgbClr val="333399"/>
                </a:solidFill>
                <a:latin typeface="Carlito"/>
                <a:cs typeface="Carlito"/>
              </a:rPr>
              <a:t>Learning</a:t>
            </a:r>
            <a:r>
              <a:rPr b="1" spc="10" dirty="0">
                <a:solidFill>
                  <a:srgbClr val="333399"/>
                </a:solidFill>
                <a:latin typeface="Carlito"/>
                <a:cs typeface="Carlito"/>
              </a:rPr>
              <a:t> </a:t>
            </a:r>
            <a:r>
              <a:rPr b="1" spc="-15" dirty="0">
                <a:solidFill>
                  <a:srgbClr val="333399"/>
                </a:solidFill>
                <a:latin typeface="Carlito"/>
                <a:cs typeface="Carlito"/>
              </a:rPr>
              <a:t>Cycle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346" y="167131"/>
            <a:ext cx="11211306" cy="1432648"/>
          </a:xfrm>
          <a:prstGeom prst="rect">
            <a:avLst/>
          </a:prstGeom>
        </p:spPr>
        <p:txBody>
          <a:bodyPr vert="horz" wrap="square" lIns="0" tIns="326593" rIns="0" bIns="0" rtlCol="0">
            <a:spAutoFit/>
          </a:bodyPr>
          <a:lstStyle/>
          <a:p>
            <a:pPr marL="718185" marR="5080">
              <a:lnSpc>
                <a:spcPts val="4320"/>
              </a:lnSpc>
              <a:spcBef>
                <a:spcPts val="640"/>
              </a:spcBef>
            </a:pPr>
            <a:r>
              <a:rPr spc="-415" dirty="0"/>
              <a:t>A </a:t>
            </a:r>
            <a:r>
              <a:rPr spc="-285" dirty="0"/>
              <a:t>Typical </a:t>
            </a:r>
            <a:r>
              <a:rPr spc="-395" dirty="0"/>
              <a:t>Day </a:t>
            </a:r>
            <a:r>
              <a:rPr spc="-80" dirty="0"/>
              <a:t>in </a:t>
            </a:r>
            <a:r>
              <a:rPr spc="-345" dirty="0"/>
              <a:t>a </a:t>
            </a:r>
            <a:r>
              <a:rPr spc="-595" dirty="0"/>
              <a:t>PBL </a:t>
            </a:r>
            <a:r>
              <a:rPr spc="-325" dirty="0"/>
              <a:t>Course </a:t>
            </a:r>
            <a:r>
              <a:rPr spc="-160" dirty="0"/>
              <a:t>on </a:t>
            </a:r>
            <a:r>
              <a:rPr spc="-270" dirty="0"/>
              <a:t>site…but </a:t>
            </a:r>
            <a:r>
              <a:rPr lang="en-US" spc="-270" dirty="0"/>
              <a:t>…</a:t>
            </a:r>
            <a:br>
              <a:rPr lang="en-US" spc="-270" dirty="0"/>
            </a:br>
            <a:r>
              <a:rPr spc="-215" dirty="0"/>
              <a:t>we </a:t>
            </a:r>
            <a:r>
              <a:rPr spc="-295" dirty="0"/>
              <a:t>can  </a:t>
            </a:r>
            <a:r>
              <a:rPr spc="-240" dirty="0"/>
              <a:t>move </a:t>
            </a:r>
            <a:r>
              <a:rPr spc="-155" dirty="0"/>
              <a:t>on</a:t>
            </a:r>
            <a:r>
              <a:rPr spc="-345" dirty="0"/>
              <a:t> </a:t>
            </a:r>
            <a:r>
              <a:rPr spc="-360" dirty="0"/>
              <a:t>line…</a:t>
            </a:r>
          </a:p>
        </p:txBody>
      </p:sp>
      <p:sp>
        <p:nvSpPr>
          <p:cNvPr id="3" name="object 3"/>
          <p:cNvSpPr/>
          <p:nvPr/>
        </p:nvSpPr>
        <p:spPr>
          <a:xfrm>
            <a:off x="812800" y="2133536"/>
            <a:ext cx="10566400" cy="43514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8848" y="778510"/>
            <a:ext cx="4494530" cy="635000"/>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333399"/>
                </a:solidFill>
                <a:latin typeface="Times New Roman"/>
                <a:cs typeface="Times New Roman"/>
              </a:rPr>
              <a:t>Question for</a:t>
            </a:r>
            <a:r>
              <a:rPr b="1" spc="-80" dirty="0">
                <a:solidFill>
                  <a:srgbClr val="333399"/>
                </a:solidFill>
                <a:latin typeface="Times New Roman"/>
                <a:cs typeface="Times New Roman"/>
              </a:rPr>
              <a:t> </a:t>
            </a:r>
            <a:r>
              <a:rPr b="1" spc="-20" dirty="0">
                <a:solidFill>
                  <a:srgbClr val="333399"/>
                </a:solidFill>
                <a:latin typeface="Times New Roman"/>
                <a:cs typeface="Times New Roman"/>
              </a:rPr>
              <a:t>Groups</a:t>
            </a:r>
          </a:p>
        </p:txBody>
      </p:sp>
      <p:sp>
        <p:nvSpPr>
          <p:cNvPr id="3" name="object 3"/>
          <p:cNvSpPr txBox="1"/>
          <p:nvPr/>
        </p:nvSpPr>
        <p:spPr>
          <a:xfrm>
            <a:off x="768807" y="2196160"/>
            <a:ext cx="7416800" cy="331851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333399"/>
                </a:solidFill>
                <a:latin typeface="Times New Roman"/>
                <a:cs typeface="Times New Roman"/>
              </a:rPr>
              <a:t>Reflect </a:t>
            </a:r>
            <a:r>
              <a:rPr sz="3600" dirty="0">
                <a:solidFill>
                  <a:srgbClr val="333399"/>
                </a:solidFill>
                <a:latin typeface="Times New Roman"/>
                <a:cs typeface="Times New Roman"/>
              </a:rPr>
              <a:t>on </a:t>
            </a:r>
            <a:r>
              <a:rPr sz="3600" spc="-5" dirty="0">
                <a:solidFill>
                  <a:srgbClr val="333399"/>
                </a:solidFill>
                <a:latin typeface="Times New Roman"/>
                <a:cs typeface="Times New Roman"/>
              </a:rPr>
              <a:t>this </a:t>
            </a:r>
            <a:r>
              <a:rPr sz="3600" spc="-25" dirty="0">
                <a:solidFill>
                  <a:srgbClr val="333399"/>
                </a:solidFill>
                <a:latin typeface="Times New Roman"/>
                <a:cs typeface="Times New Roman"/>
              </a:rPr>
              <a:t>morning’s</a:t>
            </a:r>
            <a:r>
              <a:rPr sz="3600" spc="10" dirty="0">
                <a:solidFill>
                  <a:srgbClr val="333399"/>
                </a:solidFill>
                <a:latin typeface="Times New Roman"/>
                <a:cs typeface="Times New Roman"/>
              </a:rPr>
              <a:t> </a:t>
            </a:r>
            <a:r>
              <a:rPr sz="3600" spc="-5" dirty="0">
                <a:solidFill>
                  <a:srgbClr val="333399"/>
                </a:solidFill>
                <a:latin typeface="Times New Roman"/>
                <a:cs typeface="Times New Roman"/>
              </a:rPr>
              <a:t>experience:</a:t>
            </a:r>
            <a:endParaRPr sz="3600">
              <a:latin typeface="Times New Roman"/>
              <a:cs typeface="Times New Roman"/>
            </a:endParaRPr>
          </a:p>
          <a:p>
            <a:pPr>
              <a:lnSpc>
                <a:spcPct val="100000"/>
              </a:lnSpc>
              <a:spcBef>
                <a:spcPts val="10"/>
              </a:spcBef>
            </a:pPr>
            <a:endParaRPr sz="3750">
              <a:latin typeface="Times New Roman"/>
              <a:cs typeface="Times New Roman"/>
            </a:endParaRPr>
          </a:p>
          <a:p>
            <a:pPr marL="12700" marR="5080">
              <a:lnSpc>
                <a:spcPct val="100000"/>
              </a:lnSpc>
            </a:pPr>
            <a:r>
              <a:rPr sz="3600" dirty="0">
                <a:solidFill>
                  <a:srgbClr val="333399"/>
                </a:solidFill>
                <a:latin typeface="Times New Roman"/>
                <a:cs typeface="Times New Roman"/>
              </a:rPr>
              <a:t>What do instructors do to guide</a:t>
            </a:r>
            <a:r>
              <a:rPr sz="3600" spc="-75" dirty="0">
                <a:solidFill>
                  <a:srgbClr val="333399"/>
                </a:solidFill>
                <a:latin typeface="Times New Roman"/>
                <a:cs typeface="Times New Roman"/>
              </a:rPr>
              <a:t> </a:t>
            </a:r>
            <a:r>
              <a:rPr sz="3600" spc="-5" dirty="0">
                <a:solidFill>
                  <a:srgbClr val="333399"/>
                </a:solidFill>
                <a:latin typeface="Times New Roman"/>
                <a:cs typeface="Times New Roman"/>
              </a:rPr>
              <a:t>students  working on a PBL</a:t>
            </a:r>
            <a:r>
              <a:rPr sz="3600" spc="-130" dirty="0">
                <a:solidFill>
                  <a:srgbClr val="333399"/>
                </a:solidFill>
                <a:latin typeface="Times New Roman"/>
                <a:cs typeface="Times New Roman"/>
              </a:rPr>
              <a:t> </a:t>
            </a:r>
            <a:r>
              <a:rPr sz="3600" spc="-5" dirty="0">
                <a:solidFill>
                  <a:srgbClr val="333399"/>
                </a:solidFill>
                <a:latin typeface="Times New Roman"/>
                <a:cs typeface="Times New Roman"/>
              </a:rPr>
              <a:t>problem?</a:t>
            </a:r>
            <a:endParaRPr sz="3600">
              <a:latin typeface="Times New Roman"/>
              <a:cs typeface="Times New Roman"/>
            </a:endParaRPr>
          </a:p>
          <a:p>
            <a:pPr>
              <a:lnSpc>
                <a:spcPct val="100000"/>
              </a:lnSpc>
              <a:spcBef>
                <a:spcPts val="10"/>
              </a:spcBef>
            </a:pPr>
            <a:endParaRPr sz="3750">
              <a:latin typeface="Times New Roman"/>
              <a:cs typeface="Times New Roman"/>
            </a:endParaRPr>
          </a:p>
          <a:p>
            <a:pPr marL="12700">
              <a:lnSpc>
                <a:spcPct val="100000"/>
              </a:lnSpc>
            </a:pPr>
            <a:r>
              <a:rPr sz="3600" i="1" dirty="0">
                <a:solidFill>
                  <a:srgbClr val="333399"/>
                </a:solidFill>
                <a:latin typeface="Times New Roman"/>
                <a:cs typeface="Times New Roman"/>
              </a:rPr>
              <a:t>Be </a:t>
            </a:r>
            <a:r>
              <a:rPr sz="3600" i="1" spc="-35" dirty="0">
                <a:solidFill>
                  <a:srgbClr val="333399"/>
                </a:solidFill>
                <a:latin typeface="Times New Roman"/>
                <a:cs typeface="Times New Roman"/>
              </a:rPr>
              <a:t>prepared </a:t>
            </a:r>
            <a:r>
              <a:rPr sz="3600" i="1" dirty="0">
                <a:solidFill>
                  <a:srgbClr val="333399"/>
                </a:solidFill>
                <a:latin typeface="Times New Roman"/>
                <a:cs typeface="Times New Roman"/>
              </a:rPr>
              <a:t>to </a:t>
            </a:r>
            <a:r>
              <a:rPr sz="3600" i="1" spc="-25" dirty="0">
                <a:solidFill>
                  <a:srgbClr val="333399"/>
                </a:solidFill>
                <a:latin typeface="Times New Roman"/>
                <a:cs typeface="Times New Roman"/>
              </a:rPr>
              <a:t>report </a:t>
            </a:r>
            <a:r>
              <a:rPr sz="3600" i="1" spc="-5" dirty="0">
                <a:solidFill>
                  <a:srgbClr val="333399"/>
                </a:solidFill>
                <a:latin typeface="Times New Roman"/>
                <a:cs typeface="Times New Roman"/>
              </a:rPr>
              <a:t>out </a:t>
            </a:r>
            <a:r>
              <a:rPr sz="3600" i="1" spc="-10" dirty="0">
                <a:solidFill>
                  <a:srgbClr val="333399"/>
                </a:solidFill>
                <a:latin typeface="Times New Roman"/>
                <a:cs typeface="Times New Roman"/>
              </a:rPr>
              <a:t>in </a:t>
            </a:r>
            <a:r>
              <a:rPr sz="3600" i="1" dirty="0">
                <a:solidFill>
                  <a:srgbClr val="333399"/>
                </a:solidFill>
                <a:latin typeface="Times New Roman"/>
                <a:cs typeface="Times New Roman"/>
              </a:rPr>
              <a:t>5-10</a:t>
            </a:r>
            <a:r>
              <a:rPr sz="3600" i="1" spc="30" dirty="0">
                <a:solidFill>
                  <a:srgbClr val="333399"/>
                </a:solidFill>
                <a:latin typeface="Times New Roman"/>
                <a:cs typeface="Times New Roman"/>
              </a:rPr>
              <a:t> </a:t>
            </a:r>
            <a:r>
              <a:rPr sz="3600" i="1" dirty="0">
                <a:solidFill>
                  <a:srgbClr val="333399"/>
                </a:solidFill>
                <a:latin typeface="Times New Roman"/>
                <a:cs typeface="Times New Roman"/>
              </a:rPr>
              <a:t>min.</a:t>
            </a:r>
            <a:endParaRPr sz="36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194" y="655065"/>
            <a:ext cx="8484235" cy="939800"/>
          </a:xfrm>
          <a:prstGeom prst="rect">
            <a:avLst/>
          </a:prstGeom>
        </p:spPr>
        <p:txBody>
          <a:bodyPr vert="horz" wrap="square" lIns="0" tIns="12700" rIns="0" bIns="0" rtlCol="0">
            <a:spAutoFit/>
          </a:bodyPr>
          <a:lstStyle/>
          <a:p>
            <a:pPr marL="12700">
              <a:lnSpc>
                <a:spcPct val="100000"/>
              </a:lnSpc>
              <a:spcBef>
                <a:spcPts val="100"/>
              </a:spcBef>
            </a:pPr>
            <a:r>
              <a:rPr sz="6000" spc="-430" dirty="0"/>
              <a:t>Factors </a:t>
            </a:r>
            <a:r>
              <a:rPr sz="6000" spc="-125" dirty="0"/>
              <a:t>in </a:t>
            </a:r>
            <a:r>
              <a:rPr sz="6000" spc="-445" dirty="0"/>
              <a:t>Choosing </a:t>
            </a:r>
            <a:r>
              <a:rPr sz="6000" spc="-515" dirty="0"/>
              <a:t>a</a:t>
            </a:r>
            <a:r>
              <a:rPr sz="6000" spc="-625" dirty="0"/>
              <a:t> </a:t>
            </a:r>
            <a:r>
              <a:rPr sz="6000" spc="-195" dirty="0"/>
              <a:t>Model</a:t>
            </a:r>
            <a:endParaRPr sz="6000"/>
          </a:p>
        </p:txBody>
      </p:sp>
      <p:sp>
        <p:nvSpPr>
          <p:cNvPr id="3" name="object 3"/>
          <p:cNvSpPr txBox="1"/>
          <p:nvPr/>
        </p:nvSpPr>
        <p:spPr>
          <a:xfrm>
            <a:off x="1432836" y="2438400"/>
            <a:ext cx="7896606" cy="2318582"/>
          </a:xfrm>
          <a:prstGeom prst="rect">
            <a:avLst/>
          </a:prstGeom>
        </p:spPr>
        <p:txBody>
          <a:bodyPr vert="horz" wrap="square" lIns="0" tIns="104139" rIns="0" bIns="0" rtlCol="0">
            <a:spAutoFit/>
          </a:bodyPr>
          <a:lstStyle/>
          <a:p>
            <a:pPr marL="355600" indent="-342900">
              <a:lnSpc>
                <a:spcPct val="100000"/>
              </a:lnSpc>
              <a:spcBef>
                <a:spcPts val="819"/>
              </a:spcBef>
              <a:buFont typeface="Arial" pitchFamily="34" charset="0"/>
              <a:buChar char="•"/>
            </a:pPr>
            <a:r>
              <a:rPr sz="2400" spc="-5" dirty="0">
                <a:solidFill>
                  <a:srgbClr val="333399"/>
                </a:solidFill>
                <a:latin typeface="Carlito"/>
                <a:cs typeface="Carlito"/>
              </a:rPr>
              <a:t>Class</a:t>
            </a:r>
            <a:r>
              <a:rPr sz="2400" spc="-25" dirty="0">
                <a:solidFill>
                  <a:srgbClr val="333399"/>
                </a:solidFill>
                <a:latin typeface="Carlito"/>
                <a:cs typeface="Carlito"/>
              </a:rPr>
              <a:t> </a:t>
            </a:r>
            <a:r>
              <a:rPr sz="2400" spc="-20" dirty="0">
                <a:solidFill>
                  <a:srgbClr val="333399"/>
                </a:solidFill>
                <a:latin typeface="Carlito"/>
                <a:cs typeface="Carlito"/>
              </a:rPr>
              <a:t>size</a:t>
            </a:r>
            <a:endParaRPr sz="2400" dirty="0">
              <a:latin typeface="Carlito"/>
              <a:cs typeface="Carlito"/>
            </a:endParaRPr>
          </a:p>
          <a:p>
            <a:pPr marL="355600" marR="5080" indent="-342900">
              <a:lnSpc>
                <a:spcPct val="124600"/>
              </a:lnSpc>
              <a:spcBef>
                <a:spcPts val="15"/>
              </a:spcBef>
              <a:buFont typeface="Arial" pitchFamily="34" charset="0"/>
              <a:buChar char="•"/>
            </a:pPr>
            <a:r>
              <a:rPr sz="2400" spc="-5" dirty="0">
                <a:solidFill>
                  <a:srgbClr val="333399"/>
                </a:solidFill>
                <a:latin typeface="Carlito"/>
                <a:cs typeface="Carlito"/>
              </a:rPr>
              <a:t>Intellectual maturity of</a:t>
            </a:r>
            <a:r>
              <a:rPr sz="2400" spc="-70" dirty="0">
                <a:solidFill>
                  <a:srgbClr val="333399"/>
                </a:solidFill>
                <a:latin typeface="Carlito"/>
                <a:cs typeface="Carlito"/>
              </a:rPr>
              <a:t> </a:t>
            </a:r>
            <a:r>
              <a:rPr sz="2400" spc="-10" dirty="0">
                <a:solidFill>
                  <a:srgbClr val="333399"/>
                </a:solidFill>
                <a:latin typeface="Carlito"/>
                <a:cs typeface="Carlito"/>
              </a:rPr>
              <a:t>students  Student</a:t>
            </a:r>
            <a:r>
              <a:rPr sz="2400" spc="-5" dirty="0">
                <a:solidFill>
                  <a:srgbClr val="333399"/>
                </a:solidFill>
                <a:latin typeface="Carlito"/>
                <a:cs typeface="Carlito"/>
              </a:rPr>
              <a:t> </a:t>
            </a:r>
            <a:r>
              <a:rPr sz="2400" spc="-10" dirty="0">
                <a:solidFill>
                  <a:srgbClr val="333399"/>
                </a:solidFill>
                <a:latin typeface="Carlito"/>
                <a:cs typeface="Carlito"/>
              </a:rPr>
              <a:t>motivation</a:t>
            </a:r>
            <a:endParaRPr sz="2400" dirty="0">
              <a:latin typeface="Carlito"/>
              <a:cs typeface="Carlito"/>
            </a:endParaRPr>
          </a:p>
          <a:p>
            <a:pPr marL="355600" marR="727710" indent="-342900">
              <a:lnSpc>
                <a:spcPts val="3600"/>
              </a:lnSpc>
              <a:spcBef>
                <a:spcPts val="229"/>
              </a:spcBef>
              <a:buFont typeface="Arial" pitchFamily="34" charset="0"/>
              <a:buChar char="•"/>
            </a:pPr>
            <a:r>
              <a:rPr sz="2400" spc="-10" dirty="0">
                <a:solidFill>
                  <a:srgbClr val="333399"/>
                </a:solidFill>
                <a:latin typeface="Carlito"/>
                <a:cs typeface="Carlito"/>
              </a:rPr>
              <a:t>Course </a:t>
            </a:r>
            <a:r>
              <a:rPr sz="2400" dirty="0">
                <a:solidFill>
                  <a:srgbClr val="333399"/>
                </a:solidFill>
                <a:latin typeface="Carlito"/>
                <a:cs typeface="Carlito"/>
              </a:rPr>
              <a:t>learning</a:t>
            </a:r>
            <a:r>
              <a:rPr sz="2400" spc="-105" dirty="0">
                <a:solidFill>
                  <a:srgbClr val="333399"/>
                </a:solidFill>
                <a:latin typeface="Carlito"/>
                <a:cs typeface="Carlito"/>
              </a:rPr>
              <a:t> </a:t>
            </a:r>
            <a:r>
              <a:rPr sz="2400" spc="-5" dirty="0">
                <a:solidFill>
                  <a:srgbClr val="333399"/>
                </a:solidFill>
                <a:latin typeface="Carlito"/>
                <a:cs typeface="Carlito"/>
              </a:rPr>
              <a:t>objectives  </a:t>
            </a:r>
            <a:r>
              <a:rPr sz="2400" spc="-10" dirty="0">
                <a:solidFill>
                  <a:srgbClr val="333399"/>
                </a:solidFill>
                <a:latin typeface="Carlito"/>
                <a:cs typeface="Carlito"/>
              </a:rPr>
              <a:t>Instructor’s</a:t>
            </a:r>
            <a:r>
              <a:rPr sz="2400" spc="-45" dirty="0">
                <a:solidFill>
                  <a:srgbClr val="333399"/>
                </a:solidFill>
                <a:latin typeface="Carlito"/>
                <a:cs typeface="Carlito"/>
              </a:rPr>
              <a:t> </a:t>
            </a:r>
            <a:r>
              <a:rPr sz="2400" spc="-15" dirty="0">
                <a:solidFill>
                  <a:srgbClr val="333399"/>
                </a:solidFill>
                <a:latin typeface="Carlito"/>
                <a:cs typeface="Carlito"/>
              </a:rPr>
              <a:t>preferences</a:t>
            </a:r>
            <a:endParaRPr sz="2400" dirty="0">
              <a:latin typeface="Carlito"/>
              <a:cs typeface="Carlito"/>
            </a:endParaRPr>
          </a:p>
          <a:p>
            <a:pPr marL="355600" indent="-342900">
              <a:lnSpc>
                <a:spcPct val="100000"/>
              </a:lnSpc>
              <a:spcBef>
                <a:spcPts val="465"/>
              </a:spcBef>
              <a:buFont typeface="Arial" pitchFamily="34" charset="0"/>
              <a:buChar char="•"/>
            </a:pPr>
            <a:r>
              <a:rPr sz="2400" spc="-10" dirty="0">
                <a:solidFill>
                  <a:srgbClr val="333399"/>
                </a:solidFill>
                <a:latin typeface="Carlito"/>
                <a:cs typeface="Carlito"/>
              </a:rPr>
              <a:t>Availability </a:t>
            </a:r>
            <a:r>
              <a:rPr sz="2400" spc="-5" dirty="0">
                <a:solidFill>
                  <a:srgbClr val="333399"/>
                </a:solidFill>
                <a:latin typeface="Carlito"/>
                <a:cs typeface="Carlito"/>
              </a:rPr>
              <a:t>of peer</a:t>
            </a:r>
            <a:r>
              <a:rPr sz="2400" spc="-25" dirty="0">
                <a:solidFill>
                  <a:srgbClr val="333399"/>
                </a:solidFill>
                <a:latin typeface="Carlito"/>
                <a:cs typeface="Carlito"/>
              </a:rPr>
              <a:t> </a:t>
            </a:r>
            <a:r>
              <a:rPr sz="2400" spc="-15" dirty="0">
                <a:solidFill>
                  <a:srgbClr val="333399"/>
                </a:solidFill>
                <a:latin typeface="Carlito"/>
                <a:cs typeface="Carlito"/>
              </a:rPr>
              <a:t>facilitators</a:t>
            </a:r>
            <a:endParaRPr sz="2400" dirty="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794" y="687070"/>
            <a:ext cx="6218555" cy="696595"/>
          </a:xfrm>
          <a:prstGeom prst="rect">
            <a:avLst/>
          </a:prstGeom>
        </p:spPr>
        <p:txBody>
          <a:bodyPr vert="horz" wrap="square" lIns="0" tIns="13335" rIns="0" bIns="0" rtlCol="0">
            <a:spAutoFit/>
          </a:bodyPr>
          <a:lstStyle/>
          <a:p>
            <a:pPr marL="12700">
              <a:lnSpc>
                <a:spcPct val="100000"/>
              </a:lnSpc>
              <a:spcBef>
                <a:spcPts val="105"/>
              </a:spcBef>
            </a:pPr>
            <a:r>
              <a:rPr sz="4400" spc="-320" dirty="0"/>
              <a:t>Common </a:t>
            </a:r>
            <a:r>
              <a:rPr sz="4400" spc="-335" dirty="0"/>
              <a:t>Classroom</a:t>
            </a:r>
            <a:r>
              <a:rPr sz="4400" spc="-385" dirty="0"/>
              <a:t> </a:t>
            </a:r>
            <a:r>
              <a:rPr sz="4400" spc="-210" dirty="0"/>
              <a:t>Models</a:t>
            </a:r>
            <a:endParaRPr sz="4400"/>
          </a:p>
        </p:txBody>
      </p:sp>
      <p:sp>
        <p:nvSpPr>
          <p:cNvPr id="3" name="object 3"/>
          <p:cNvSpPr txBox="1"/>
          <p:nvPr/>
        </p:nvSpPr>
        <p:spPr>
          <a:xfrm>
            <a:off x="916939" y="1703549"/>
            <a:ext cx="7205980" cy="2508885"/>
          </a:xfrm>
          <a:prstGeom prst="rect">
            <a:avLst/>
          </a:prstGeom>
        </p:spPr>
        <p:txBody>
          <a:bodyPr vert="horz" wrap="square" lIns="0" tIns="84455" rIns="0" bIns="0" rtlCol="0">
            <a:spAutoFit/>
          </a:bodyPr>
          <a:lstStyle/>
          <a:p>
            <a:pPr marL="241300" indent="-229235">
              <a:lnSpc>
                <a:spcPct val="100000"/>
              </a:lnSpc>
              <a:spcBef>
                <a:spcPts val="665"/>
              </a:spcBef>
              <a:buFont typeface="Arial"/>
              <a:buChar char="•"/>
              <a:tabLst>
                <a:tab pos="241935" algn="l"/>
              </a:tabLst>
            </a:pPr>
            <a:r>
              <a:rPr sz="3600" spc="-5" dirty="0">
                <a:solidFill>
                  <a:srgbClr val="333399"/>
                </a:solidFill>
                <a:latin typeface="Carlito"/>
                <a:cs typeface="Carlito"/>
              </a:rPr>
              <a:t>Medical School or Engineering</a:t>
            </a:r>
            <a:r>
              <a:rPr sz="3600" spc="-30" dirty="0">
                <a:solidFill>
                  <a:srgbClr val="333399"/>
                </a:solidFill>
                <a:latin typeface="Carlito"/>
                <a:cs typeface="Carlito"/>
              </a:rPr>
              <a:t> </a:t>
            </a:r>
            <a:r>
              <a:rPr sz="3600" spc="-5" dirty="0">
                <a:solidFill>
                  <a:srgbClr val="333399"/>
                </a:solidFill>
                <a:latin typeface="Carlito"/>
                <a:cs typeface="Carlito"/>
              </a:rPr>
              <a:t>School</a:t>
            </a:r>
            <a:endParaRPr sz="3600">
              <a:latin typeface="Carlito"/>
              <a:cs typeface="Carlito"/>
            </a:endParaRPr>
          </a:p>
          <a:p>
            <a:pPr marL="241300" indent="-229235">
              <a:lnSpc>
                <a:spcPct val="100000"/>
              </a:lnSpc>
              <a:spcBef>
                <a:spcPts val="565"/>
              </a:spcBef>
              <a:buFont typeface="Arial"/>
              <a:buChar char="•"/>
              <a:tabLst>
                <a:tab pos="241935" algn="l"/>
              </a:tabLst>
            </a:pPr>
            <a:r>
              <a:rPr sz="3600" spc="-5" dirty="0">
                <a:solidFill>
                  <a:srgbClr val="333399"/>
                </a:solidFill>
                <a:latin typeface="Carlito"/>
                <a:cs typeface="Carlito"/>
              </a:rPr>
              <a:t>Floating </a:t>
            </a:r>
            <a:r>
              <a:rPr sz="3600" spc="-25" dirty="0">
                <a:solidFill>
                  <a:srgbClr val="333399"/>
                </a:solidFill>
                <a:latin typeface="Carlito"/>
                <a:cs typeface="Carlito"/>
              </a:rPr>
              <a:t>Facilitator</a:t>
            </a:r>
            <a:endParaRPr sz="3600">
              <a:latin typeface="Carlito"/>
              <a:cs typeface="Carlito"/>
            </a:endParaRPr>
          </a:p>
          <a:p>
            <a:pPr marL="241300" indent="-229235">
              <a:lnSpc>
                <a:spcPct val="100000"/>
              </a:lnSpc>
              <a:spcBef>
                <a:spcPts val="565"/>
              </a:spcBef>
              <a:buFont typeface="Arial"/>
              <a:buChar char="•"/>
              <a:tabLst>
                <a:tab pos="241935" algn="l"/>
              </a:tabLst>
            </a:pPr>
            <a:r>
              <a:rPr sz="3600" spc="-20" dirty="0">
                <a:solidFill>
                  <a:srgbClr val="333399"/>
                </a:solidFill>
                <a:latin typeface="Carlito"/>
                <a:cs typeface="Carlito"/>
              </a:rPr>
              <a:t>Peer</a:t>
            </a:r>
            <a:r>
              <a:rPr sz="3600" spc="-5" dirty="0">
                <a:solidFill>
                  <a:srgbClr val="333399"/>
                </a:solidFill>
                <a:latin typeface="Carlito"/>
                <a:cs typeface="Carlito"/>
              </a:rPr>
              <a:t> </a:t>
            </a:r>
            <a:r>
              <a:rPr sz="3600" spc="-25" dirty="0">
                <a:solidFill>
                  <a:srgbClr val="333399"/>
                </a:solidFill>
                <a:latin typeface="Carlito"/>
                <a:cs typeface="Carlito"/>
              </a:rPr>
              <a:t>Facilitator</a:t>
            </a:r>
            <a:endParaRPr sz="3600">
              <a:latin typeface="Carlito"/>
              <a:cs typeface="Carlito"/>
            </a:endParaRPr>
          </a:p>
          <a:p>
            <a:pPr marL="241300" indent="-229235">
              <a:lnSpc>
                <a:spcPct val="100000"/>
              </a:lnSpc>
              <a:spcBef>
                <a:spcPts val="575"/>
              </a:spcBef>
              <a:buFont typeface="Arial"/>
              <a:buChar char="•"/>
              <a:tabLst>
                <a:tab pos="241935" algn="l"/>
              </a:tabLst>
            </a:pPr>
            <a:r>
              <a:rPr sz="3600" dirty="0">
                <a:solidFill>
                  <a:srgbClr val="333399"/>
                </a:solidFill>
                <a:latin typeface="Carlito"/>
                <a:cs typeface="Carlito"/>
              </a:rPr>
              <a:t>“Hybrid”</a:t>
            </a:r>
            <a:endParaRPr sz="36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1120" y="687070"/>
            <a:ext cx="4910455" cy="696595"/>
          </a:xfrm>
          <a:prstGeom prst="rect">
            <a:avLst/>
          </a:prstGeom>
        </p:spPr>
        <p:txBody>
          <a:bodyPr vert="horz" wrap="square" lIns="0" tIns="13335" rIns="0" bIns="0" rtlCol="0">
            <a:spAutoFit/>
          </a:bodyPr>
          <a:lstStyle/>
          <a:p>
            <a:pPr marL="12700">
              <a:lnSpc>
                <a:spcPct val="100000"/>
              </a:lnSpc>
              <a:spcBef>
                <a:spcPts val="105"/>
              </a:spcBef>
            </a:pPr>
            <a:r>
              <a:rPr sz="4400" spc="-200" dirty="0"/>
              <a:t>Medical </a:t>
            </a:r>
            <a:r>
              <a:rPr sz="4400" spc="-325" dirty="0"/>
              <a:t>School</a:t>
            </a:r>
            <a:r>
              <a:rPr sz="4400" spc="-450" dirty="0"/>
              <a:t> </a:t>
            </a:r>
            <a:r>
              <a:rPr sz="4400" spc="-145" dirty="0"/>
              <a:t>Model</a:t>
            </a:r>
            <a:endParaRPr sz="4400"/>
          </a:p>
        </p:txBody>
      </p:sp>
      <p:sp>
        <p:nvSpPr>
          <p:cNvPr id="3" name="object 3"/>
          <p:cNvSpPr txBox="1"/>
          <p:nvPr/>
        </p:nvSpPr>
        <p:spPr>
          <a:xfrm>
            <a:off x="688340" y="1939874"/>
            <a:ext cx="7077709" cy="4063365"/>
          </a:xfrm>
          <a:prstGeom prst="rect">
            <a:avLst/>
          </a:prstGeom>
        </p:spPr>
        <p:txBody>
          <a:bodyPr vert="horz" wrap="square" lIns="0" tIns="13335" rIns="0" bIns="0" rtlCol="0">
            <a:spAutoFit/>
          </a:bodyPr>
          <a:lstStyle/>
          <a:p>
            <a:pPr marL="355600" indent="-342900">
              <a:lnSpc>
                <a:spcPct val="100000"/>
              </a:lnSpc>
              <a:spcBef>
                <a:spcPts val="105"/>
              </a:spcBef>
              <a:buSzPct val="125000"/>
              <a:buChar char="•"/>
              <a:tabLst>
                <a:tab pos="355600" algn="l"/>
              </a:tabLst>
            </a:pPr>
            <a:r>
              <a:rPr sz="3200" spc="-15" dirty="0">
                <a:solidFill>
                  <a:srgbClr val="333399"/>
                </a:solidFill>
                <a:latin typeface="Carlito"/>
                <a:cs typeface="Carlito"/>
              </a:rPr>
              <a:t>Dedicated </a:t>
            </a:r>
            <a:r>
              <a:rPr sz="3200" spc="-10" dirty="0">
                <a:solidFill>
                  <a:srgbClr val="333399"/>
                </a:solidFill>
                <a:latin typeface="Carlito"/>
                <a:cs typeface="Carlito"/>
              </a:rPr>
              <a:t>faculty</a:t>
            </a:r>
            <a:r>
              <a:rPr sz="3200" spc="25" dirty="0">
                <a:solidFill>
                  <a:srgbClr val="333399"/>
                </a:solidFill>
                <a:latin typeface="Carlito"/>
                <a:cs typeface="Carlito"/>
              </a:rPr>
              <a:t> </a:t>
            </a:r>
            <a:r>
              <a:rPr sz="3200" spc="-15" dirty="0">
                <a:solidFill>
                  <a:srgbClr val="333399"/>
                </a:solidFill>
                <a:latin typeface="Carlito"/>
                <a:cs typeface="Carlito"/>
              </a:rPr>
              <a:t>tutor</a:t>
            </a:r>
            <a:endParaRPr sz="3200">
              <a:latin typeface="Carlito"/>
              <a:cs typeface="Carlito"/>
            </a:endParaRPr>
          </a:p>
          <a:p>
            <a:pPr marL="355600" indent="-342900">
              <a:lnSpc>
                <a:spcPct val="100000"/>
              </a:lnSpc>
              <a:spcBef>
                <a:spcPts val="385"/>
              </a:spcBef>
              <a:buSzPct val="125000"/>
              <a:buChar char="•"/>
              <a:tabLst>
                <a:tab pos="355600" algn="l"/>
              </a:tabLst>
            </a:pPr>
            <a:r>
              <a:rPr sz="3200" spc="-15" dirty="0">
                <a:solidFill>
                  <a:srgbClr val="333399"/>
                </a:solidFill>
                <a:latin typeface="Carlito"/>
                <a:cs typeface="Carlito"/>
              </a:rPr>
              <a:t>Groups </a:t>
            </a:r>
            <a:r>
              <a:rPr sz="3200" spc="-5" dirty="0">
                <a:solidFill>
                  <a:srgbClr val="333399"/>
                </a:solidFill>
                <a:latin typeface="Carlito"/>
                <a:cs typeface="Carlito"/>
              </a:rPr>
              <a:t>of</a:t>
            </a:r>
            <a:r>
              <a:rPr sz="3200" spc="5" dirty="0">
                <a:solidFill>
                  <a:srgbClr val="333399"/>
                </a:solidFill>
                <a:latin typeface="Carlito"/>
                <a:cs typeface="Carlito"/>
              </a:rPr>
              <a:t> </a:t>
            </a:r>
            <a:r>
              <a:rPr sz="3200" dirty="0">
                <a:solidFill>
                  <a:srgbClr val="333399"/>
                </a:solidFill>
                <a:latin typeface="Carlito"/>
                <a:cs typeface="Carlito"/>
              </a:rPr>
              <a:t>8-10</a:t>
            </a:r>
            <a:endParaRPr sz="3200">
              <a:latin typeface="Carlito"/>
              <a:cs typeface="Carlito"/>
            </a:endParaRPr>
          </a:p>
          <a:p>
            <a:pPr marL="355600" indent="-342900">
              <a:lnSpc>
                <a:spcPct val="100000"/>
              </a:lnSpc>
              <a:spcBef>
                <a:spcPts val="384"/>
              </a:spcBef>
              <a:buSzPct val="125000"/>
              <a:buChar char="•"/>
              <a:tabLst>
                <a:tab pos="355600" algn="l"/>
              </a:tabLst>
            </a:pPr>
            <a:r>
              <a:rPr sz="3200" spc="-40" dirty="0">
                <a:solidFill>
                  <a:srgbClr val="333399"/>
                </a:solidFill>
                <a:latin typeface="Carlito"/>
                <a:cs typeface="Carlito"/>
              </a:rPr>
              <a:t>Very </a:t>
            </a:r>
            <a:r>
              <a:rPr sz="3200" spc="-15" dirty="0">
                <a:solidFill>
                  <a:srgbClr val="333399"/>
                </a:solidFill>
                <a:latin typeface="Carlito"/>
                <a:cs typeface="Carlito"/>
              </a:rPr>
              <a:t>student-centered</a:t>
            </a:r>
            <a:r>
              <a:rPr sz="3200" spc="20" dirty="0">
                <a:solidFill>
                  <a:srgbClr val="333399"/>
                </a:solidFill>
                <a:latin typeface="Carlito"/>
                <a:cs typeface="Carlito"/>
              </a:rPr>
              <a:t> </a:t>
            </a:r>
            <a:r>
              <a:rPr sz="3200" spc="-15" dirty="0">
                <a:solidFill>
                  <a:srgbClr val="333399"/>
                </a:solidFill>
                <a:latin typeface="Carlito"/>
                <a:cs typeface="Carlito"/>
              </a:rPr>
              <a:t>environment</a:t>
            </a:r>
            <a:endParaRPr sz="3200">
              <a:latin typeface="Carlito"/>
              <a:cs typeface="Carlito"/>
            </a:endParaRPr>
          </a:p>
          <a:p>
            <a:pPr marL="355600" indent="-342900">
              <a:lnSpc>
                <a:spcPct val="100000"/>
              </a:lnSpc>
              <a:spcBef>
                <a:spcPts val="385"/>
              </a:spcBef>
              <a:buSzPct val="125000"/>
              <a:buChar char="•"/>
              <a:tabLst>
                <a:tab pos="355600" algn="l"/>
              </a:tabLst>
            </a:pPr>
            <a:r>
              <a:rPr sz="3200" spc="-15" dirty="0">
                <a:solidFill>
                  <a:srgbClr val="333399"/>
                </a:solidFill>
                <a:latin typeface="Carlito"/>
                <a:cs typeface="Carlito"/>
              </a:rPr>
              <a:t>Group </a:t>
            </a:r>
            <a:r>
              <a:rPr sz="3200" spc="-5" dirty="0">
                <a:solidFill>
                  <a:srgbClr val="333399"/>
                </a:solidFill>
                <a:latin typeface="Carlito"/>
                <a:cs typeface="Carlito"/>
              </a:rPr>
              <a:t>discussion </a:t>
            </a:r>
            <a:r>
              <a:rPr sz="3200" dirty="0">
                <a:solidFill>
                  <a:srgbClr val="333399"/>
                </a:solidFill>
                <a:latin typeface="Carlito"/>
                <a:cs typeface="Carlito"/>
              </a:rPr>
              <a:t>is </a:t>
            </a:r>
            <a:r>
              <a:rPr sz="3200" spc="-5" dirty="0">
                <a:solidFill>
                  <a:srgbClr val="333399"/>
                </a:solidFill>
                <a:latin typeface="Carlito"/>
                <a:cs typeface="Carlito"/>
              </a:rPr>
              <a:t>primary class</a:t>
            </a:r>
            <a:r>
              <a:rPr sz="3200" spc="70" dirty="0">
                <a:solidFill>
                  <a:srgbClr val="333399"/>
                </a:solidFill>
                <a:latin typeface="Carlito"/>
                <a:cs typeface="Carlito"/>
              </a:rPr>
              <a:t> </a:t>
            </a:r>
            <a:r>
              <a:rPr sz="3200" dirty="0">
                <a:solidFill>
                  <a:srgbClr val="333399"/>
                </a:solidFill>
                <a:latin typeface="Carlito"/>
                <a:cs typeface="Carlito"/>
              </a:rPr>
              <a:t>activity</a:t>
            </a:r>
            <a:endParaRPr sz="3200">
              <a:latin typeface="Carlito"/>
              <a:cs typeface="Carlito"/>
            </a:endParaRPr>
          </a:p>
          <a:p>
            <a:pPr marL="12700">
              <a:lnSpc>
                <a:spcPct val="100000"/>
              </a:lnSpc>
              <a:spcBef>
                <a:spcPts val="3350"/>
              </a:spcBef>
            </a:pPr>
            <a:r>
              <a:rPr sz="2800" b="1" i="1" spc="-5" dirty="0">
                <a:solidFill>
                  <a:srgbClr val="333399"/>
                </a:solidFill>
                <a:latin typeface="Carlito"/>
                <a:cs typeface="Carlito"/>
              </a:rPr>
              <a:t>A good </a:t>
            </a:r>
            <a:r>
              <a:rPr sz="2800" b="1" i="1" spc="-10" dirty="0">
                <a:solidFill>
                  <a:srgbClr val="333399"/>
                </a:solidFill>
                <a:latin typeface="Carlito"/>
                <a:cs typeface="Carlito"/>
              </a:rPr>
              <a:t>choice</a:t>
            </a:r>
            <a:r>
              <a:rPr sz="2800" b="1" i="1" spc="15" dirty="0">
                <a:solidFill>
                  <a:srgbClr val="333399"/>
                </a:solidFill>
                <a:latin typeface="Carlito"/>
                <a:cs typeface="Carlito"/>
              </a:rPr>
              <a:t> </a:t>
            </a:r>
            <a:r>
              <a:rPr sz="2800" b="1" i="1" spc="-15" dirty="0">
                <a:solidFill>
                  <a:srgbClr val="333399"/>
                </a:solidFill>
                <a:latin typeface="Carlito"/>
                <a:cs typeface="Carlito"/>
              </a:rPr>
              <a:t>for</a:t>
            </a:r>
            <a:endParaRPr sz="2800">
              <a:latin typeface="Carlito"/>
              <a:cs typeface="Carlito"/>
            </a:endParaRPr>
          </a:p>
          <a:p>
            <a:pPr marL="241300" indent="-228600">
              <a:lnSpc>
                <a:spcPct val="100000"/>
              </a:lnSpc>
              <a:spcBef>
                <a:spcPts val="1035"/>
              </a:spcBef>
              <a:buFont typeface="Arial"/>
              <a:buChar char="•"/>
              <a:tabLst>
                <a:tab pos="241300" algn="l"/>
              </a:tabLst>
            </a:pPr>
            <a:r>
              <a:rPr sz="2800" spc="-10" dirty="0">
                <a:solidFill>
                  <a:srgbClr val="333399"/>
                </a:solidFill>
                <a:latin typeface="Carlito"/>
                <a:cs typeface="Carlito"/>
              </a:rPr>
              <a:t>Highly </a:t>
            </a:r>
            <a:r>
              <a:rPr sz="2800" spc="-15" dirty="0">
                <a:solidFill>
                  <a:srgbClr val="333399"/>
                </a:solidFill>
                <a:latin typeface="Carlito"/>
                <a:cs typeface="Carlito"/>
              </a:rPr>
              <a:t>motivated, </a:t>
            </a:r>
            <a:r>
              <a:rPr sz="2800" spc="-10" dirty="0">
                <a:solidFill>
                  <a:srgbClr val="333399"/>
                </a:solidFill>
                <a:latin typeface="Carlito"/>
                <a:cs typeface="Carlito"/>
              </a:rPr>
              <a:t>experienced</a:t>
            </a:r>
            <a:r>
              <a:rPr sz="2800" spc="25" dirty="0">
                <a:solidFill>
                  <a:srgbClr val="333399"/>
                </a:solidFill>
                <a:latin typeface="Carlito"/>
                <a:cs typeface="Carlito"/>
              </a:rPr>
              <a:t> </a:t>
            </a:r>
            <a:r>
              <a:rPr sz="2800" spc="-10" dirty="0">
                <a:solidFill>
                  <a:srgbClr val="333399"/>
                </a:solidFill>
                <a:latin typeface="Carlito"/>
                <a:cs typeface="Carlito"/>
              </a:rPr>
              <a:t>learners</a:t>
            </a:r>
            <a:endParaRPr sz="2800">
              <a:latin typeface="Carlito"/>
              <a:cs typeface="Carlito"/>
            </a:endParaRPr>
          </a:p>
          <a:p>
            <a:pPr marL="241300" indent="-228600">
              <a:lnSpc>
                <a:spcPct val="100000"/>
              </a:lnSpc>
              <a:spcBef>
                <a:spcPts val="805"/>
              </a:spcBef>
              <a:buFont typeface="Arial"/>
              <a:buChar char="•"/>
              <a:tabLst>
                <a:tab pos="241300" algn="l"/>
              </a:tabLst>
            </a:pPr>
            <a:r>
              <a:rPr sz="2800" spc="-10" dirty="0">
                <a:solidFill>
                  <a:srgbClr val="333399"/>
                </a:solidFill>
                <a:latin typeface="Carlito"/>
                <a:cs typeface="Carlito"/>
              </a:rPr>
              <a:t>Small, upper-level seminar</a:t>
            </a:r>
            <a:r>
              <a:rPr sz="2800" spc="60" dirty="0">
                <a:solidFill>
                  <a:srgbClr val="333399"/>
                </a:solidFill>
                <a:latin typeface="Carlito"/>
                <a:cs typeface="Carlito"/>
              </a:rPr>
              <a:t> </a:t>
            </a:r>
            <a:r>
              <a:rPr sz="2800" spc="-5" dirty="0">
                <a:solidFill>
                  <a:srgbClr val="333399"/>
                </a:solidFill>
                <a:latin typeface="Carlito"/>
                <a:cs typeface="Carlito"/>
              </a:rPr>
              <a:t>classes</a:t>
            </a:r>
            <a:endParaRPr sz="28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794" y="687070"/>
            <a:ext cx="5628640" cy="696595"/>
          </a:xfrm>
          <a:prstGeom prst="rect">
            <a:avLst/>
          </a:prstGeom>
        </p:spPr>
        <p:txBody>
          <a:bodyPr vert="horz" wrap="square" lIns="0" tIns="13335" rIns="0" bIns="0" rtlCol="0">
            <a:spAutoFit/>
          </a:bodyPr>
          <a:lstStyle/>
          <a:p>
            <a:pPr marL="12700">
              <a:lnSpc>
                <a:spcPct val="100000"/>
              </a:lnSpc>
              <a:spcBef>
                <a:spcPts val="105"/>
              </a:spcBef>
            </a:pPr>
            <a:r>
              <a:rPr sz="4400" spc="-225" dirty="0"/>
              <a:t>Floating </a:t>
            </a:r>
            <a:r>
              <a:rPr sz="4400" spc="-180" dirty="0"/>
              <a:t>Facilitator</a:t>
            </a:r>
            <a:r>
              <a:rPr sz="4400" spc="-480" dirty="0"/>
              <a:t> </a:t>
            </a:r>
            <a:r>
              <a:rPr sz="4400" spc="-145" dirty="0"/>
              <a:t>Model</a:t>
            </a:r>
            <a:endParaRPr sz="4400"/>
          </a:p>
        </p:txBody>
      </p:sp>
      <p:sp>
        <p:nvSpPr>
          <p:cNvPr id="3" name="object 3"/>
          <p:cNvSpPr txBox="1"/>
          <p:nvPr/>
        </p:nvSpPr>
        <p:spPr>
          <a:xfrm>
            <a:off x="383540" y="1974358"/>
            <a:ext cx="4914900" cy="1976755"/>
          </a:xfrm>
          <a:prstGeom prst="rect">
            <a:avLst/>
          </a:prstGeom>
        </p:spPr>
        <p:txBody>
          <a:bodyPr vert="horz" wrap="square" lIns="0" tIns="12700" rIns="0" bIns="0" rtlCol="0">
            <a:spAutoFit/>
          </a:bodyPr>
          <a:lstStyle/>
          <a:p>
            <a:pPr marL="241300" marR="5080" indent="-228600">
              <a:lnSpc>
                <a:spcPct val="105000"/>
              </a:lnSpc>
              <a:spcBef>
                <a:spcPts val="100"/>
              </a:spcBef>
              <a:buFont typeface="Arial"/>
              <a:buChar char="•"/>
              <a:tabLst>
                <a:tab pos="241300" algn="l"/>
              </a:tabLst>
            </a:pPr>
            <a:r>
              <a:rPr sz="2800" spc="-15" dirty="0">
                <a:solidFill>
                  <a:srgbClr val="333399"/>
                </a:solidFill>
                <a:latin typeface="Carlito"/>
                <a:cs typeface="Carlito"/>
              </a:rPr>
              <a:t>More structured </a:t>
            </a:r>
            <a:r>
              <a:rPr sz="2800" spc="-20" dirty="0">
                <a:solidFill>
                  <a:srgbClr val="333399"/>
                </a:solidFill>
                <a:latin typeface="Carlito"/>
                <a:cs typeface="Carlito"/>
              </a:rPr>
              <a:t>format: </a:t>
            </a:r>
            <a:r>
              <a:rPr sz="2800" spc="-15" dirty="0">
                <a:solidFill>
                  <a:srgbClr val="333399"/>
                </a:solidFill>
                <a:latin typeface="Carlito"/>
                <a:cs typeface="Carlito"/>
              </a:rPr>
              <a:t>greater  degree </a:t>
            </a:r>
            <a:r>
              <a:rPr sz="2800" spc="-5" dirty="0">
                <a:solidFill>
                  <a:srgbClr val="333399"/>
                </a:solidFill>
                <a:latin typeface="Carlito"/>
                <a:cs typeface="Carlito"/>
              </a:rPr>
              <a:t>of </a:t>
            </a:r>
            <a:r>
              <a:rPr sz="2800" spc="-10" dirty="0">
                <a:solidFill>
                  <a:srgbClr val="333399"/>
                </a:solidFill>
                <a:latin typeface="Carlito"/>
                <a:cs typeface="Carlito"/>
              </a:rPr>
              <a:t>instructor input </a:t>
            </a:r>
            <a:r>
              <a:rPr sz="2800" spc="-20" dirty="0">
                <a:solidFill>
                  <a:srgbClr val="333399"/>
                </a:solidFill>
                <a:latin typeface="Carlito"/>
                <a:cs typeface="Carlito"/>
              </a:rPr>
              <a:t>into  </a:t>
            </a:r>
            <a:r>
              <a:rPr sz="2800" spc="-5" dirty="0">
                <a:solidFill>
                  <a:srgbClr val="333399"/>
                </a:solidFill>
                <a:latin typeface="Carlito"/>
                <a:cs typeface="Carlito"/>
              </a:rPr>
              <a:t>learning issues and</a:t>
            </a:r>
            <a:r>
              <a:rPr sz="2800" spc="40" dirty="0">
                <a:solidFill>
                  <a:srgbClr val="333399"/>
                </a:solidFill>
                <a:latin typeface="Carlito"/>
                <a:cs typeface="Carlito"/>
              </a:rPr>
              <a:t> </a:t>
            </a:r>
            <a:r>
              <a:rPr sz="2800" spc="-15" dirty="0">
                <a:solidFill>
                  <a:srgbClr val="333399"/>
                </a:solidFill>
                <a:latin typeface="Carlito"/>
                <a:cs typeface="Carlito"/>
              </a:rPr>
              <a:t>resources</a:t>
            </a:r>
            <a:endParaRPr sz="2800">
              <a:latin typeface="Carlito"/>
              <a:cs typeface="Carlito"/>
            </a:endParaRPr>
          </a:p>
          <a:p>
            <a:pPr marL="241300" indent="-228600">
              <a:lnSpc>
                <a:spcPct val="100000"/>
              </a:lnSpc>
              <a:spcBef>
                <a:spcPts val="1420"/>
              </a:spcBef>
              <a:buFont typeface="Arial"/>
              <a:buChar char="•"/>
              <a:tabLst>
                <a:tab pos="241300" algn="l"/>
              </a:tabLst>
            </a:pPr>
            <a:r>
              <a:rPr sz="2800" spc="-15" dirty="0">
                <a:solidFill>
                  <a:srgbClr val="333399"/>
                </a:solidFill>
                <a:latin typeface="Carlito"/>
                <a:cs typeface="Carlito"/>
              </a:rPr>
              <a:t>Group </a:t>
            </a:r>
            <a:r>
              <a:rPr sz="2800" spc="-20" dirty="0">
                <a:solidFill>
                  <a:srgbClr val="333399"/>
                </a:solidFill>
                <a:latin typeface="Carlito"/>
                <a:cs typeface="Carlito"/>
              </a:rPr>
              <a:t>size:</a:t>
            </a:r>
            <a:r>
              <a:rPr sz="2800" spc="25" dirty="0">
                <a:solidFill>
                  <a:srgbClr val="333399"/>
                </a:solidFill>
                <a:latin typeface="Carlito"/>
                <a:cs typeface="Carlito"/>
              </a:rPr>
              <a:t> </a:t>
            </a:r>
            <a:r>
              <a:rPr sz="2800" spc="-5" dirty="0">
                <a:solidFill>
                  <a:srgbClr val="333399"/>
                </a:solidFill>
                <a:latin typeface="Carlito"/>
                <a:cs typeface="Carlito"/>
              </a:rPr>
              <a:t>4</a:t>
            </a:r>
            <a:endParaRPr sz="2800">
              <a:latin typeface="Carlito"/>
              <a:cs typeface="Carlito"/>
            </a:endParaRPr>
          </a:p>
        </p:txBody>
      </p:sp>
      <p:sp>
        <p:nvSpPr>
          <p:cNvPr id="4" name="object 4"/>
          <p:cNvSpPr txBox="1"/>
          <p:nvPr/>
        </p:nvSpPr>
        <p:spPr>
          <a:xfrm>
            <a:off x="5667502" y="1949018"/>
            <a:ext cx="5888990" cy="3075305"/>
          </a:xfrm>
          <a:prstGeom prst="rect">
            <a:avLst/>
          </a:prstGeom>
        </p:spPr>
        <p:txBody>
          <a:bodyPr vert="horz" wrap="square" lIns="0" tIns="60960" rIns="0" bIns="0" rtlCol="0">
            <a:spAutoFit/>
          </a:bodyPr>
          <a:lstStyle/>
          <a:p>
            <a:pPr marL="241300" marR="5080" indent="-228600">
              <a:lnSpc>
                <a:spcPts val="3020"/>
              </a:lnSpc>
              <a:spcBef>
                <a:spcPts val="480"/>
              </a:spcBef>
              <a:buFont typeface="Arial"/>
              <a:buChar char="•"/>
              <a:tabLst>
                <a:tab pos="241300" algn="l"/>
              </a:tabLst>
            </a:pPr>
            <a:r>
              <a:rPr sz="2800" spc="-10" dirty="0">
                <a:solidFill>
                  <a:srgbClr val="333399"/>
                </a:solidFill>
                <a:latin typeface="Carlito"/>
                <a:cs typeface="Carlito"/>
              </a:rPr>
              <a:t>Instructor </a:t>
            </a:r>
            <a:r>
              <a:rPr sz="2800" spc="-25" dirty="0">
                <a:solidFill>
                  <a:srgbClr val="333399"/>
                </a:solidFill>
                <a:latin typeface="Carlito"/>
                <a:cs typeface="Carlito"/>
              </a:rPr>
              <a:t>rotates </a:t>
            </a:r>
            <a:r>
              <a:rPr sz="2800" spc="-15" dirty="0">
                <a:solidFill>
                  <a:srgbClr val="333399"/>
                </a:solidFill>
                <a:latin typeface="Carlito"/>
                <a:cs typeface="Carlito"/>
              </a:rPr>
              <a:t>through groups: </a:t>
            </a:r>
            <a:r>
              <a:rPr sz="2800" spc="-10" dirty="0">
                <a:solidFill>
                  <a:srgbClr val="333399"/>
                </a:solidFill>
                <a:latin typeface="Carlito"/>
                <a:cs typeface="Carlito"/>
              </a:rPr>
              <a:t>Asks  questions, </a:t>
            </a:r>
            <a:r>
              <a:rPr sz="2800" spc="-15" dirty="0">
                <a:solidFill>
                  <a:srgbClr val="333399"/>
                </a:solidFill>
                <a:latin typeface="Carlito"/>
                <a:cs typeface="Carlito"/>
              </a:rPr>
              <a:t>directs </a:t>
            </a:r>
            <a:r>
              <a:rPr sz="2800" spc="-10" dirty="0">
                <a:solidFill>
                  <a:srgbClr val="333399"/>
                </a:solidFill>
                <a:latin typeface="Carlito"/>
                <a:cs typeface="Carlito"/>
              </a:rPr>
              <a:t>discussions, checks  </a:t>
            </a:r>
            <a:r>
              <a:rPr sz="2800" spc="-15" dirty="0">
                <a:solidFill>
                  <a:srgbClr val="333399"/>
                </a:solidFill>
                <a:latin typeface="Carlito"/>
                <a:cs typeface="Carlito"/>
              </a:rPr>
              <a:t>understanding</a:t>
            </a:r>
            <a:endParaRPr sz="2800">
              <a:latin typeface="Carlito"/>
              <a:cs typeface="Carlito"/>
            </a:endParaRPr>
          </a:p>
          <a:p>
            <a:pPr marL="228600" marR="2583180" indent="-228600" algn="r">
              <a:lnSpc>
                <a:spcPct val="100000"/>
              </a:lnSpc>
              <a:spcBef>
                <a:spcPts val="635"/>
              </a:spcBef>
              <a:buFont typeface="Arial"/>
              <a:buChar char="•"/>
              <a:tabLst>
                <a:tab pos="228600" algn="l"/>
              </a:tabLst>
            </a:pPr>
            <a:r>
              <a:rPr sz="2800" spc="-10" dirty="0">
                <a:solidFill>
                  <a:srgbClr val="333399"/>
                </a:solidFill>
                <a:latin typeface="Carlito"/>
                <a:cs typeface="Carlito"/>
              </a:rPr>
              <a:t>Other </a:t>
            </a:r>
            <a:r>
              <a:rPr sz="2800" spc="-5" dirty="0">
                <a:solidFill>
                  <a:srgbClr val="333399"/>
                </a:solidFill>
                <a:latin typeface="Carlito"/>
                <a:cs typeface="Carlito"/>
              </a:rPr>
              <a:t>class</a:t>
            </a:r>
            <a:r>
              <a:rPr sz="2800" spc="-30" dirty="0">
                <a:solidFill>
                  <a:srgbClr val="333399"/>
                </a:solidFill>
                <a:latin typeface="Carlito"/>
                <a:cs typeface="Carlito"/>
              </a:rPr>
              <a:t> </a:t>
            </a:r>
            <a:r>
              <a:rPr sz="2800" spc="-5" dirty="0">
                <a:solidFill>
                  <a:srgbClr val="333399"/>
                </a:solidFill>
                <a:latin typeface="Carlito"/>
                <a:cs typeface="Carlito"/>
              </a:rPr>
              <a:t>activities:</a:t>
            </a:r>
            <a:endParaRPr sz="2800">
              <a:latin typeface="Carlito"/>
              <a:cs typeface="Carlito"/>
            </a:endParaRPr>
          </a:p>
          <a:p>
            <a:pPr marL="228600" marR="2571750" lvl="1" indent="-228600" algn="r">
              <a:lnSpc>
                <a:spcPct val="100000"/>
              </a:lnSpc>
              <a:spcBef>
                <a:spcPts val="160"/>
              </a:spcBef>
              <a:buFont typeface="Arial"/>
              <a:buChar char="•"/>
              <a:tabLst>
                <a:tab pos="228600" algn="l"/>
              </a:tabLst>
            </a:pPr>
            <a:r>
              <a:rPr sz="2800" spc="-20" dirty="0">
                <a:solidFill>
                  <a:srgbClr val="333399"/>
                </a:solidFill>
                <a:latin typeface="Carlito"/>
                <a:cs typeface="Carlito"/>
              </a:rPr>
              <a:t>Groups </a:t>
            </a:r>
            <a:r>
              <a:rPr sz="2800" spc="-10" dirty="0">
                <a:solidFill>
                  <a:srgbClr val="333399"/>
                </a:solidFill>
                <a:latin typeface="Carlito"/>
                <a:cs typeface="Carlito"/>
              </a:rPr>
              <a:t>report</a:t>
            </a:r>
            <a:r>
              <a:rPr sz="2800" spc="-5" dirty="0">
                <a:solidFill>
                  <a:srgbClr val="333399"/>
                </a:solidFill>
                <a:latin typeface="Carlito"/>
                <a:cs typeface="Carlito"/>
              </a:rPr>
              <a:t> </a:t>
            </a:r>
            <a:r>
              <a:rPr sz="2800" spc="-10" dirty="0">
                <a:solidFill>
                  <a:srgbClr val="333399"/>
                </a:solidFill>
                <a:latin typeface="Carlito"/>
                <a:cs typeface="Carlito"/>
              </a:rPr>
              <a:t>out</a:t>
            </a:r>
            <a:endParaRPr sz="2800">
              <a:latin typeface="Carlito"/>
              <a:cs typeface="Carlito"/>
            </a:endParaRPr>
          </a:p>
          <a:p>
            <a:pPr marL="698500" lvl="1" indent="-228600">
              <a:lnSpc>
                <a:spcPct val="100000"/>
              </a:lnSpc>
              <a:spcBef>
                <a:spcPts val="170"/>
              </a:spcBef>
              <a:buFont typeface="Arial"/>
              <a:buChar char="•"/>
              <a:tabLst>
                <a:tab pos="698500" algn="l"/>
              </a:tabLst>
            </a:pPr>
            <a:r>
              <a:rPr sz="2800" spc="-10" dirty="0">
                <a:solidFill>
                  <a:srgbClr val="333399"/>
                </a:solidFill>
                <a:latin typeface="Carlito"/>
                <a:cs typeface="Carlito"/>
              </a:rPr>
              <a:t>Whole </a:t>
            </a:r>
            <a:r>
              <a:rPr sz="2800" spc="-5" dirty="0">
                <a:solidFill>
                  <a:srgbClr val="333399"/>
                </a:solidFill>
                <a:latin typeface="Carlito"/>
                <a:cs typeface="Carlito"/>
              </a:rPr>
              <a:t>class</a:t>
            </a:r>
            <a:r>
              <a:rPr sz="2800" spc="30" dirty="0">
                <a:solidFill>
                  <a:srgbClr val="333399"/>
                </a:solidFill>
                <a:latin typeface="Carlito"/>
                <a:cs typeface="Carlito"/>
              </a:rPr>
              <a:t> </a:t>
            </a:r>
            <a:r>
              <a:rPr sz="2800" spc="-10" dirty="0">
                <a:solidFill>
                  <a:srgbClr val="333399"/>
                </a:solidFill>
                <a:latin typeface="Carlito"/>
                <a:cs typeface="Carlito"/>
              </a:rPr>
              <a:t>discussions</a:t>
            </a:r>
            <a:endParaRPr sz="2800">
              <a:latin typeface="Carlito"/>
              <a:cs typeface="Carlito"/>
            </a:endParaRPr>
          </a:p>
          <a:p>
            <a:pPr marL="698500" lvl="1" indent="-228600">
              <a:lnSpc>
                <a:spcPct val="100000"/>
              </a:lnSpc>
              <a:spcBef>
                <a:spcPts val="165"/>
              </a:spcBef>
              <a:buFont typeface="Arial"/>
              <a:buChar char="•"/>
              <a:tabLst>
                <a:tab pos="698500" algn="l"/>
              </a:tabLst>
            </a:pPr>
            <a:r>
              <a:rPr sz="2800" spc="-10" dirty="0">
                <a:solidFill>
                  <a:srgbClr val="333399"/>
                </a:solidFill>
                <a:latin typeface="Carlito"/>
                <a:cs typeface="Carlito"/>
              </a:rPr>
              <a:t>(Mini-)lectures</a:t>
            </a:r>
            <a:endParaRPr sz="2800">
              <a:latin typeface="Carlito"/>
              <a:cs typeface="Carlito"/>
            </a:endParaRPr>
          </a:p>
        </p:txBody>
      </p:sp>
      <p:sp>
        <p:nvSpPr>
          <p:cNvPr id="5" name="object 5"/>
          <p:cNvSpPr txBox="1"/>
          <p:nvPr/>
        </p:nvSpPr>
        <p:spPr>
          <a:xfrm>
            <a:off x="2009394" y="5125973"/>
            <a:ext cx="3848100" cy="1557020"/>
          </a:xfrm>
          <a:prstGeom prst="rect">
            <a:avLst/>
          </a:prstGeom>
        </p:spPr>
        <p:txBody>
          <a:bodyPr vert="horz" wrap="square" lIns="0" tIns="12700" rIns="0" bIns="0" rtlCol="0">
            <a:spAutoFit/>
          </a:bodyPr>
          <a:lstStyle/>
          <a:p>
            <a:pPr marL="12700">
              <a:lnSpc>
                <a:spcPts val="3829"/>
              </a:lnSpc>
              <a:spcBef>
                <a:spcPts val="100"/>
              </a:spcBef>
            </a:pPr>
            <a:r>
              <a:rPr sz="3200" b="1" i="1" dirty="0">
                <a:solidFill>
                  <a:srgbClr val="333399"/>
                </a:solidFill>
                <a:latin typeface="Times New Roman"/>
                <a:cs typeface="Times New Roman"/>
              </a:rPr>
              <a:t>A good choice</a:t>
            </a:r>
            <a:r>
              <a:rPr sz="3200" b="1" i="1" spc="-245" dirty="0">
                <a:solidFill>
                  <a:srgbClr val="333399"/>
                </a:solidFill>
                <a:latin typeface="Times New Roman"/>
                <a:cs typeface="Times New Roman"/>
              </a:rPr>
              <a:t> </a:t>
            </a:r>
            <a:r>
              <a:rPr sz="3200" b="1" i="1" dirty="0">
                <a:solidFill>
                  <a:srgbClr val="333399"/>
                </a:solidFill>
                <a:latin typeface="Times New Roman"/>
                <a:cs typeface="Times New Roman"/>
              </a:rPr>
              <a:t>for</a:t>
            </a:r>
            <a:endParaRPr sz="3200">
              <a:latin typeface="Times New Roman"/>
              <a:cs typeface="Times New Roman"/>
            </a:endParaRPr>
          </a:p>
          <a:p>
            <a:pPr marL="168910" indent="-156845">
              <a:lnSpc>
                <a:spcPts val="4105"/>
              </a:lnSpc>
              <a:buSzPct val="121428"/>
              <a:buChar char="•"/>
              <a:tabLst>
                <a:tab pos="169545" algn="l"/>
              </a:tabLst>
            </a:pPr>
            <a:r>
              <a:rPr sz="2800" spc="-5" dirty="0">
                <a:solidFill>
                  <a:srgbClr val="333399"/>
                </a:solidFill>
                <a:latin typeface="Times New Roman"/>
                <a:cs typeface="Times New Roman"/>
              </a:rPr>
              <a:t>Less experienced</a:t>
            </a:r>
            <a:r>
              <a:rPr sz="2800" spc="-50" dirty="0">
                <a:solidFill>
                  <a:srgbClr val="333399"/>
                </a:solidFill>
                <a:latin typeface="Times New Roman"/>
                <a:cs typeface="Times New Roman"/>
              </a:rPr>
              <a:t> </a:t>
            </a:r>
            <a:r>
              <a:rPr sz="2800" spc="-5" dirty="0">
                <a:solidFill>
                  <a:srgbClr val="333399"/>
                </a:solidFill>
                <a:latin typeface="Times New Roman"/>
                <a:cs typeface="Times New Roman"/>
              </a:rPr>
              <a:t>learners</a:t>
            </a:r>
            <a:endParaRPr sz="2800">
              <a:latin typeface="Times New Roman"/>
              <a:cs typeface="Times New Roman"/>
            </a:endParaRPr>
          </a:p>
          <a:p>
            <a:pPr marL="168910" indent="-156845">
              <a:lnSpc>
                <a:spcPts val="4115"/>
              </a:lnSpc>
              <a:buSzPct val="121428"/>
              <a:buChar char="•"/>
              <a:tabLst>
                <a:tab pos="169545" algn="l"/>
              </a:tabLst>
            </a:pPr>
            <a:r>
              <a:rPr sz="2800" spc="-5" dirty="0">
                <a:solidFill>
                  <a:srgbClr val="333399"/>
                </a:solidFill>
                <a:latin typeface="Times New Roman"/>
                <a:cs typeface="Times New Roman"/>
              </a:rPr>
              <a:t>Classes of all</a:t>
            </a:r>
            <a:r>
              <a:rPr sz="2800" spc="-20" dirty="0">
                <a:solidFill>
                  <a:srgbClr val="333399"/>
                </a:solidFill>
                <a:latin typeface="Times New Roman"/>
                <a:cs typeface="Times New Roman"/>
              </a:rPr>
              <a:t> </a:t>
            </a:r>
            <a:r>
              <a:rPr sz="2800" spc="-5" dirty="0">
                <a:solidFill>
                  <a:srgbClr val="333399"/>
                </a:solidFill>
                <a:latin typeface="Times New Roman"/>
                <a:cs typeface="Times New Roman"/>
              </a:rPr>
              <a:t>sizes</a:t>
            </a:r>
            <a:endParaRPr sz="2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49379" y="1098803"/>
            <a:ext cx="5475878" cy="32004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9" y="936117"/>
            <a:ext cx="5525770" cy="543560"/>
          </a:xfrm>
          <a:prstGeom prst="rect">
            <a:avLst/>
          </a:prstGeom>
        </p:spPr>
        <p:txBody>
          <a:bodyPr vert="horz" wrap="square" lIns="0" tIns="12065" rIns="0" bIns="0" rtlCol="0">
            <a:spAutoFit/>
          </a:bodyPr>
          <a:lstStyle/>
          <a:p>
            <a:pPr marL="12700">
              <a:lnSpc>
                <a:spcPct val="100000"/>
              </a:lnSpc>
              <a:spcBef>
                <a:spcPts val="95"/>
              </a:spcBef>
            </a:pPr>
            <a:r>
              <a:rPr sz="3400" spc="-400" dirty="0"/>
              <a:t>OUTLINE </a:t>
            </a:r>
            <a:r>
              <a:rPr sz="3400" spc="-484" dirty="0"/>
              <a:t>OF THE</a:t>
            </a:r>
            <a:r>
              <a:rPr sz="3400" spc="-370" dirty="0"/>
              <a:t> </a:t>
            </a:r>
            <a:r>
              <a:rPr sz="3400" spc="-530" dirty="0"/>
              <a:t>PRESENTATION</a:t>
            </a:r>
            <a:endParaRPr sz="3400"/>
          </a:p>
        </p:txBody>
      </p:sp>
      <p:grpSp>
        <p:nvGrpSpPr>
          <p:cNvPr id="4" name="object 4"/>
          <p:cNvGrpSpPr/>
          <p:nvPr/>
        </p:nvGrpSpPr>
        <p:grpSpPr>
          <a:xfrm>
            <a:off x="701040" y="3645408"/>
            <a:ext cx="3767454" cy="1330960"/>
            <a:chOff x="701040" y="3645408"/>
            <a:chExt cx="3767454" cy="1330960"/>
          </a:xfrm>
        </p:grpSpPr>
        <p:sp>
          <p:nvSpPr>
            <p:cNvPr id="5" name="object 5"/>
            <p:cNvSpPr/>
            <p:nvPr/>
          </p:nvSpPr>
          <p:spPr>
            <a:xfrm>
              <a:off x="947327" y="3949214"/>
              <a:ext cx="132265" cy="1374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12876" y="3645408"/>
              <a:ext cx="3177540" cy="87172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01040" y="4123944"/>
              <a:ext cx="624840" cy="81534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12876" y="4104132"/>
              <a:ext cx="3555491" cy="871727"/>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p:nvPr/>
        </p:nvSpPr>
        <p:spPr>
          <a:xfrm>
            <a:off x="916939" y="1737106"/>
            <a:ext cx="5745480" cy="3781163"/>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935" algn="l"/>
              </a:tabLst>
            </a:pPr>
            <a:r>
              <a:rPr sz="2600" b="1" spc="-35" dirty="0">
                <a:latin typeface="Carlito"/>
                <a:cs typeface="Carlito"/>
              </a:rPr>
              <a:t>Teaching </a:t>
            </a:r>
            <a:r>
              <a:rPr sz="2600" b="1" dirty="0">
                <a:latin typeface="Carlito"/>
                <a:cs typeface="Carlito"/>
              </a:rPr>
              <a:t>Solution in </a:t>
            </a:r>
            <a:r>
              <a:rPr sz="2600" b="1" spc="-5" dirty="0">
                <a:latin typeface="Carlito"/>
                <a:cs typeface="Carlito"/>
              </a:rPr>
              <a:t>Pandemic </a:t>
            </a:r>
            <a:r>
              <a:rPr sz="2600" b="1" spc="-20" dirty="0">
                <a:latin typeface="Carlito"/>
                <a:cs typeface="Carlito"/>
              </a:rPr>
              <a:t>Era </a:t>
            </a:r>
            <a:r>
              <a:rPr sz="2600" b="1" dirty="0">
                <a:latin typeface="Carlito"/>
                <a:cs typeface="Carlito"/>
              </a:rPr>
              <a:t>–</a:t>
            </a:r>
            <a:r>
              <a:rPr sz="2600" b="1" spc="-10" dirty="0">
                <a:latin typeface="Carlito"/>
                <a:cs typeface="Carlito"/>
              </a:rPr>
              <a:t> </a:t>
            </a:r>
            <a:r>
              <a:rPr sz="2600" b="1" dirty="0">
                <a:latin typeface="Carlito"/>
                <a:cs typeface="Carlito"/>
              </a:rPr>
              <a:t>PBL</a:t>
            </a:r>
            <a:endParaRPr sz="2600" dirty="0">
              <a:latin typeface="Carlito"/>
              <a:cs typeface="Carlito"/>
            </a:endParaRPr>
          </a:p>
          <a:p>
            <a:pPr>
              <a:lnSpc>
                <a:spcPct val="100000"/>
              </a:lnSpc>
              <a:spcBef>
                <a:spcPts val="5"/>
              </a:spcBef>
              <a:buChar char="•"/>
            </a:pPr>
            <a:endParaRPr sz="2650" dirty="0">
              <a:latin typeface="Carlito"/>
              <a:cs typeface="Carlito"/>
            </a:endParaRPr>
          </a:p>
          <a:p>
            <a:pPr marL="241300" indent="-229235">
              <a:lnSpc>
                <a:spcPct val="100000"/>
              </a:lnSpc>
              <a:buFont typeface="Arial"/>
              <a:buChar char="•"/>
              <a:tabLst>
                <a:tab pos="241935" algn="l"/>
              </a:tabLst>
            </a:pPr>
            <a:r>
              <a:rPr sz="2600" b="1" spc="-15" dirty="0">
                <a:latin typeface="Carlito"/>
                <a:cs typeface="Carlito"/>
              </a:rPr>
              <a:t>Research</a:t>
            </a:r>
            <a:r>
              <a:rPr sz="2600" b="1" spc="-10" dirty="0">
                <a:latin typeface="Carlito"/>
                <a:cs typeface="Carlito"/>
              </a:rPr>
              <a:t> </a:t>
            </a:r>
            <a:r>
              <a:rPr sz="2600" b="1" spc="-5" dirty="0">
                <a:latin typeface="Carlito"/>
                <a:cs typeface="Carlito"/>
              </a:rPr>
              <a:t>Process</a:t>
            </a:r>
            <a:endParaRPr sz="2600" dirty="0">
              <a:latin typeface="Carlito"/>
              <a:cs typeface="Carlito"/>
            </a:endParaRPr>
          </a:p>
          <a:p>
            <a:pPr marL="241300" indent="-229235">
              <a:lnSpc>
                <a:spcPct val="100000"/>
              </a:lnSpc>
              <a:spcBef>
                <a:spcPts val="75"/>
              </a:spcBef>
              <a:buFont typeface="Arial"/>
              <a:buChar char="•"/>
              <a:tabLst>
                <a:tab pos="241935" algn="l"/>
              </a:tabLst>
            </a:pPr>
            <a:r>
              <a:rPr sz="2600" b="1" spc="-15" dirty="0">
                <a:latin typeface="Carlito"/>
                <a:cs typeface="Carlito"/>
              </a:rPr>
              <a:t>Research</a:t>
            </a:r>
            <a:r>
              <a:rPr sz="2600" b="1" spc="-10" dirty="0">
                <a:latin typeface="Carlito"/>
                <a:cs typeface="Carlito"/>
              </a:rPr>
              <a:t> </a:t>
            </a:r>
            <a:r>
              <a:rPr sz="2600" b="1" spc="-5" dirty="0">
                <a:latin typeface="Carlito"/>
                <a:cs typeface="Carlito"/>
              </a:rPr>
              <a:t>Overview</a:t>
            </a:r>
            <a:endParaRPr sz="2600" dirty="0">
              <a:latin typeface="Carlito"/>
              <a:cs typeface="Carlito"/>
            </a:endParaRPr>
          </a:p>
          <a:p>
            <a:pPr marL="241300" indent="-229235">
              <a:lnSpc>
                <a:spcPts val="3055"/>
              </a:lnSpc>
              <a:spcBef>
                <a:spcPts val="60"/>
              </a:spcBef>
              <a:buFont typeface="Arial"/>
              <a:buChar char="•"/>
              <a:tabLst>
                <a:tab pos="241935" algn="l"/>
              </a:tabLst>
            </a:pPr>
            <a:r>
              <a:rPr sz="2600" b="1" spc="-15" dirty="0">
                <a:latin typeface="Carlito"/>
                <a:cs typeface="Carlito"/>
              </a:rPr>
              <a:t>Research</a:t>
            </a:r>
            <a:r>
              <a:rPr sz="2600" b="1" spc="-10" dirty="0">
                <a:latin typeface="Carlito"/>
                <a:cs typeface="Carlito"/>
              </a:rPr>
              <a:t> </a:t>
            </a:r>
            <a:r>
              <a:rPr sz="2600" b="1" spc="-5" dirty="0">
                <a:latin typeface="Carlito"/>
                <a:cs typeface="Carlito"/>
              </a:rPr>
              <a:t>Method</a:t>
            </a:r>
            <a:endParaRPr sz="2600" dirty="0">
              <a:latin typeface="Carlito"/>
              <a:cs typeface="Carlito"/>
            </a:endParaRPr>
          </a:p>
          <a:p>
            <a:pPr marL="241300" indent="-229235">
              <a:lnSpc>
                <a:spcPts val="3604"/>
              </a:lnSpc>
              <a:buFont typeface="Arial"/>
              <a:buChar char="•"/>
              <a:tabLst>
                <a:tab pos="241935" algn="l"/>
              </a:tabLst>
            </a:pPr>
            <a:r>
              <a:rPr sz="2600" b="1" spc="-15" dirty="0">
                <a:latin typeface="Carlito"/>
              </a:rPr>
              <a:t>Research Design</a:t>
            </a:r>
            <a:endParaRPr lang="en-US" sz="2600" b="1" spc="-15" dirty="0">
              <a:latin typeface="Carlito"/>
            </a:endParaRPr>
          </a:p>
          <a:p>
            <a:pPr marL="241300" indent="-229235">
              <a:lnSpc>
                <a:spcPts val="3604"/>
              </a:lnSpc>
              <a:buFont typeface="Arial"/>
              <a:buChar char="•"/>
              <a:tabLst>
                <a:tab pos="241935" algn="l"/>
              </a:tabLst>
            </a:pPr>
            <a:endParaRPr sz="2600" b="1" spc="-15" dirty="0">
              <a:latin typeface="Carlito"/>
            </a:endParaRPr>
          </a:p>
          <a:p>
            <a:pPr marL="241300" indent="-229235">
              <a:lnSpc>
                <a:spcPct val="100000"/>
              </a:lnSpc>
              <a:buFont typeface="Arial"/>
              <a:buChar char="•"/>
              <a:tabLst>
                <a:tab pos="241935" algn="l"/>
              </a:tabLst>
            </a:pPr>
            <a:r>
              <a:rPr sz="2600" b="1" spc="-15" dirty="0">
                <a:latin typeface="Carlito"/>
              </a:rPr>
              <a:t>Conclusio</a:t>
            </a:r>
            <a:r>
              <a:rPr lang="en-US" sz="2600" b="1" spc="-15" dirty="0">
                <a:latin typeface="Carlito"/>
              </a:rPr>
              <a:t>n</a:t>
            </a:r>
            <a:endParaRPr sz="2600" b="1" spc="-15" dirty="0">
              <a:latin typeface="Carlito"/>
            </a:endParaRPr>
          </a:p>
          <a:p>
            <a:pPr marL="12065">
              <a:lnSpc>
                <a:spcPct val="100000"/>
              </a:lnSpc>
              <a:spcBef>
                <a:spcPts val="75"/>
              </a:spcBef>
              <a:tabLst>
                <a:tab pos="241935" algn="l"/>
              </a:tabLst>
            </a:pPr>
            <a:endParaRPr sz="2600" dirty="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194" y="725170"/>
            <a:ext cx="4874260" cy="696595"/>
          </a:xfrm>
          <a:prstGeom prst="rect">
            <a:avLst/>
          </a:prstGeom>
        </p:spPr>
        <p:txBody>
          <a:bodyPr vert="horz" wrap="square" lIns="0" tIns="13335" rIns="0" bIns="0" rtlCol="0">
            <a:spAutoFit/>
          </a:bodyPr>
          <a:lstStyle/>
          <a:p>
            <a:pPr marL="12700">
              <a:lnSpc>
                <a:spcPct val="100000"/>
              </a:lnSpc>
              <a:spcBef>
                <a:spcPts val="105"/>
              </a:spcBef>
            </a:pPr>
            <a:r>
              <a:rPr sz="4400" spc="-350" dirty="0"/>
              <a:t>Peer </a:t>
            </a:r>
            <a:r>
              <a:rPr sz="4400" spc="-180" dirty="0"/>
              <a:t>Facilitator</a:t>
            </a:r>
            <a:r>
              <a:rPr sz="4400" spc="-340" dirty="0"/>
              <a:t> </a:t>
            </a:r>
            <a:r>
              <a:rPr sz="4400" spc="-140" dirty="0"/>
              <a:t>Model</a:t>
            </a:r>
            <a:endParaRPr sz="4400"/>
          </a:p>
        </p:txBody>
      </p:sp>
      <p:sp>
        <p:nvSpPr>
          <p:cNvPr id="3" name="object 3"/>
          <p:cNvSpPr txBox="1"/>
          <p:nvPr/>
        </p:nvSpPr>
        <p:spPr>
          <a:xfrm>
            <a:off x="485343" y="1949018"/>
            <a:ext cx="6643370" cy="4101465"/>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333399"/>
                </a:solidFill>
                <a:latin typeface="Carlito"/>
                <a:cs typeface="Carlito"/>
              </a:rPr>
              <a:t>Advanced </a:t>
            </a:r>
            <a:r>
              <a:rPr sz="2800" spc="-20" dirty="0">
                <a:solidFill>
                  <a:srgbClr val="333399"/>
                </a:solidFill>
                <a:latin typeface="Carlito"/>
                <a:cs typeface="Carlito"/>
              </a:rPr>
              <a:t>undergraduates </a:t>
            </a:r>
            <a:r>
              <a:rPr sz="2800" spc="-10" dirty="0">
                <a:solidFill>
                  <a:srgbClr val="333399"/>
                </a:solidFill>
                <a:latin typeface="Carlito"/>
                <a:cs typeface="Carlito"/>
              </a:rPr>
              <a:t>serve </a:t>
            </a:r>
            <a:r>
              <a:rPr sz="2800" spc="-5" dirty="0">
                <a:solidFill>
                  <a:srgbClr val="333399"/>
                </a:solidFill>
                <a:latin typeface="Carlito"/>
                <a:cs typeface="Carlito"/>
              </a:rPr>
              <a:t>as</a:t>
            </a:r>
            <a:r>
              <a:rPr sz="2800" spc="120" dirty="0">
                <a:solidFill>
                  <a:srgbClr val="333399"/>
                </a:solidFill>
                <a:latin typeface="Carlito"/>
                <a:cs typeface="Carlito"/>
              </a:rPr>
              <a:t> </a:t>
            </a:r>
            <a:r>
              <a:rPr sz="2800" spc="-20" dirty="0">
                <a:solidFill>
                  <a:srgbClr val="333399"/>
                </a:solidFill>
                <a:latin typeface="Carlito"/>
                <a:cs typeface="Carlito"/>
              </a:rPr>
              <a:t>facilitators</a:t>
            </a:r>
            <a:endParaRPr sz="2800">
              <a:latin typeface="Carlito"/>
              <a:cs typeface="Carlito"/>
            </a:endParaRPr>
          </a:p>
          <a:p>
            <a:pPr marL="698500" indent="-229235">
              <a:lnSpc>
                <a:spcPct val="100000"/>
              </a:lnSpc>
              <a:spcBef>
                <a:spcPts val="1900"/>
              </a:spcBef>
              <a:buFont typeface="Arial"/>
              <a:buChar char="•"/>
              <a:tabLst>
                <a:tab pos="698500" algn="l"/>
              </a:tabLst>
            </a:pPr>
            <a:r>
              <a:rPr sz="2400" dirty="0">
                <a:solidFill>
                  <a:srgbClr val="333399"/>
                </a:solidFill>
                <a:latin typeface="Carlito"/>
                <a:cs typeface="Carlito"/>
              </a:rPr>
              <a:t>Help </a:t>
            </a:r>
            <a:r>
              <a:rPr sz="2400" spc="-5" dirty="0">
                <a:solidFill>
                  <a:srgbClr val="333399"/>
                </a:solidFill>
                <a:latin typeface="Carlito"/>
                <a:cs typeface="Carlito"/>
              </a:rPr>
              <a:t>monitor </a:t>
            </a:r>
            <a:r>
              <a:rPr sz="2400" spc="-10" dirty="0">
                <a:solidFill>
                  <a:srgbClr val="333399"/>
                </a:solidFill>
                <a:latin typeface="Carlito"/>
                <a:cs typeface="Carlito"/>
              </a:rPr>
              <a:t>group </a:t>
            </a:r>
            <a:r>
              <a:rPr sz="2400" spc="-15" dirty="0">
                <a:solidFill>
                  <a:srgbClr val="333399"/>
                </a:solidFill>
                <a:latin typeface="Carlito"/>
                <a:cs typeface="Carlito"/>
              </a:rPr>
              <a:t>progress </a:t>
            </a:r>
            <a:r>
              <a:rPr sz="2400" dirty="0">
                <a:solidFill>
                  <a:srgbClr val="333399"/>
                </a:solidFill>
                <a:latin typeface="Carlito"/>
                <a:cs typeface="Carlito"/>
              </a:rPr>
              <a:t>and</a:t>
            </a:r>
            <a:r>
              <a:rPr sz="2400" spc="-20" dirty="0">
                <a:solidFill>
                  <a:srgbClr val="333399"/>
                </a:solidFill>
                <a:latin typeface="Carlito"/>
                <a:cs typeface="Carlito"/>
              </a:rPr>
              <a:t> </a:t>
            </a:r>
            <a:r>
              <a:rPr sz="2400" spc="-5" dirty="0">
                <a:solidFill>
                  <a:srgbClr val="333399"/>
                </a:solidFill>
                <a:latin typeface="Carlito"/>
                <a:cs typeface="Carlito"/>
              </a:rPr>
              <a:t>dynamics</a:t>
            </a:r>
            <a:endParaRPr sz="2400">
              <a:latin typeface="Carlito"/>
              <a:cs typeface="Carlito"/>
            </a:endParaRPr>
          </a:p>
          <a:p>
            <a:pPr marL="698500" indent="-229235">
              <a:lnSpc>
                <a:spcPct val="100000"/>
              </a:lnSpc>
              <a:spcBef>
                <a:spcPts val="1660"/>
              </a:spcBef>
              <a:buFont typeface="Arial"/>
              <a:buChar char="•"/>
              <a:tabLst>
                <a:tab pos="698500" algn="l"/>
              </a:tabLst>
            </a:pPr>
            <a:r>
              <a:rPr sz="2400" spc="-5" dirty="0">
                <a:solidFill>
                  <a:srgbClr val="333399"/>
                </a:solidFill>
                <a:latin typeface="Carlito"/>
                <a:cs typeface="Carlito"/>
              </a:rPr>
              <a:t>Serve </a:t>
            </a:r>
            <a:r>
              <a:rPr sz="2400" dirty="0">
                <a:solidFill>
                  <a:srgbClr val="333399"/>
                </a:solidFill>
                <a:latin typeface="Carlito"/>
                <a:cs typeface="Carlito"/>
              </a:rPr>
              <a:t>as </a:t>
            </a:r>
            <a:r>
              <a:rPr sz="2400" spc="-15" dirty="0">
                <a:solidFill>
                  <a:srgbClr val="333399"/>
                </a:solidFill>
                <a:latin typeface="Carlito"/>
                <a:cs typeface="Carlito"/>
              </a:rPr>
              <a:t>role </a:t>
            </a:r>
            <a:r>
              <a:rPr sz="2400" dirty="0">
                <a:solidFill>
                  <a:srgbClr val="333399"/>
                </a:solidFill>
                <a:latin typeface="Carlito"/>
                <a:cs typeface="Carlito"/>
              </a:rPr>
              <a:t>models </a:t>
            </a:r>
            <a:r>
              <a:rPr sz="2400" spc="-20" dirty="0">
                <a:solidFill>
                  <a:srgbClr val="333399"/>
                </a:solidFill>
                <a:latin typeface="Carlito"/>
                <a:cs typeface="Carlito"/>
              </a:rPr>
              <a:t>for </a:t>
            </a:r>
            <a:r>
              <a:rPr sz="2400" spc="-5" dirty="0">
                <a:solidFill>
                  <a:srgbClr val="333399"/>
                </a:solidFill>
                <a:latin typeface="Carlito"/>
                <a:cs typeface="Carlito"/>
              </a:rPr>
              <a:t>novice</a:t>
            </a:r>
            <a:r>
              <a:rPr sz="2400" spc="-10" dirty="0">
                <a:solidFill>
                  <a:srgbClr val="333399"/>
                </a:solidFill>
                <a:latin typeface="Carlito"/>
                <a:cs typeface="Carlito"/>
              </a:rPr>
              <a:t> </a:t>
            </a:r>
            <a:r>
              <a:rPr sz="2400" spc="-5" dirty="0">
                <a:solidFill>
                  <a:srgbClr val="333399"/>
                </a:solidFill>
                <a:latin typeface="Carlito"/>
                <a:cs typeface="Carlito"/>
              </a:rPr>
              <a:t>learners</a:t>
            </a:r>
            <a:endParaRPr sz="2400">
              <a:latin typeface="Carlito"/>
              <a:cs typeface="Carlito"/>
            </a:endParaRPr>
          </a:p>
          <a:p>
            <a:pPr marL="698500" indent="-229235">
              <a:lnSpc>
                <a:spcPct val="100000"/>
              </a:lnSpc>
              <a:spcBef>
                <a:spcPts val="1655"/>
              </a:spcBef>
              <a:buFont typeface="Arial"/>
              <a:buChar char="•"/>
              <a:tabLst>
                <a:tab pos="698500" algn="l"/>
              </a:tabLst>
            </a:pPr>
            <a:r>
              <a:rPr sz="2400" spc="-15" dirty="0">
                <a:solidFill>
                  <a:srgbClr val="333399"/>
                </a:solidFill>
                <a:latin typeface="Carlito"/>
                <a:cs typeface="Carlito"/>
              </a:rPr>
              <a:t>Capstone </a:t>
            </a:r>
            <a:r>
              <a:rPr sz="2400" spc="-5" dirty="0">
                <a:solidFill>
                  <a:srgbClr val="333399"/>
                </a:solidFill>
                <a:latin typeface="Carlito"/>
                <a:cs typeface="Carlito"/>
              </a:rPr>
              <a:t>experience </a:t>
            </a:r>
            <a:r>
              <a:rPr sz="2400" spc="-20" dirty="0">
                <a:solidFill>
                  <a:srgbClr val="333399"/>
                </a:solidFill>
                <a:latin typeface="Carlito"/>
                <a:cs typeface="Carlito"/>
              </a:rPr>
              <a:t>for </a:t>
            </a:r>
            <a:r>
              <a:rPr sz="2400" spc="-10" dirty="0">
                <a:solidFill>
                  <a:srgbClr val="333399"/>
                </a:solidFill>
                <a:latin typeface="Carlito"/>
                <a:cs typeface="Carlito"/>
              </a:rPr>
              <a:t>student</a:t>
            </a:r>
            <a:r>
              <a:rPr sz="2400" spc="-5" dirty="0">
                <a:solidFill>
                  <a:srgbClr val="333399"/>
                </a:solidFill>
                <a:latin typeface="Carlito"/>
                <a:cs typeface="Carlito"/>
              </a:rPr>
              <a:t> </a:t>
            </a:r>
            <a:r>
              <a:rPr sz="2400" spc="-15" dirty="0">
                <a:solidFill>
                  <a:srgbClr val="333399"/>
                </a:solidFill>
                <a:latin typeface="Carlito"/>
                <a:cs typeface="Carlito"/>
              </a:rPr>
              <a:t>facilitators</a:t>
            </a:r>
            <a:endParaRPr sz="2400">
              <a:latin typeface="Carlito"/>
              <a:cs typeface="Carlito"/>
            </a:endParaRPr>
          </a:p>
          <a:p>
            <a:pPr>
              <a:lnSpc>
                <a:spcPct val="100000"/>
              </a:lnSpc>
            </a:pPr>
            <a:endParaRPr sz="2700">
              <a:latin typeface="Carlito"/>
              <a:cs typeface="Carlito"/>
            </a:endParaRPr>
          </a:p>
          <a:p>
            <a:pPr>
              <a:lnSpc>
                <a:spcPct val="100000"/>
              </a:lnSpc>
              <a:spcBef>
                <a:spcPts val="15"/>
              </a:spcBef>
            </a:pPr>
            <a:endParaRPr sz="2800">
              <a:latin typeface="Carlito"/>
              <a:cs typeface="Carlito"/>
            </a:endParaRPr>
          </a:p>
          <a:p>
            <a:pPr marL="113664">
              <a:lnSpc>
                <a:spcPct val="100000"/>
              </a:lnSpc>
            </a:pPr>
            <a:r>
              <a:rPr sz="3200" b="1" i="1" dirty="0">
                <a:solidFill>
                  <a:srgbClr val="333399"/>
                </a:solidFill>
                <a:latin typeface="Carlito"/>
                <a:cs typeface="Carlito"/>
              </a:rPr>
              <a:t>A good </a:t>
            </a:r>
            <a:r>
              <a:rPr sz="3200" b="1" i="1" spc="-5" dirty="0">
                <a:solidFill>
                  <a:srgbClr val="333399"/>
                </a:solidFill>
                <a:latin typeface="Carlito"/>
                <a:cs typeface="Carlito"/>
              </a:rPr>
              <a:t>choice</a:t>
            </a:r>
            <a:r>
              <a:rPr sz="3200" b="1" i="1" spc="-45" dirty="0">
                <a:solidFill>
                  <a:srgbClr val="333399"/>
                </a:solidFill>
                <a:latin typeface="Carlito"/>
                <a:cs typeface="Carlito"/>
              </a:rPr>
              <a:t> </a:t>
            </a:r>
            <a:r>
              <a:rPr sz="3200" b="1" i="1" spc="-15" dirty="0">
                <a:solidFill>
                  <a:srgbClr val="333399"/>
                </a:solidFill>
                <a:latin typeface="Carlito"/>
                <a:cs typeface="Carlito"/>
              </a:rPr>
              <a:t>for</a:t>
            </a:r>
            <a:endParaRPr sz="3200">
              <a:latin typeface="Carlito"/>
              <a:cs typeface="Carlito"/>
            </a:endParaRPr>
          </a:p>
          <a:p>
            <a:pPr marL="456565" indent="-343535">
              <a:lnSpc>
                <a:spcPct val="100000"/>
              </a:lnSpc>
              <a:spcBef>
                <a:spcPts val="310"/>
              </a:spcBef>
              <a:buSzPct val="125000"/>
              <a:buChar char="•"/>
              <a:tabLst>
                <a:tab pos="457200" algn="l"/>
              </a:tabLst>
            </a:pPr>
            <a:r>
              <a:rPr sz="3200" spc="-5" dirty="0">
                <a:solidFill>
                  <a:srgbClr val="333399"/>
                </a:solidFill>
                <a:latin typeface="Carlito"/>
                <a:cs typeface="Carlito"/>
              </a:rPr>
              <a:t>Classes of </a:t>
            </a:r>
            <a:r>
              <a:rPr sz="3200" dirty="0">
                <a:solidFill>
                  <a:srgbClr val="333399"/>
                </a:solidFill>
                <a:latin typeface="Carlito"/>
                <a:cs typeface="Carlito"/>
              </a:rPr>
              <a:t>all</a:t>
            </a:r>
            <a:r>
              <a:rPr sz="3200" spc="-5" dirty="0">
                <a:solidFill>
                  <a:srgbClr val="333399"/>
                </a:solidFill>
                <a:latin typeface="Carlito"/>
                <a:cs typeface="Carlito"/>
              </a:rPr>
              <a:t> </a:t>
            </a:r>
            <a:r>
              <a:rPr sz="3200" spc="-20" dirty="0">
                <a:solidFill>
                  <a:srgbClr val="333399"/>
                </a:solidFill>
                <a:latin typeface="Carlito"/>
                <a:cs typeface="Carlito"/>
              </a:rPr>
              <a:t>sizes</a:t>
            </a:r>
            <a:endParaRPr sz="32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1120" y="648970"/>
            <a:ext cx="5796280" cy="696595"/>
          </a:xfrm>
          <a:prstGeom prst="rect">
            <a:avLst/>
          </a:prstGeom>
        </p:spPr>
        <p:txBody>
          <a:bodyPr vert="horz" wrap="square" lIns="0" tIns="13335" rIns="0" bIns="0" rtlCol="0">
            <a:spAutoFit/>
          </a:bodyPr>
          <a:lstStyle/>
          <a:p>
            <a:pPr marL="12700">
              <a:lnSpc>
                <a:spcPct val="100000"/>
              </a:lnSpc>
              <a:spcBef>
                <a:spcPts val="105"/>
              </a:spcBef>
            </a:pPr>
            <a:r>
              <a:rPr sz="4400" spc="-275" dirty="0"/>
              <a:t>Dealing </a:t>
            </a:r>
            <a:r>
              <a:rPr sz="4400" spc="-35" dirty="0"/>
              <a:t>with </a:t>
            </a:r>
            <a:r>
              <a:rPr sz="4400" spc="-360" dirty="0"/>
              <a:t>Large</a:t>
            </a:r>
            <a:r>
              <a:rPr sz="4400" spc="-715" dirty="0"/>
              <a:t> </a:t>
            </a:r>
            <a:r>
              <a:rPr sz="4400" spc="-450" dirty="0"/>
              <a:t>Classes</a:t>
            </a:r>
            <a:endParaRPr sz="4400"/>
          </a:p>
        </p:txBody>
      </p:sp>
      <p:sp>
        <p:nvSpPr>
          <p:cNvPr id="3" name="object 3"/>
          <p:cNvSpPr txBox="1"/>
          <p:nvPr/>
        </p:nvSpPr>
        <p:spPr>
          <a:xfrm>
            <a:off x="790143" y="1802039"/>
            <a:ext cx="10331450" cy="2873375"/>
          </a:xfrm>
          <a:prstGeom prst="rect">
            <a:avLst/>
          </a:prstGeom>
        </p:spPr>
        <p:txBody>
          <a:bodyPr vert="horz" wrap="square" lIns="0" tIns="159385" rIns="0" bIns="0" rtlCol="0">
            <a:spAutoFit/>
          </a:bodyPr>
          <a:lstStyle/>
          <a:p>
            <a:pPr marL="12700">
              <a:lnSpc>
                <a:spcPct val="100000"/>
              </a:lnSpc>
              <a:spcBef>
                <a:spcPts val="1255"/>
              </a:spcBef>
            </a:pPr>
            <a:r>
              <a:rPr sz="2800" spc="-10" dirty="0">
                <a:solidFill>
                  <a:srgbClr val="333399"/>
                </a:solidFill>
                <a:latin typeface="Carlito"/>
                <a:cs typeface="Carlito"/>
              </a:rPr>
              <a:t>Floating </a:t>
            </a:r>
            <a:r>
              <a:rPr sz="2800" spc="-20" dirty="0">
                <a:solidFill>
                  <a:srgbClr val="333399"/>
                </a:solidFill>
                <a:latin typeface="Carlito"/>
                <a:cs typeface="Carlito"/>
              </a:rPr>
              <a:t>facilitator </a:t>
            </a:r>
            <a:r>
              <a:rPr sz="2800" spc="-5" dirty="0">
                <a:solidFill>
                  <a:srgbClr val="333399"/>
                </a:solidFill>
                <a:latin typeface="Carlito"/>
                <a:cs typeface="Carlito"/>
              </a:rPr>
              <a:t>or peer </a:t>
            </a:r>
            <a:r>
              <a:rPr sz="2800" spc="-20" dirty="0">
                <a:solidFill>
                  <a:srgbClr val="333399"/>
                </a:solidFill>
                <a:latin typeface="Carlito"/>
                <a:cs typeface="Carlito"/>
              </a:rPr>
              <a:t>facilitator </a:t>
            </a:r>
            <a:r>
              <a:rPr sz="2800" spc="-5" dirty="0">
                <a:solidFill>
                  <a:srgbClr val="333399"/>
                </a:solidFill>
                <a:latin typeface="Carlito"/>
                <a:cs typeface="Carlito"/>
              </a:rPr>
              <a:t>models </a:t>
            </a:r>
            <a:r>
              <a:rPr sz="2800" spc="-15" dirty="0">
                <a:solidFill>
                  <a:srgbClr val="333399"/>
                </a:solidFill>
                <a:latin typeface="Carlito"/>
                <a:cs typeface="Carlito"/>
              </a:rPr>
              <a:t>are </a:t>
            </a:r>
            <a:r>
              <a:rPr sz="2800" spc="-5" dirty="0">
                <a:solidFill>
                  <a:srgbClr val="333399"/>
                </a:solidFill>
                <a:latin typeface="Carlito"/>
                <a:cs typeface="Carlito"/>
              </a:rPr>
              <a:t>the </a:t>
            </a:r>
            <a:r>
              <a:rPr sz="2800" spc="-10" dirty="0">
                <a:solidFill>
                  <a:srgbClr val="333399"/>
                </a:solidFill>
                <a:latin typeface="Carlito"/>
                <a:cs typeface="Carlito"/>
              </a:rPr>
              <a:t>most</a:t>
            </a:r>
            <a:r>
              <a:rPr sz="2800" spc="110" dirty="0">
                <a:solidFill>
                  <a:srgbClr val="333399"/>
                </a:solidFill>
                <a:latin typeface="Carlito"/>
                <a:cs typeface="Carlito"/>
              </a:rPr>
              <a:t> </a:t>
            </a:r>
            <a:r>
              <a:rPr sz="2800" spc="-15" dirty="0">
                <a:solidFill>
                  <a:srgbClr val="333399"/>
                </a:solidFill>
                <a:latin typeface="Carlito"/>
                <a:cs typeface="Carlito"/>
              </a:rPr>
              <a:t>appropriate.</a:t>
            </a:r>
            <a:endParaRPr sz="2800">
              <a:latin typeface="Carlito"/>
              <a:cs typeface="Carlito"/>
            </a:endParaRPr>
          </a:p>
          <a:p>
            <a:pPr marL="240665" marR="5080" indent="-228600">
              <a:lnSpc>
                <a:spcPct val="110000"/>
              </a:lnSpc>
              <a:spcBef>
                <a:spcPts val="815"/>
              </a:spcBef>
            </a:pPr>
            <a:r>
              <a:rPr sz="2800" spc="-15" dirty="0">
                <a:solidFill>
                  <a:srgbClr val="333399"/>
                </a:solidFill>
                <a:latin typeface="Carlito"/>
                <a:cs typeface="Carlito"/>
              </a:rPr>
              <a:t>Requires </a:t>
            </a:r>
            <a:r>
              <a:rPr sz="2800" spc="-5" dirty="0">
                <a:solidFill>
                  <a:srgbClr val="333399"/>
                </a:solidFill>
                <a:latin typeface="Carlito"/>
                <a:cs typeface="Carlito"/>
              </a:rPr>
              <a:t>a </a:t>
            </a:r>
            <a:r>
              <a:rPr sz="2800" spc="-15" dirty="0">
                <a:solidFill>
                  <a:srgbClr val="333399"/>
                </a:solidFill>
                <a:latin typeface="Carlito"/>
                <a:cs typeface="Carlito"/>
              </a:rPr>
              <a:t>more </a:t>
            </a:r>
            <a:r>
              <a:rPr sz="2800" spc="-10" dirty="0">
                <a:solidFill>
                  <a:srgbClr val="333399"/>
                </a:solidFill>
                <a:latin typeface="Carlito"/>
                <a:cs typeface="Carlito"/>
              </a:rPr>
              <a:t>teacher-centered, </a:t>
            </a:r>
            <a:r>
              <a:rPr sz="2800" spc="-15" dirty="0">
                <a:solidFill>
                  <a:srgbClr val="333399"/>
                </a:solidFill>
                <a:latin typeface="Carlito"/>
                <a:cs typeface="Carlito"/>
              </a:rPr>
              <a:t>structured </a:t>
            </a:r>
            <a:r>
              <a:rPr sz="2800" spc="-20" dirty="0">
                <a:solidFill>
                  <a:srgbClr val="333399"/>
                </a:solidFill>
                <a:latin typeface="Carlito"/>
                <a:cs typeface="Carlito"/>
              </a:rPr>
              <a:t>format: </a:t>
            </a:r>
            <a:r>
              <a:rPr sz="2800" spc="-15" dirty="0">
                <a:solidFill>
                  <a:srgbClr val="333399"/>
                </a:solidFill>
                <a:latin typeface="Carlito"/>
                <a:cs typeface="Carlito"/>
              </a:rPr>
              <a:t>instructor directs  group</a:t>
            </a:r>
            <a:r>
              <a:rPr sz="2800" spc="10" dirty="0">
                <a:solidFill>
                  <a:srgbClr val="333399"/>
                </a:solidFill>
                <a:latin typeface="Carlito"/>
                <a:cs typeface="Carlito"/>
              </a:rPr>
              <a:t> </a:t>
            </a:r>
            <a:r>
              <a:rPr sz="2800" spc="-5" dirty="0">
                <a:solidFill>
                  <a:srgbClr val="333399"/>
                </a:solidFill>
                <a:latin typeface="Carlito"/>
                <a:cs typeface="Carlito"/>
              </a:rPr>
              <a:t>activities</a:t>
            </a:r>
            <a:endParaRPr sz="2800">
              <a:latin typeface="Carlito"/>
              <a:cs typeface="Carlito"/>
            </a:endParaRPr>
          </a:p>
          <a:p>
            <a:pPr marL="12700">
              <a:lnSpc>
                <a:spcPct val="100000"/>
              </a:lnSpc>
              <a:spcBef>
                <a:spcPts val="1465"/>
              </a:spcBef>
            </a:pPr>
            <a:r>
              <a:rPr sz="2800" spc="-15" dirty="0">
                <a:solidFill>
                  <a:srgbClr val="333399"/>
                </a:solidFill>
                <a:latin typeface="Carlito"/>
                <a:cs typeface="Carlito"/>
              </a:rPr>
              <a:t>Group </a:t>
            </a:r>
            <a:r>
              <a:rPr sz="2800" spc="-20" dirty="0">
                <a:solidFill>
                  <a:srgbClr val="333399"/>
                </a:solidFill>
                <a:latin typeface="Carlito"/>
                <a:cs typeface="Carlito"/>
              </a:rPr>
              <a:t>size:</a:t>
            </a:r>
            <a:r>
              <a:rPr sz="2800" spc="25" dirty="0">
                <a:solidFill>
                  <a:srgbClr val="333399"/>
                </a:solidFill>
                <a:latin typeface="Carlito"/>
                <a:cs typeface="Carlito"/>
              </a:rPr>
              <a:t> </a:t>
            </a:r>
            <a:r>
              <a:rPr sz="2800" spc="-5" dirty="0">
                <a:solidFill>
                  <a:srgbClr val="333399"/>
                </a:solidFill>
                <a:latin typeface="Carlito"/>
                <a:cs typeface="Carlito"/>
              </a:rPr>
              <a:t>4</a:t>
            </a:r>
            <a:endParaRPr sz="2800">
              <a:latin typeface="Carlito"/>
              <a:cs typeface="Carlito"/>
            </a:endParaRPr>
          </a:p>
          <a:p>
            <a:pPr marL="12700">
              <a:lnSpc>
                <a:spcPct val="100000"/>
              </a:lnSpc>
              <a:spcBef>
                <a:spcPts val="1515"/>
              </a:spcBef>
            </a:pPr>
            <a:r>
              <a:rPr sz="2800" spc="-10" dirty="0">
                <a:solidFill>
                  <a:srgbClr val="333399"/>
                </a:solidFill>
                <a:latin typeface="Carlito"/>
                <a:cs typeface="Carlito"/>
              </a:rPr>
              <a:t>Reduce </a:t>
            </a:r>
            <a:r>
              <a:rPr sz="2800" spc="-15" dirty="0">
                <a:solidFill>
                  <a:srgbClr val="333399"/>
                </a:solidFill>
                <a:latin typeface="Carlito"/>
                <a:cs typeface="Carlito"/>
              </a:rPr>
              <a:t>grading burden through group </a:t>
            </a:r>
            <a:r>
              <a:rPr sz="2800" spc="-10" dirty="0">
                <a:solidFill>
                  <a:srgbClr val="333399"/>
                </a:solidFill>
                <a:latin typeface="Carlito"/>
                <a:cs typeface="Carlito"/>
              </a:rPr>
              <a:t>(vs. individual) </a:t>
            </a:r>
            <a:r>
              <a:rPr sz="2800" spc="-15" dirty="0">
                <a:solidFill>
                  <a:srgbClr val="333399"/>
                </a:solidFill>
                <a:latin typeface="Carlito"/>
                <a:cs typeface="Carlito"/>
              </a:rPr>
              <a:t>papers,</a:t>
            </a:r>
            <a:r>
              <a:rPr sz="2800" spc="270" dirty="0">
                <a:solidFill>
                  <a:srgbClr val="333399"/>
                </a:solidFill>
                <a:latin typeface="Carlito"/>
                <a:cs typeface="Carlito"/>
              </a:rPr>
              <a:t> </a:t>
            </a:r>
            <a:r>
              <a:rPr sz="2800" spc="-15" dirty="0">
                <a:solidFill>
                  <a:srgbClr val="333399"/>
                </a:solidFill>
                <a:latin typeface="Carlito"/>
                <a:cs typeface="Carlito"/>
              </a:rPr>
              <a:t>projects</a:t>
            </a:r>
            <a:endParaRPr sz="28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9248" y="648970"/>
            <a:ext cx="2866390" cy="696595"/>
          </a:xfrm>
          <a:prstGeom prst="rect">
            <a:avLst/>
          </a:prstGeom>
        </p:spPr>
        <p:txBody>
          <a:bodyPr vert="horz" wrap="square" lIns="0" tIns="13335" rIns="0" bIns="0" rtlCol="0">
            <a:spAutoFit/>
          </a:bodyPr>
          <a:lstStyle/>
          <a:p>
            <a:pPr marL="12700">
              <a:lnSpc>
                <a:spcPct val="100000"/>
              </a:lnSpc>
              <a:spcBef>
                <a:spcPts val="105"/>
              </a:spcBef>
            </a:pPr>
            <a:r>
              <a:rPr sz="4400" spc="-75" dirty="0"/>
              <a:t>“Hybrid”</a:t>
            </a:r>
            <a:r>
              <a:rPr sz="4400" spc="-390" dirty="0"/>
              <a:t> </a:t>
            </a:r>
            <a:r>
              <a:rPr sz="4400" spc="-650" dirty="0"/>
              <a:t>PBL</a:t>
            </a:r>
            <a:endParaRPr sz="4400"/>
          </a:p>
        </p:txBody>
      </p:sp>
      <p:sp>
        <p:nvSpPr>
          <p:cNvPr id="3" name="object 3"/>
          <p:cNvSpPr txBox="1"/>
          <p:nvPr/>
        </p:nvSpPr>
        <p:spPr>
          <a:xfrm>
            <a:off x="688340" y="1556283"/>
            <a:ext cx="9918700" cy="3550285"/>
          </a:xfrm>
          <a:prstGeom prst="rect">
            <a:avLst/>
          </a:prstGeom>
        </p:spPr>
        <p:txBody>
          <a:bodyPr vert="horz" wrap="square" lIns="0" tIns="175895" rIns="0" bIns="0" rtlCol="0">
            <a:spAutoFit/>
          </a:bodyPr>
          <a:lstStyle/>
          <a:p>
            <a:pPr marL="241300" indent="-228600">
              <a:lnSpc>
                <a:spcPct val="100000"/>
              </a:lnSpc>
              <a:spcBef>
                <a:spcPts val="1385"/>
              </a:spcBef>
              <a:buFont typeface="Arial"/>
              <a:buChar char="•"/>
              <a:tabLst>
                <a:tab pos="241300" algn="l"/>
              </a:tabLst>
            </a:pPr>
            <a:r>
              <a:rPr sz="2800" spc="-15" dirty="0">
                <a:solidFill>
                  <a:srgbClr val="333399"/>
                </a:solidFill>
                <a:latin typeface="Carlito"/>
                <a:cs typeface="Carlito"/>
              </a:rPr>
              <a:t>Non-exclusive </a:t>
            </a:r>
            <a:r>
              <a:rPr sz="2800" spc="-10" dirty="0">
                <a:solidFill>
                  <a:srgbClr val="333399"/>
                </a:solidFill>
                <a:latin typeface="Carlito"/>
                <a:cs typeface="Carlito"/>
              </a:rPr>
              <a:t>use </a:t>
            </a:r>
            <a:r>
              <a:rPr sz="2800" spc="-5" dirty="0">
                <a:solidFill>
                  <a:srgbClr val="333399"/>
                </a:solidFill>
                <a:latin typeface="Carlito"/>
                <a:cs typeface="Carlito"/>
              </a:rPr>
              <a:t>of </a:t>
            </a:r>
            <a:r>
              <a:rPr sz="2800" spc="-15" dirty="0">
                <a:solidFill>
                  <a:srgbClr val="333399"/>
                </a:solidFill>
                <a:latin typeface="Carlito"/>
                <a:cs typeface="Carlito"/>
              </a:rPr>
              <a:t>problem-driven </a:t>
            </a:r>
            <a:r>
              <a:rPr sz="2800" spc="-5" dirty="0">
                <a:solidFill>
                  <a:srgbClr val="333399"/>
                </a:solidFill>
                <a:latin typeface="Carlito"/>
                <a:cs typeface="Carlito"/>
              </a:rPr>
              <a:t>learning in a</a:t>
            </a:r>
            <a:r>
              <a:rPr sz="2800" spc="185" dirty="0">
                <a:solidFill>
                  <a:srgbClr val="333399"/>
                </a:solidFill>
                <a:latin typeface="Carlito"/>
                <a:cs typeface="Carlito"/>
              </a:rPr>
              <a:t> </a:t>
            </a:r>
            <a:r>
              <a:rPr sz="2800" spc="-5" dirty="0">
                <a:solidFill>
                  <a:srgbClr val="333399"/>
                </a:solidFill>
                <a:latin typeface="Carlito"/>
                <a:cs typeface="Carlito"/>
              </a:rPr>
              <a:t>class</a:t>
            </a:r>
            <a:endParaRPr sz="2800">
              <a:latin typeface="Carlito"/>
              <a:cs typeface="Carlito"/>
            </a:endParaRPr>
          </a:p>
          <a:p>
            <a:pPr marL="241300" marR="539115" indent="-228600">
              <a:lnSpc>
                <a:spcPct val="114999"/>
              </a:lnSpc>
              <a:spcBef>
                <a:spcPts val="785"/>
              </a:spcBef>
              <a:buFont typeface="Arial"/>
              <a:buChar char="•"/>
              <a:tabLst>
                <a:tab pos="241300" algn="l"/>
              </a:tabLst>
            </a:pPr>
            <a:r>
              <a:rPr sz="2800" spc="-20" dirty="0">
                <a:solidFill>
                  <a:srgbClr val="333399"/>
                </a:solidFill>
                <a:latin typeface="Carlito"/>
                <a:cs typeface="Carlito"/>
              </a:rPr>
              <a:t>May </a:t>
            </a:r>
            <a:r>
              <a:rPr sz="2800" spc="-10" dirty="0">
                <a:solidFill>
                  <a:srgbClr val="333399"/>
                </a:solidFill>
                <a:latin typeface="Carlito"/>
                <a:cs typeface="Carlito"/>
              </a:rPr>
              <a:t>include </a:t>
            </a:r>
            <a:r>
              <a:rPr sz="2800" spc="-20" dirty="0">
                <a:solidFill>
                  <a:srgbClr val="333399"/>
                </a:solidFill>
                <a:latin typeface="Carlito"/>
                <a:cs typeface="Carlito"/>
              </a:rPr>
              <a:t>separate </a:t>
            </a:r>
            <a:r>
              <a:rPr sz="2800" spc="-10" dirty="0">
                <a:solidFill>
                  <a:srgbClr val="333399"/>
                </a:solidFill>
                <a:latin typeface="Carlito"/>
                <a:cs typeface="Carlito"/>
              </a:rPr>
              <a:t>lecture segments </a:t>
            </a:r>
            <a:r>
              <a:rPr sz="2800" spc="-5" dirty="0">
                <a:solidFill>
                  <a:srgbClr val="333399"/>
                </a:solidFill>
                <a:latin typeface="Carlito"/>
                <a:cs typeface="Carlito"/>
              </a:rPr>
              <a:t>or </a:t>
            </a:r>
            <a:r>
              <a:rPr sz="2800" spc="-10" dirty="0">
                <a:solidFill>
                  <a:srgbClr val="333399"/>
                </a:solidFill>
                <a:latin typeface="Carlito"/>
                <a:cs typeface="Carlito"/>
              </a:rPr>
              <a:t>other </a:t>
            </a:r>
            <a:r>
              <a:rPr sz="2800" spc="-5" dirty="0">
                <a:solidFill>
                  <a:srgbClr val="333399"/>
                </a:solidFill>
                <a:latin typeface="Carlito"/>
                <a:cs typeface="Carlito"/>
              </a:rPr>
              <a:t>active-learning  </a:t>
            </a:r>
            <a:r>
              <a:rPr sz="2800" spc="-15" dirty="0">
                <a:solidFill>
                  <a:srgbClr val="333399"/>
                </a:solidFill>
                <a:latin typeface="Carlito"/>
                <a:cs typeface="Carlito"/>
              </a:rPr>
              <a:t>components</a:t>
            </a:r>
            <a:endParaRPr sz="2800">
              <a:latin typeface="Carlito"/>
              <a:cs typeface="Carlito"/>
            </a:endParaRPr>
          </a:p>
          <a:p>
            <a:pPr marL="241300" indent="-228600">
              <a:lnSpc>
                <a:spcPct val="100000"/>
              </a:lnSpc>
              <a:spcBef>
                <a:spcPts val="1500"/>
              </a:spcBef>
              <a:buFont typeface="Arial"/>
              <a:buChar char="•"/>
              <a:tabLst>
                <a:tab pos="241300" algn="l"/>
              </a:tabLst>
            </a:pPr>
            <a:r>
              <a:rPr sz="2800" spc="-10" dirty="0">
                <a:solidFill>
                  <a:srgbClr val="333399"/>
                </a:solidFill>
                <a:latin typeface="Carlito"/>
                <a:cs typeface="Carlito"/>
              </a:rPr>
              <a:t>Floating </a:t>
            </a:r>
            <a:r>
              <a:rPr sz="2800" spc="-5" dirty="0">
                <a:solidFill>
                  <a:srgbClr val="333399"/>
                </a:solidFill>
                <a:latin typeface="Carlito"/>
                <a:cs typeface="Carlito"/>
              </a:rPr>
              <a:t>or </a:t>
            </a:r>
            <a:r>
              <a:rPr sz="2800" spc="-10" dirty="0">
                <a:solidFill>
                  <a:srgbClr val="333399"/>
                </a:solidFill>
                <a:latin typeface="Carlito"/>
                <a:cs typeface="Carlito"/>
              </a:rPr>
              <a:t>peer </a:t>
            </a:r>
            <a:r>
              <a:rPr sz="2800" spc="-20" dirty="0">
                <a:solidFill>
                  <a:srgbClr val="333399"/>
                </a:solidFill>
                <a:latin typeface="Carlito"/>
                <a:cs typeface="Carlito"/>
              </a:rPr>
              <a:t>facilitator </a:t>
            </a:r>
            <a:r>
              <a:rPr sz="2800" spc="-5" dirty="0">
                <a:solidFill>
                  <a:srgbClr val="333399"/>
                </a:solidFill>
                <a:latin typeface="Carlito"/>
                <a:cs typeface="Carlito"/>
              </a:rPr>
              <a:t>models</a:t>
            </a:r>
            <a:r>
              <a:rPr sz="2800" spc="40" dirty="0">
                <a:solidFill>
                  <a:srgbClr val="333399"/>
                </a:solidFill>
                <a:latin typeface="Carlito"/>
                <a:cs typeface="Carlito"/>
              </a:rPr>
              <a:t> </a:t>
            </a:r>
            <a:r>
              <a:rPr sz="2800" spc="-10" dirty="0">
                <a:solidFill>
                  <a:srgbClr val="333399"/>
                </a:solidFill>
                <a:latin typeface="Carlito"/>
                <a:cs typeface="Carlito"/>
              </a:rPr>
              <a:t>common</a:t>
            </a:r>
            <a:endParaRPr sz="2800">
              <a:latin typeface="Carlito"/>
              <a:cs typeface="Carlito"/>
            </a:endParaRPr>
          </a:p>
          <a:p>
            <a:pPr>
              <a:lnSpc>
                <a:spcPct val="100000"/>
              </a:lnSpc>
            </a:pPr>
            <a:endParaRPr sz="3200">
              <a:latin typeface="Carlito"/>
              <a:cs typeface="Carlito"/>
            </a:endParaRPr>
          </a:p>
          <a:p>
            <a:pPr marL="12700">
              <a:lnSpc>
                <a:spcPct val="100000"/>
              </a:lnSpc>
              <a:spcBef>
                <a:spcPts val="2465"/>
              </a:spcBef>
            </a:pPr>
            <a:r>
              <a:rPr sz="2800" b="1" i="1" spc="-10" dirty="0">
                <a:solidFill>
                  <a:srgbClr val="333399"/>
                </a:solidFill>
                <a:latin typeface="Carlito"/>
                <a:cs typeface="Carlito"/>
              </a:rPr>
              <a:t>Often used </a:t>
            </a:r>
            <a:r>
              <a:rPr sz="2800" b="1" i="1" spc="-5" dirty="0">
                <a:solidFill>
                  <a:srgbClr val="333399"/>
                </a:solidFill>
                <a:latin typeface="Carlito"/>
                <a:cs typeface="Carlito"/>
              </a:rPr>
              <a:t>as </a:t>
            </a:r>
            <a:r>
              <a:rPr sz="2800" b="1" i="1" spc="-10" dirty="0">
                <a:solidFill>
                  <a:srgbClr val="333399"/>
                </a:solidFill>
                <a:latin typeface="Carlito"/>
                <a:cs typeface="Carlito"/>
              </a:rPr>
              <a:t>entry point </a:t>
            </a:r>
            <a:r>
              <a:rPr sz="2800" b="1" i="1" spc="-15" dirty="0">
                <a:solidFill>
                  <a:srgbClr val="333399"/>
                </a:solidFill>
                <a:latin typeface="Carlito"/>
                <a:cs typeface="Carlito"/>
              </a:rPr>
              <a:t>into </a:t>
            </a:r>
            <a:r>
              <a:rPr sz="2800" b="1" i="1" spc="-5" dirty="0">
                <a:solidFill>
                  <a:srgbClr val="333399"/>
                </a:solidFill>
                <a:latin typeface="Carlito"/>
                <a:cs typeface="Carlito"/>
              </a:rPr>
              <a:t>PBL in </a:t>
            </a:r>
            <a:r>
              <a:rPr sz="2800" b="1" i="1" spc="-10" dirty="0">
                <a:solidFill>
                  <a:srgbClr val="333399"/>
                </a:solidFill>
                <a:latin typeface="Carlito"/>
                <a:cs typeface="Carlito"/>
              </a:rPr>
              <a:t>course transformation</a:t>
            </a:r>
            <a:r>
              <a:rPr sz="2800" b="1" i="1" spc="175" dirty="0">
                <a:solidFill>
                  <a:srgbClr val="333399"/>
                </a:solidFill>
                <a:latin typeface="Carlito"/>
                <a:cs typeface="Carlito"/>
              </a:rPr>
              <a:t> </a:t>
            </a:r>
            <a:r>
              <a:rPr sz="2800" b="1" i="1" spc="-10" dirty="0">
                <a:solidFill>
                  <a:srgbClr val="333399"/>
                </a:solidFill>
                <a:latin typeface="Carlito"/>
                <a:cs typeface="Carlito"/>
              </a:rPr>
              <a:t>process</a:t>
            </a:r>
            <a:endParaRPr sz="28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9050" y="609981"/>
            <a:ext cx="6652259" cy="696595"/>
          </a:xfrm>
          <a:prstGeom prst="rect">
            <a:avLst/>
          </a:prstGeom>
        </p:spPr>
        <p:txBody>
          <a:bodyPr vert="horz" wrap="square" lIns="0" tIns="13335" rIns="0" bIns="0" rtlCol="0">
            <a:spAutoFit/>
          </a:bodyPr>
          <a:lstStyle/>
          <a:p>
            <a:pPr marL="12700">
              <a:lnSpc>
                <a:spcPct val="100000"/>
              </a:lnSpc>
              <a:spcBef>
                <a:spcPts val="105"/>
              </a:spcBef>
            </a:pPr>
            <a:r>
              <a:rPr sz="4400" spc="-290" dirty="0"/>
              <a:t>Effectiveness </a:t>
            </a:r>
            <a:r>
              <a:rPr sz="4400" spc="-45" dirty="0"/>
              <a:t>of </a:t>
            </a:r>
            <a:r>
              <a:rPr sz="4400" spc="-509" dirty="0"/>
              <a:t>PBL:</a:t>
            </a:r>
            <a:r>
              <a:rPr sz="4400" spc="-575" dirty="0"/>
              <a:t> </a:t>
            </a:r>
            <a:r>
              <a:rPr sz="4400" spc="-385" dirty="0"/>
              <a:t>Research</a:t>
            </a:r>
            <a:endParaRPr sz="4400"/>
          </a:p>
        </p:txBody>
      </p:sp>
      <p:sp>
        <p:nvSpPr>
          <p:cNvPr id="3" name="object 3"/>
          <p:cNvSpPr txBox="1"/>
          <p:nvPr/>
        </p:nvSpPr>
        <p:spPr>
          <a:xfrm>
            <a:off x="993139" y="1796618"/>
            <a:ext cx="10459085" cy="3421379"/>
          </a:xfrm>
          <a:prstGeom prst="rect">
            <a:avLst/>
          </a:prstGeom>
        </p:spPr>
        <p:txBody>
          <a:bodyPr vert="horz" wrap="square" lIns="0" tIns="60960" rIns="0" bIns="0" rtlCol="0">
            <a:spAutoFit/>
          </a:bodyPr>
          <a:lstStyle/>
          <a:p>
            <a:pPr marL="241300" marR="1012190" indent="-229235">
              <a:lnSpc>
                <a:spcPts val="3020"/>
              </a:lnSpc>
              <a:spcBef>
                <a:spcPts val="480"/>
              </a:spcBef>
              <a:buFont typeface="Arial"/>
              <a:buChar char="•"/>
              <a:tabLst>
                <a:tab pos="241935" algn="l"/>
              </a:tabLst>
            </a:pPr>
            <a:r>
              <a:rPr sz="2800" spc="-5" dirty="0">
                <a:solidFill>
                  <a:srgbClr val="333399"/>
                </a:solidFill>
                <a:latin typeface="Carlito"/>
                <a:cs typeface="Carlito"/>
              </a:rPr>
              <a:t>Ample </a:t>
            </a:r>
            <a:r>
              <a:rPr sz="2800" spc="-10" dirty="0">
                <a:solidFill>
                  <a:srgbClr val="333399"/>
                </a:solidFill>
                <a:latin typeface="Carlito"/>
                <a:cs typeface="Carlito"/>
              </a:rPr>
              <a:t>evidence </a:t>
            </a:r>
            <a:r>
              <a:rPr sz="2800" spc="-25" dirty="0">
                <a:solidFill>
                  <a:srgbClr val="333399"/>
                </a:solidFill>
                <a:latin typeface="Carlito"/>
                <a:cs typeface="Carlito"/>
              </a:rPr>
              <a:t>for </a:t>
            </a:r>
            <a:r>
              <a:rPr sz="2800" spc="-5" dirty="0">
                <a:solidFill>
                  <a:srgbClr val="333399"/>
                </a:solidFill>
                <a:latin typeface="Carlito"/>
                <a:cs typeface="Carlito"/>
              </a:rPr>
              <a:t>the </a:t>
            </a:r>
            <a:r>
              <a:rPr sz="2800" spc="-10" dirty="0">
                <a:solidFill>
                  <a:srgbClr val="333399"/>
                </a:solidFill>
                <a:latin typeface="Carlito"/>
                <a:cs typeface="Carlito"/>
              </a:rPr>
              <a:t>value </a:t>
            </a:r>
            <a:r>
              <a:rPr sz="2800" spc="-5" dirty="0">
                <a:solidFill>
                  <a:srgbClr val="333399"/>
                </a:solidFill>
                <a:latin typeface="Carlito"/>
                <a:cs typeface="Carlito"/>
              </a:rPr>
              <a:t>of active and </a:t>
            </a:r>
            <a:r>
              <a:rPr sz="2800" spc="-15" dirty="0">
                <a:solidFill>
                  <a:srgbClr val="333399"/>
                </a:solidFill>
                <a:latin typeface="Carlito"/>
                <a:cs typeface="Carlito"/>
              </a:rPr>
              <a:t>cooperative </a:t>
            </a:r>
            <a:r>
              <a:rPr sz="2800" spc="-5" dirty="0">
                <a:solidFill>
                  <a:srgbClr val="333399"/>
                </a:solidFill>
                <a:latin typeface="Carlito"/>
                <a:cs typeface="Carlito"/>
              </a:rPr>
              <a:t>learning  (</a:t>
            </a:r>
            <a:r>
              <a:rPr sz="2400" spc="-5" dirty="0">
                <a:solidFill>
                  <a:srgbClr val="333399"/>
                </a:solidFill>
                <a:latin typeface="Carlito"/>
                <a:cs typeface="Carlito"/>
              </a:rPr>
              <a:t>Johnson, </a:t>
            </a:r>
            <a:r>
              <a:rPr sz="2400" dirty="0">
                <a:solidFill>
                  <a:srgbClr val="333399"/>
                </a:solidFill>
                <a:latin typeface="Carlito"/>
                <a:cs typeface="Carlito"/>
              </a:rPr>
              <a:t>Johnson and Smith,</a:t>
            </a:r>
            <a:r>
              <a:rPr sz="2400" spc="-20" dirty="0">
                <a:solidFill>
                  <a:srgbClr val="333399"/>
                </a:solidFill>
                <a:latin typeface="Carlito"/>
                <a:cs typeface="Carlito"/>
              </a:rPr>
              <a:t> </a:t>
            </a:r>
            <a:r>
              <a:rPr sz="2400" spc="-5" dirty="0">
                <a:solidFill>
                  <a:srgbClr val="333399"/>
                </a:solidFill>
                <a:latin typeface="Carlito"/>
                <a:cs typeface="Carlito"/>
              </a:rPr>
              <a:t>1991)</a:t>
            </a:r>
            <a:endParaRPr sz="2400">
              <a:latin typeface="Carlito"/>
              <a:cs typeface="Carlito"/>
            </a:endParaRPr>
          </a:p>
          <a:p>
            <a:pPr marL="241300" marR="5080" indent="-229235">
              <a:lnSpc>
                <a:spcPts val="3020"/>
              </a:lnSpc>
              <a:spcBef>
                <a:spcPts val="1015"/>
              </a:spcBef>
              <a:buFont typeface="Arial"/>
              <a:buChar char="•"/>
              <a:tabLst>
                <a:tab pos="241935" algn="l"/>
              </a:tabLst>
            </a:pPr>
            <a:r>
              <a:rPr sz="2800" spc="-10" dirty="0">
                <a:solidFill>
                  <a:srgbClr val="333399"/>
                </a:solidFill>
                <a:latin typeface="Carlito"/>
                <a:cs typeface="Carlito"/>
              </a:rPr>
              <a:t>Strict comparisons </a:t>
            </a:r>
            <a:r>
              <a:rPr sz="2800" spc="-5" dirty="0">
                <a:solidFill>
                  <a:srgbClr val="333399"/>
                </a:solidFill>
                <a:latin typeface="Carlito"/>
                <a:cs typeface="Carlito"/>
              </a:rPr>
              <a:t>of PBL and </a:t>
            </a:r>
            <a:r>
              <a:rPr sz="2800" spc="-10" dirty="0">
                <a:solidFill>
                  <a:srgbClr val="333399"/>
                </a:solidFill>
                <a:latin typeface="Carlito"/>
                <a:cs typeface="Carlito"/>
              </a:rPr>
              <a:t>traditional approaches difficult </a:t>
            </a:r>
            <a:r>
              <a:rPr sz="2800" spc="-20" dirty="0">
                <a:solidFill>
                  <a:srgbClr val="333399"/>
                </a:solidFill>
                <a:latin typeface="Carlito"/>
                <a:cs typeface="Carlito"/>
              </a:rPr>
              <a:t>to </a:t>
            </a:r>
            <a:r>
              <a:rPr sz="2800" spc="-10" dirty="0">
                <a:solidFill>
                  <a:srgbClr val="333399"/>
                </a:solidFill>
                <a:latin typeface="Carlito"/>
                <a:cs typeface="Carlito"/>
              </a:rPr>
              <a:t>design  </a:t>
            </a:r>
            <a:r>
              <a:rPr sz="2800" spc="-5" dirty="0">
                <a:solidFill>
                  <a:srgbClr val="333399"/>
                </a:solidFill>
                <a:latin typeface="Carlito"/>
                <a:cs typeface="Carlito"/>
              </a:rPr>
              <a:t>(</a:t>
            </a:r>
            <a:r>
              <a:rPr sz="2400" spc="-5" dirty="0">
                <a:solidFill>
                  <a:srgbClr val="333399"/>
                </a:solidFill>
                <a:latin typeface="Carlito"/>
                <a:cs typeface="Carlito"/>
              </a:rPr>
              <a:t>Prideaux,</a:t>
            </a:r>
            <a:r>
              <a:rPr sz="2400" spc="-20" dirty="0">
                <a:solidFill>
                  <a:srgbClr val="333399"/>
                </a:solidFill>
                <a:latin typeface="Carlito"/>
                <a:cs typeface="Carlito"/>
              </a:rPr>
              <a:t> </a:t>
            </a:r>
            <a:r>
              <a:rPr sz="2400" spc="-10" dirty="0">
                <a:solidFill>
                  <a:srgbClr val="333399"/>
                </a:solidFill>
                <a:latin typeface="Carlito"/>
                <a:cs typeface="Carlito"/>
              </a:rPr>
              <a:t>2000</a:t>
            </a:r>
            <a:r>
              <a:rPr sz="2800" spc="-10" dirty="0">
                <a:solidFill>
                  <a:srgbClr val="333399"/>
                </a:solidFill>
                <a:latin typeface="Carlito"/>
                <a:cs typeface="Carlito"/>
              </a:rPr>
              <a:t>):</a:t>
            </a:r>
            <a:endParaRPr sz="2800">
              <a:latin typeface="Carlito"/>
              <a:cs typeface="Carlito"/>
            </a:endParaRPr>
          </a:p>
          <a:p>
            <a:pPr marL="698500" lvl="1" indent="-229235">
              <a:lnSpc>
                <a:spcPct val="100000"/>
              </a:lnSpc>
              <a:spcBef>
                <a:spcPts val="195"/>
              </a:spcBef>
              <a:buFont typeface="Arial"/>
              <a:buChar char="•"/>
              <a:tabLst>
                <a:tab pos="699135" algn="l"/>
              </a:tabLst>
            </a:pPr>
            <a:r>
              <a:rPr sz="2400" spc="-5" dirty="0">
                <a:solidFill>
                  <a:srgbClr val="333399"/>
                </a:solidFill>
                <a:latin typeface="Carlito"/>
                <a:cs typeface="Carlito"/>
              </a:rPr>
              <a:t>Randomization, blinding</a:t>
            </a:r>
            <a:r>
              <a:rPr sz="2400" spc="-35" dirty="0">
                <a:solidFill>
                  <a:srgbClr val="333399"/>
                </a:solidFill>
                <a:latin typeface="Carlito"/>
                <a:cs typeface="Carlito"/>
              </a:rPr>
              <a:t> </a:t>
            </a:r>
            <a:r>
              <a:rPr sz="2400" spc="-10" dirty="0">
                <a:solidFill>
                  <a:srgbClr val="333399"/>
                </a:solidFill>
                <a:latin typeface="Carlito"/>
                <a:cs typeface="Carlito"/>
              </a:rPr>
              <a:t>difficult</a:t>
            </a:r>
            <a:endParaRPr sz="2400">
              <a:latin typeface="Carlito"/>
              <a:cs typeface="Carlito"/>
            </a:endParaRPr>
          </a:p>
          <a:p>
            <a:pPr marL="698500" lvl="1" indent="-229235">
              <a:lnSpc>
                <a:spcPct val="100000"/>
              </a:lnSpc>
              <a:spcBef>
                <a:spcPts val="215"/>
              </a:spcBef>
              <a:buFont typeface="Arial"/>
              <a:buChar char="•"/>
              <a:tabLst>
                <a:tab pos="699135" algn="l"/>
              </a:tabLst>
            </a:pPr>
            <a:r>
              <a:rPr sz="2400" spc="-15" dirty="0">
                <a:solidFill>
                  <a:srgbClr val="333399"/>
                </a:solidFill>
                <a:latin typeface="Carlito"/>
                <a:cs typeface="Carlito"/>
              </a:rPr>
              <a:t>Many </a:t>
            </a:r>
            <a:r>
              <a:rPr sz="2400" spc="-10" dirty="0">
                <a:solidFill>
                  <a:srgbClr val="333399"/>
                </a:solidFill>
                <a:latin typeface="Carlito"/>
                <a:cs typeface="Carlito"/>
              </a:rPr>
              <a:t>uncontrollable </a:t>
            </a:r>
            <a:r>
              <a:rPr sz="2400" spc="-5" dirty="0">
                <a:solidFill>
                  <a:srgbClr val="333399"/>
                </a:solidFill>
                <a:latin typeface="Carlito"/>
                <a:cs typeface="Carlito"/>
              </a:rPr>
              <a:t>variables: </a:t>
            </a:r>
            <a:r>
              <a:rPr sz="2400" spc="-10" dirty="0">
                <a:solidFill>
                  <a:srgbClr val="333399"/>
                </a:solidFill>
                <a:latin typeface="Carlito"/>
                <a:cs typeface="Carlito"/>
              </a:rPr>
              <a:t>variants </a:t>
            </a:r>
            <a:r>
              <a:rPr sz="2400" dirty="0">
                <a:solidFill>
                  <a:srgbClr val="333399"/>
                </a:solidFill>
                <a:latin typeface="Carlito"/>
                <a:cs typeface="Carlito"/>
              </a:rPr>
              <a:t>in PBL, </a:t>
            </a:r>
            <a:r>
              <a:rPr sz="2400" spc="-10" dirty="0">
                <a:solidFill>
                  <a:srgbClr val="333399"/>
                </a:solidFill>
                <a:latin typeface="Carlito"/>
                <a:cs typeface="Carlito"/>
              </a:rPr>
              <a:t>resources,</a:t>
            </a:r>
            <a:r>
              <a:rPr sz="2400" spc="45" dirty="0">
                <a:solidFill>
                  <a:srgbClr val="333399"/>
                </a:solidFill>
                <a:latin typeface="Carlito"/>
                <a:cs typeface="Carlito"/>
              </a:rPr>
              <a:t> </a:t>
            </a:r>
            <a:r>
              <a:rPr sz="2400" spc="-10" dirty="0">
                <a:solidFill>
                  <a:srgbClr val="333399"/>
                </a:solidFill>
                <a:latin typeface="Carlito"/>
                <a:cs typeface="Carlito"/>
              </a:rPr>
              <a:t>motivation</a:t>
            </a:r>
            <a:endParaRPr sz="2400">
              <a:latin typeface="Carlito"/>
              <a:cs typeface="Carlito"/>
            </a:endParaRPr>
          </a:p>
          <a:p>
            <a:pPr marL="698500" lvl="1" indent="-229235">
              <a:lnSpc>
                <a:spcPct val="100000"/>
              </a:lnSpc>
              <a:spcBef>
                <a:spcPts val="219"/>
              </a:spcBef>
              <a:buFont typeface="Arial"/>
              <a:buChar char="•"/>
              <a:tabLst>
                <a:tab pos="699135" algn="l"/>
              </a:tabLst>
            </a:pPr>
            <a:r>
              <a:rPr sz="2400" spc="-10" dirty="0">
                <a:solidFill>
                  <a:srgbClr val="333399"/>
                </a:solidFill>
                <a:latin typeface="Carlito"/>
                <a:cs typeface="Carlito"/>
              </a:rPr>
              <a:t>Appropriate </a:t>
            </a:r>
            <a:r>
              <a:rPr sz="2400" spc="-15" dirty="0">
                <a:solidFill>
                  <a:srgbClr val="333399"/>
                </a:solidFill>
                <a:latin typeface="Carlito"/>
                <a:cs typeface="Carlito"/>
              </a:rPr>
              <a:t>outcome </a:t>
            </a:r>
            <a:r>
              <a:rPr sz="2400" spc="-5" dirty="0">
                <a:solidFill>
                  <a:srgbClr val="333399"/>
                </a:solidFill>
                <a:latin typeface="Carlito"/>
                <a:cs typeface="Carlito"/>
              </a:rPr>
              <a:t>measures: </a:t>
            </a:r>
            <a:r>
              <a:rPr sz="2400" spc="-15" dirty="0">
                <a:solidFill>
                  <a:srgbClr val="333399"/>
                </a:solidFill>
                <a:latin typeface="Carlito"/>
                <a:cs typeface="Carlito"/>
              </a:rPr>
              <a:t>content </a:t>
            </a:r>
            <a:r>
              <a:rPr sz="2400" spc="-5" dirty="0">
                <a:solidFill>
                  <a:srgbClr val="333399"/>
                </a:solidFill>
                <a:latin typeface="Carlito"/>
                <a:cs typeface="Carlito"/>
              </a:rPr>
              <a:t>knowledge </a:t>
            </a:r>
            <a:r>
              <a:rPr sz="2400" spc="-10" dirty="0">
                <a:solidFill>
                  <a:srgbClr val="333399"/>
                </a:solidFill>
                <a:latin typeface="Carlito"/>
                <a:cs typeface="Carlito"/>
              </a:rPr>
              <a:t>vs. process</a:t>
            </a:r>
            <a:r>
              <a:rPr sz="2400" spc="25" dirty="0">
                <a:solidFill>
                  <a:srgbClr val="333399"/>
                </a:solidFill>
                <a:latin typeface="Carlito"/>
                <a:cs typeface="Carlito"/>
              </a:rPr>
              <a:t> </a:t>
            </a:r>
            <a:r>
              <a:rPr sz="2400" spc="-5" dirty="0">
                <a:solidFill>
                  <a:srgbClr val="333399"/>
                </a:solidFill>
                <a:latin typeface="Carlito"/>
                <a:cs typeface="Carlito"/>
              </a:rPr>
              <a:t>skills</a:t>
            </a:r>
            <a:endParaRPr sz="2400">
              <a:latin typeface="Carlito"/>
              <a:cs typeface="Carlito"/>
            </a:endParaRPr>
          </a:p>
          <a:p>
            <a:pPr marL="241300" indent="-229235">
              <a:lnSpc>
                <a:spcPct val="100000"/>
              </a:lnSpc>
              <a:spcBef>
                <a:spcPts val="635"/>
              </a:spcBef>
              <a:buFont typeface="Arial"/>
              <a:buChar char="•"/>
              <a:tabLst>
                <a:tab pos="241935" algn="l"/>
                <a:tab pos="4357370" algn="l"/>
              </a:tabLst>
            </a:pPr>
            <a:r>
              <a:rPr sz="2800" spc="-15" dirty="0">
                <a:solidFill>
                  <a:srgbClr val="333399"/>
                </a:solidFill>
                <a:latin typeface="Carlito"/>
                <a:cs typeface="Carlito"/>
              </a:rPr>
              <a:t>Most research</a:t>
            </a:r>
            <a:r>
              <a:rPr sz="2800" spc="75" dirty="0">
                <a:solidFill>
                  <a:srgbClr val="333399"/>
                </a:solidFill>
                <a:latin typeface="Carlito"/>
                <a:cs typeface="Carlito"/>
              </a:rPr>
              <a:t> </a:t>
            </a:r>
            <a:r>
              <a:rPr sz="2800" spc="-10" dirty="0">
                <a:solidFill>
                  <a:srgbClr val="333399"/>
                </a:solidFill>
                <a:latin typeface="Carlito"/>
                <a:cs typeface="Carlito"/>
              </a:rPr>
              <a:t>studies</a:t>
            </a:r>
            <a:r>
              <a:rPr sz="2800" spc="55" dirty="0">
                <a:solidFill>
                  <a:srgbClr val="333399"/>
                </a:solidFill>
                <a:latin typeface="Carlito"/>
                <a:cs typeface="Carlito"/>
              </a:rPr>
              <a:t> </a:t>
            </a:r>
            <a:r>
              <a:rPr sz="2800" spc="-20" dirty="0">
                <a:solidFill>
                  <a:srgbClr val="333399"/>
                </a:solidFill>
                <a:latin typeface="Carlito"/>
                <a:cs typeface="Carlito"/>
              </a:rPr>
              <a:t>from	</a:t>
            </a:r>
            <a:r>
              <a:rPr sz="2800" spc="-5" dirty="0">
                <a:solidFill>
                  <a:srgbClr val="333399"/>
                </a:solidFill>
                <a:latin typeface="Carlito"/>
                <a:cs typeface="Carlito"/>
              </a:rPr>
              <a:t>medical</a:t>
            </a:r>
            <a:r>
              <a:rPr sz="2800" spc="10" dirty="0">
                <a:solidFill>
                  <a:srgbClr val="333399"/>
                </a:solidFill>
                <a:latin typeface="Carlito"/>
                <a:cs typeface="Carlito"/>
              </a:rPr>
              <a:t> </a:t>
            </a:r>
            <a:r>
              <a:rPr sz="2800" spc="-10" dirty="0">
                <a:solidFill>
                  <a:srgbClr val="333399"/>
                </a:solidFill>
                <a:latin typeface="Carlito"/>
                <a:cs typeface="Carlito"/>
              </a:rPr>
              <a:t>education</a:t>
            </a:r>
            <a:endParaRPr sz="28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981"/>
            <a:ext cx="6658609" cy="696595"/>
          </a:xfrm>
          <a:prstGeom prst="rect">
            <a:avLst/>
          </a:prstGeom>
        </p:spPr>
        <p:txBody>
          <a:bodyPr vert="horz" wrap="square" lIns="0" tIns="13335" rIns="0" bIns="0" rtlCol="0">
            <a:spAutoFit/>
          </a:bodyPr>
          <a:lstStyle/>
          <a:p>
            <a:pPr marL="12700">
              <a:lnSpc>
                <a:spcPct val="100000"/>
              </a:lnSpc>
              <a:spcBef>
                <a:spcPts val="105"/>
              </a:spcBef>
            </a:pPr>
            <a:r>
              <a:rPr sz="4400" spc="-285" dirty="0"/>
              <a:t>General </a:t>
            </a:r>
            <a:r>
              <a:rPr sz="4400" spc="-360" dirty="0"/>
              <a:t>Trends </a:t>
            </a:r>
            <a:r>
              <a:rPr sz="4400" spc="-85" dirty="0"/>
              <a:t>from</a:t>
            </a:r>
            <a:r>
              <a:rPr sz="4400" spc="-365" dirty="0"/>
              <a:t> </a:t>
            </a:r>
            <a:r>
              <a:rPr sz="4400" spc="-385" dirty="0"/>
              <a:t>Research</a:t>
            </a:r>
            <a:endParaRPr sz="4400"/>
          </a:p>
        </p:txBody>
      </p:sp>
      <p:sp>
        <p:nvSpPr>
          <p:cNvPr id="3" name="object 3"/>
          <p:cNvSpPr txBox="1"/>
          <p:nvPr/>
        </p:nvSpPr>
        <p:spPr>
          <a:xfrm>
            <a:off x="993139" y="1949018"/>
            <a:ext cx="10283190" cy="3370579"/>
          </a:xfrm>
          <a:prstGeom prst="rect">
            <a:avLst/>
          </a:prstGeom>
        </p:spPr>
        <p:txBody>
          <a:bodyPr vert="horz" wrap="square" lIns="0" tIns="60960" rIns="0" bIns="0" rtlCol="0">
            <a:spAutoFit/>
          </a:bodyPr>
          <a:lstStyle/>
          <a:p>
            <a:pPr marL="241300" marR="336550" indent="-229235">
              <a:lnSpc>
                <a:spcPts val="3020"/>
              </a:lnSpc>
              <a:spcBef>
                <a:spcPts val="480"/>
              </a:spcBef>
              <a:buFont typeface="Arial"/>
              <a:buChar char="•"/>
              <a:tabLst>
                <a:tab pos="241935" algn="l"/>
              </a:tabLst>
            </a:pPr>
            <a:r>
              <a:rPr sz="2800" spc="-15" dirty="0">
                <a:solidFill>
                  <a:srgbClr val="333399"/>
                </a:solidFill>
                <a:latin typeface="Carlito"/>
                <a:cs typeface="Carlito"/>
              </a:rPr>
              <a:t>Content </a:t>
            </a:r>
            <a:r>
              <a:rPr sz="2800" spc="-5" dirty="0">
                <a:solidFill>
                  <a:srgbClr val="333399"/>
                </a:solidFill>
                <a:latin typeface="Carlito"/>
                <a:cs typeface="Carlito"/>
              </a:rPr>
              <a:t>knowledge </a:t>
            </a:r>
            <a:r>
              <a:rPr sz="2800" spc="-15" dirty="0">
                <a:solidFill>
                  <a:srgbClr val="333399"/>
                </a:solidFill>
                <a:latin typeface="Carlito"/>
                <a:cs typeface="Carlito"/>
              </a:rPr>
              <a:t>comparable </a:t>
            </a:r>
            <a:r>
              <a:rPr sz="2800" spc="-20" dirty="0">
                <a:solidFill>
                  <a:srgbClr val="333399"/>
                </a:solidFill>
                <a:latin typeface="Carlito"/>
                <a:cs typeface="Carlito"/>
              </a:rPr>
              <a:t>to </a:t>
            </a:r>
            <a:r>
              <a:rPr sz="2800" spc="-5" dirty="0">
                <a:solidFill>
                  <a:srgbClr val="333399"/>
                </a:solidFill>
                <a:latin typeface="Carlito"/>
                <a:cs typeface="Carlito"/>
              </a:rPr>
              <a:t>that </a:t>
            </a:r>
            <a:r>
              <a:rPr sz="2800" spc="-20" dirty="0">
                <a:solidFill>
                  <a:srgbClr val="333399"/>
                </a:solidFill>
                <a:latin typeface="Carlito"/>
                <a:cs typeface="Carlito"/>
              </a:rPr>
              <a:t>found </a:t>
            </a:r>
            <a:r>
              <a:rPr sz="2800" spc="-5" dirty="0">
                <a:solidFill>
                  <a:srgbClr val="333399"/>
                </a:solidFill>
                <a:latin typeface="Carlito"/>
                <a:cs typeface="Carlito"/>
              </a:rPr>
              <a:t>in </a:t>
            </a:r>
            <a:r>
              <a:rPr sz="2800" spc="-10" dirty="0">
                <a:solidFill>
                  <a:srgbClr val="333399"/>
                </a:solidFill>
                <a:latin typeface="Carlito"/>
                <a:cs typeface="Carlito"/>
              </a:rPr>
              <a:t>traditional </a:t>
            </a:r>
            <a:r>
              <a:rPr sz="2800" spc="-15" dirty="0">
                <a:solidFill>
                  <a:srgbClr val="333399"/>
                </a:solidFill>
                <a:latin typeface="Carlito"/>
                <a:cs typeface="Carlito"/>
              </a:rPr>
              <a:t>courses  </a:t>
            </a:r>
            <a:r>
              <a:rPr sz="2800" dirty="0">
                <a:solidFill>
                  <a:srgbClr val="333399"/>
                </a:solidFill>
                <a:latin typeface="Carlito"/>
                <a:cs typeface="Carlito"/>
              </a:rPr>
              <a:t>(</a:t>
            </a:r>
            <a:r>
              <a:rPr sz="2400" dirty="0">
                <a:solidFill>
                  <a:srgbClr val="333399"/>
                </a:solidFill>
                <a:latin typeface="Carlito"/>
                <a:cs typeface="Carlito"/>
              </a:rPr>
              <a:t>Newman,</a:t>
            </a:r>
            <a:r>
              <a:rPr sz="2400" spc="-20" dirty="0">
                <a:solidFill>
                  <a:srgbClr val="333399"/>
                </a:solidFill>
                <a:latin typeface="Carlito"/>
                <a:cs typeface="Carlito"/>
              </a:rPr>
              <a:t> </a:t>
            </a:r>
            <a:r>
              <a:rPr sz="2400" spc="-10" dirty="0">
                <a:solidFill>
                  <a:srgbClr val="333399"/>
                </a:solidFill>
                <a:latin typeface="Carlito"/>
                <a:cs typeface="Carlito"/>
              </a:rPr>
              <a:t>2003</a:t>
            </a:r>
            <a:r>
              <a:rPr sz="2800" spc="-10" dirty="0">
                <a:solidFill>
                  <a:srgbClr val="333399"/>
                </a:solidFill>
                <a:latin typeface="Carlito"/>
                <a:cs typeface="Carlito"/>
              </a:rPr>
              <a:t>)</a:t>
            </a:r>
            <a:endParaRPr sz="2800">
              <a:latin typeface="Carlito"/>
              <a:cs typeface="Carlito"/>
            </a:endParaRPr>
          </a:p>
          <a:p>
            <a:pPr>
              <a:lnSpc>
                <a:spcPct val="100000"/>
              </a:lnSpc>
              <a:spcBef>
                <a:spcPts val="15"/>
              </a:spcBef>
              <a:buClr>
                <a:srgbClr val="333399"/>
              </a:buClr>
              <a:buFont typeface="Arial"/>
              <a:buChar char="•"/>
            </a:pPr>
            <a:endParaRPr sz="3800">
              <a:latin typeface="Carlito"/>
              <a:cs typeface="Carlito"/>
            </a:endParaRPr>
          </a:p>
          <a:p>
            <a:pPr marL="241300" indent="-229235">
              <a:lnSpc>
                <a:spcPct val="100000"/>
              </a:lnSpc>
              <a:buFont typeface="Arial"/>
              <a:buChar char="•"/>
              <a:tabLst>
                <a:tab pos="241935" algn="l"/>
              </a:tabLst>
            </a:pPr>
            <a:r>
              <a:rPr sz="2800" spc="-5" dirty="0">
                <a:solidFill>
                  <a:srgbClr val="333399"/>
                </a:solidFill>
                <a:latin typeface="Carlito"/>
                <a:cs typeface="Carlito"/>
              </a:rPr>
              <a:t>PBL leads</a:t>
            </a:r>
            <a:r>
              <a:rPr sz="2800" spc="-30" dirty="0">
                <a:solidFill>
                  <a:srgbClr val="333399"/>
                </a:solidFill>
                <a:latin typeface="Carlito"/>
                <a:cs typeface="Carlito"/>
              </a:rPr>
              <a:t> </a:t>
            </a:r>
            <a:r>
              <a:rPr sz="2800" spc="-20" dirty="0">
                <a:solidFill>
                  <a:srgbClr val="333399"/>
                </a:solidFill>
                <a:latin typeface="Carlito"/>
                <a:cs typeface="Carlito"/>
              </a:rPr>
              <a:t>to</a:t>
            </a:r>
            <a:endParaRPr sz="2800">
              <a:latin typeface="Carlito"/>
              <a:cs typeface="Carlito"/>
            </a:endParaRPr>
          </a:p>
          <a:p>
            <a:pPr marL="698500" marR="5080" lvl="1" indent="-228600">
              <a:lnSpc>
                <a:spcPts val="2590"/>
              </a:lnSpc>
              <a:spcBef>
                <a:spcPts val="575"/>
              </a:spcBef>
              <a:buFont typeface="Arial"/>
              <a:buChar char="•"/>
              <a:tabLst>
                <a:tab pos="699135" algn="l"/>
              </a:tabLst>
            </a:pPr>
            <a:r>
              <a:rPr sz="2400" spc="-10" dirty="0">
                <a:solidFill>
                  <a:srgbClr val="333399"/>
                </a:solidFill>
                <a:latin typeface="Carlito"/>
                <a:cs typeface="Carlito"/>
              </a:rPr>
              <a:t>improvement </a:t>
            </a:r>
            <a:r>
              <a:rPr sz="2400" dirty="0">
                <a:solidFill>
                  <a:srgbClr val="333399"/>
                </a:solidFill>
                <a:latin typeface="Carlito"/>
                <a:cs typeface="Carlito"/>
              </a:rPr>
              <a:t>in </a:t>
            </a:r>
            <a:r>
              <a:rPr sz="2400" spc="-10" dirty="0">
                <a:solidFill>
                  <a:srgbClr val="333399"/>
                </a:solidFill>
                <a:latin typeface="Carlito"/>
                <a:cs typeface="Carlito"/>
              </a:rPr>
              <a:t>student attitude </a:t>
            </a:r>
            <a:r>
              <a:rPr sz="2400" dirty="0">
                <a:solidFill>
                  <a:srgbClr val="333399"/>
                </a:solidFill>
                <a:latin typeface="Carlito"/>
                <a:cs typeface="Carlito"/>
              </a:rPr>
              <a:t>and </a:t>
            </a:r>
            <a:r>
              <a:rPr sz="2400" spc="-5" dirty="0">
                <a:solidFill>
                  <a:srgbClr val="333399"/>
                </a:solidFill>
                <a:latin typeface="Carlito"/>
                <a:cs typeface="Carlito"/>
              </a:rPr>
              <a:t>clinical </a:t>
            </a:r>
            <a:r>
              <a:rPr sz="2400" spc="-10" dirty="0">
                <a:solidFill>
                  <a:srgbClr val="333399"/>
                </a:solidFill>
                <a:latin typeface="Carlito"/>
                <a:cs typeface="Carlito"/>
              </a:rPr>
              <a:t>performance </a:t>
            </a:r>
            <a:r>
              <a:rPr sz="2400" spc="-20" dirty="0">
                <a:solidFill>
                  <a:srgbClr val="333399"/>
                </a:solidFill>
                <a:latin typeface="Carlito"/>
                <a:cs typeface="Carlito"/>
              </a:rPr>
              <a:t>(Vernon </a:t>
            </a:r>
            <a:r>
              <a:rPr sz="2400" dirty="0">
                <a:solidFill>
                  <a:srgbClr val="333399"/>
                </a:solidFill>
                <a:latin typeface="Carlito"/>
                <a:cs typeface="Carlito"/>
              </a:rPr>
              <a:t>and </a:t>
            </a:r>
            <a:r>
              <a:rPr sz="2400" spc="-15" dirty="0">
                <a:solidFill>
                  <a:srgbClr val="333399"/>
                </a:solidFill>
                <a:latin typeface="Carlito"/>
                <a:cs typeface="Carlito"/>
              </a:rPr>
              <a:t>Blake,  </a:t>
            </a:r>
            <a:r>
              <a:rPr sz="2400" spc="-5" dirty="0">
                <a:solidFill>
                  <a:srgbClr val="333399"/>
                </a:solidFill>
                <a:latin typeface="Carlito"/>
                <a:cs typeface="Carlito"/>
              </a:rPr>
              <a:t>1993)</a:t>
            </a:r>
            <a:endParaRPr sz="2400">
              <a:latin typeface="Carlito"/>
              <a:cs typeface="Carlito"/>
            </a:endParaRPr>
          </a:p>
          <a:p>
            <a:pPr marL="698500" lvl="1" indent="-229235">
              <a:lnSpc>
                <a:spcPct val="100000"/>
              </a:lnSpc>
              <a:spcBef>
                <a:spcPts val="165"/>
              </a:spcBef>
              <a:buFont typeface="Arial"/>
              <a:buChar char="•"/>
              <a:tabLst>
                <a:tab pos="699135" algn="l"/>
              </a:tabLst>
            </a:pPr>
            <a:r>
              <a:rPr sz="2400" dirty="0">
                <a:solidFill>
                  <a:srgbClr val="333399"/>
                </a:solidFill>
                <a:latin typeface="Carlito"/>
                <a:cs typeface="Carlito"/>
              </a:rPr>
              <a:t>deeper </a:t>
            </a:r>
            <a:r>
              <a:rPr sz="2400" spc="-10" dirty="0">
                <a:solidFill>
                  <a:srgbClr val="333399"/>
                </a:solidFill>
                <a:latin typeface="Carlito"/>
                <a:cs typeface="Carlito"/>
              </a:rPr>
              <a:t>approach </a:t>
            </a:r>
            <a:r>
              <a:rPr sz="2400" spc="-15" dirty="0">
                <a:solidFill>
                  <a:srgbClr val="333399"/>
                </a:solidFill>
                <a:latin typeface="Carlito"/>
                <a:cs typeface="Carlito"/>
              </a:rPr>
              <a:t>to </a:t>
            </a:r>
            <a:r>
              <a:rPr sz="2400" spc="-5" dirty="0">
                <a:solidFill>
                  <a:srgbClr val="333399"/>
                </a:solidFill>
                <a:latin typeface="Carlito"/>
                <a:cs typeface="Carlito"/>
              </a:rPr>
              <a:t>learning (Newble </a:t>
            </a:r>
            <a:r>
              <a:rPr sz="2400" dirty="0">
                <a:solidFill>
                  <a:srgbClr val="333399"/>
                </a:solidFill>
                <a:latin typeface="Carlito"/>
                <a:cs typeface="Carlito"/>
              </a:rPr>
              <a:t>and </a:t>
            </a:r>
            <a:r>
              <a:rPr sz="2400" spc="-10" dirty="0">
                <a:solidFill>
                  <a:srgbClr val="333399"/>
                </a:solidFill>
                <a:latin typeface="Carlito"/>
                <a:cs typeface="Carlito"/>
              </a:rPr>
              <a:t>Clarke,</a:t>
            </a:r>
            <a:r>
              <a:rPr sz="2400" spc="-30" dirty="0">
                <a:solidFill>
                  <a:srgbClr val="333399"/>
                </a:solidFill>
                <a:latin typeface="Carlito"/>
                <a:cs typeface="Carlito"/>
              </a:rPr>
              <a:t> </a:t>
            </a:r>
            <a:r>
              <a:rPr sz="2400" spc="-5" dirty="0">
                <a:solidFill>
                  <a:srgbClr val="333399"/>
                </a:solidFill>
                <a:latin typeface="Carlito"/>
                <a:cs typeface="Carlito"/>
              </a:rPr>
              <a:t>1986)</a:t>
            </a:r>
            <a:endParaRPr sz="2400">
              <a:latin typeface="Carlito"/>
              <a:cs typeface="Carlito"/>
            </a:endParaRPr>
          </a:p>
          <a:p>
            <a:pPr marL="698500" lvl="1" indent="-229235">
              <a:lnSpc>
                <a:spcPct val="100000"/>
              </a:lnSpc>
              <a:spcBef>
                <a:spcPts val="220"/>
              </a:spcBef>
              <a:buFont typeface="Arial"/>
              <a:buChar char="•"/>
              <a:tabLst>
                <a:tab pos="699135" algn="l"/>
              </a:tabLst>
            </a:pPr>
            <a:r>
              <a:rPr sz="2400" spc="-15" dirty="0">
                <a:solidFill>
                  <a:srgbClr val="333399"/>
                </a:solidFill>
                <a:latin typeface="Carlito"/>
                <a:cs typeface="Carlito"/>
              </a:rPr>
              <a:t>better </a:t>
            </a:r>
            <a:r>
              <a:rPr sz="2400" spc="-10" dirty="0">
                <a:solidFill>
                  <a:srgbClr val="333399"/>
                </a:solidFill>
                <a:latin typeface="Carlito"/>
                <a:cs typeface="Carlito"/>
              </a:rPr>
              <a:t>interpersonal </a:t>
            </a:r>
            <a:r>
              <a:rPr sz="2400" spc="-5" dirty="0">
                <a:solidFill>
                  <a:srgbClr val="333399"/>
                </a:solidFill>
                <a:latin typeface="Carlito"/>
                <a:cs typeface="Carlito"/>
              </a:rPr>
              <a:t>skills </a:t>
            </a:r>
            <a:r>
              <a:rPr sz="2400" dirty="0">
                <a:solidFill>
                  <a:srgbClr val="333399"/>
                </a:solidFill>
                <a:latin typeface="Carlito"/>
                <a:cs typeface="Carlito"/>
              </a:rPr>
              <a:t>and </a:t>
            </a:r>
            <a:r>
              <a:rPr sz="2400" spc="-10" dirty="0">
                <a:solidFill>
                  <a:srgbClr val="333399"/>
                </a:solidFill>
                <a:latin typeface="Carlito"/>
                <a:cs typeface="Carlito"/>
              </a:rPr>
              <a:t>attitudes </a:t>
            </a:r>
            <a:r>
              <a:rPr sz="2400" spc="-15" dirty="0">
                <a:solidFill>
                  <a:srgbClr val="333399"/>
                </a:solidFill>
                <a:latin typeface="Carlito"/>
                <a:cs typeface="Carlito"/>
              </a:rPr>
              <a:t>towards </a:t>
            </a:r>
            <a:r>
              <a:rPr sz="2400" spc="-10" dirty="0">
                <a:solidFill>
                  <a:srgbClr val="333399"/>
                </a:solidFill>
                <a:latin typeface="Carlito"/>
                <a:cs typeface="Carlito"/>
              </a:rPr>
              <a:t>patients </a:t>
            </a:r>
            <a:r>
              <a:rPr sz="2400" spc="-5" dirty="0">
                <a:solidFill>
                  <a:srgbClr val="333399"/>
                </a:solidFill>
                <a:latin typeface="Carlito"/>
                <a:cs typeface="Carlito"/>
              </a:rPr>
              <a:t>(Nandi </a:t>
            </a:r>
            <a:r>
              <a:rPr sz="2400" dirty="0">
                <a:solidFill>
                  <a:srgbClr val="333399"/>
                </a:solidFill>
                <a:latin typeface="Carlito"/>
                <a:cs typeface="Carlito"/>
              </a:rPr>
              <a:t>et al., </a:t>
            </a:r>
            <a:r>
              <a:rPr sz="2400" spc="-5" dirty="0">
                <a:solidFill>
                  <a:srgbClr val="333399"/>
                </a:solidFill>
                <a:latin typeface="Carlito"/>
                <a:cs typeface="Carlito"/>
              </a:rPr>
              <a:t>2000)</a:t>
            </a:r>
            <a:endParaRPr sz="240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38585" y="2034739"/>
            <a:ext cx="5372219" cy="447861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16860" y="684657"/>
            <a:ext cx="7557134" cy="574040"/>
          </a:xfrm>
          <a:prstGeom prst="rect">
            <a:avLst/>
          </a:prstGeom>
        </p:spPr>
        <p:txBody>
          <a:bodyPr vert="horz" wrap="square" lIns="0" tIns="12700" rIns="0" bIns="0" rtlCol="0">
            <a:spAutoFit/>
          </a:bodyPr>
          <a:lstStyle/>
          <a:p>
            <a:pPr marL="12700">
              <a:lnSpc>
                <a:spcPct val="100000"/>
              </a:lnSpc>
              <a:spcBef>
                <a:spcPts val="100"/>
              </a:spcBef>
            </a:pPr>
            <a:r>
              <a:rPr sz="3600" spc="-275" dirty="0"/>
              <a:t>The </a:t>
            </a:r>
            <a:r>
              <a:rPr sz="3600" spc="-310" dirty="0"/>
              <a:t>case </a:t>
            </a:r>
            <a:r>
              <a:rPr sz="3600" spc="-245" dirty="0"/>
              <a:t>serves </a:t>
            </a:r>
            <a:r>
              <a:rPr sz="3600" spc="-360" dirty="0"/>
              <a:t>as </a:t>
            </a:r>
            <a:r>
              <a:rPr sz="3600" spc="-310" dirty="0"/>
              <a:t>a </a:t>
            </a:r>
            <a:r>
              <a:rPr sz="3600" spc="-140" dirty="0"/>
              <a:t>stimulus </a:t>
            </a:r>
            <a:r>
              <a:rPr sz="3600" spc="-35" dirty="0"/>
              <a:t>for</a:t>
            </a:r>
            <a:r>
              <a:rPr sz="3600" spc="254" dirty="0"/>
              <a:t> </a:t>
            </a:r>
            <a:r>
              <a:rPr sz="3600" spc="-140" dirty="0"/>
              <a:t>learning</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25091" y="0"/>
            <a:ext cx="7465695" cy="6858000"/>
            <a:chOff x="2125091" y="0"/>
            <a:chExt cx="7465695" cy="6858000"/>
          </a:xfrm>
        </p:grpSpPr>
        <p:sp>
          <p:nvSpPr>
            <p:cNvPr id="3" name="object 3"/>
            <p:cNvSpPr/>
            <p:nvPr/>
          </p:nvSpPr>
          <p:spPr>
            <a:xfrm>
              <a:off x="2125091" y="0"/>
              <a:ext cx="7465441"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59427" y="4338828"/>
              <a:ext cx="4276344" cy="352044"/>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91455" y="275843"/>
            <a:ext cx="2528316" cy="513588"/>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8058911" y="275843"/>
            <a:ext cx="3578860" cy="513715"/>
            <a:chOff x="8058911" y="275843"/>
            <a:chExt cx="3578860" cy="513715"/>
          </a:xfrm>
        </p:grpSpPr>
        <p:sp>
          <p:nvSpPr>
            <p:cNvPr id="4" name="object 4"/>
            <p:cNvSpPr/>
            <p:nvPr/>
          </p:nvSpPr>
          <p:spPr>
            <a:xfrm>
              <a:off x="8058911" y="275843"/>
              <a:ext cx="1450848" cy="5135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201911" y="275843"/>
              <a:ext cx="384048" cy="5135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278111" y="275843"/>
              <a:ext cx="2359152" cy="513588"/>
            </a:xfrm>
            <a:prstGeom prst="rect">
              <a:avLst/>
            </a:prstGeom>
            <a:blipFill>
              <a:blip r:embed="rId5" cstate="print"/>
              <a:stretch>
                <a:fillRect/>
              </a:stretch>
            </a:blipFill>
          </p:spPr>
          <p:txBody>
            <a:bodyPr wrap="square" lIns="0" tIns="0" rIns="0" bIns="0" rtlCol="0"/>
            <a:lstStyle/>
            <a:p>
              <a:endParaRPr/>
            </a:p>
          </p:txBody>
        </p:sp>
      </p:grpSp>
      <p:sp>
        <p:nvSpPr>
          <p:cNvPr id="7" name="object 7"/>
          <p:cNvSpPr/>
          <p:nvPr/>
        </p:nvSpPr>
        <p:spPr>
          <a:xfrm>
            <a:off x="1112519" y="1027175"/>
            <a:ext cx="2266187" cy="457200"/>
          </a:xfrm>
          <a:prstGeom prst="rect">
            <a:avLst/>
          </a:prstGeom>
          <a:blipFill>
            <a:blip r:embed="rId6" cstate="print"/>
            <a:stretch>
              <a:fillRect/>
            </a:stretch>
          </a:blipFill>
        </p:spPr>
        <p:txBody>
          <a:bodyPr wrap="square" lIns="0" tIns="0" rIns="0" bIns="0" rtlCol="0"/>
          <a:lstStyle/>
          <a:p>
            <a:endParaRPr/>
          </a:p>
        </p:txBody>
      </p:sp>
      <p:grpSp>
        <p:nvGrpSpPr>
          <p:cNvPr id="8" name="object 8"/>
          <p:cNvGrpSpPr/>
          <p:nvPr/>
        </p:nvGrpSpPr>
        <p:grpSpPr>
          <a:xfrm>
            <a:off x="4194047" y="1027175"/>
            <a:ext cx="2726690" cy="457200"/>
            <a:chOff x="4194047" y="1027175"/>
            <a:chExt cx="2726690" cy="457200"/>
          </a:xfrm>
        </p:grpSpPr>
        <p:sp>
          <p:nvSpPr>
            <p:cNvPr id="9" name="object 9"/>
            <p:cNvSpPr/>
            <p:nvPr/>
          </p:nvSpPr>
          <p:spPr>
            <a:xfrm>
              <a:off x="4194047" y="1027175"/>
              <a:ext cx="1214627" cy="4572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189219" y="1027175"/>
              <a:ext cx="1110996" cy="4572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6025895" y="1027175"/>
              <a:ext cx="341375" cy="4572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092951" y="1027175"/>
              <a:ext cx="827531" cy="457200"/>
            </a:xfrm>
            <a:prstGeom prst="rect">
              <a:avLst/>
            </a:prstGeom>
            <a:blipFill>
              <a:blip r:embed="rId10" cstate="print"/>
              <a:stretch>
                <a:fillRect/>
              </a:stretch>
            </a:blipFill>
          </p:spPr>
          <p:txBody>
            <a:bodyPr wrap="square" lIns="0" tIns="0" rIns="0" bIns="0" rtlCol="0"/>
            <a:lstStyle/>
            <a:p>
              <a:endParaRPr/>
            </a:p>
          </p:txBody>
        </p:sp>
      </p:grpSp>
      <p:grpSp>
        <p:nvGrpSpPr>
          <p:cNvPr id="13" name="object 13"/>
          <p:cNvGrpSpPr/>
          <p:nvPr/>
        </p:nvGrpSpPr>
        <p:grpSpPr>
          <a:xfrm>
            <a:off x="7885176" y="1027175"/>
            <a:ext cx="2612390" cy="457200"/>
            <a:chOff x="7885176" y="1027175"/>
            <a:chExt cx="2612390" cy="457200"/>
          </a:xfrm>
        </p:grpSpPr>
        <p:sp>
          <p:nvSpPr>
            <p:cNvPr id="14" name="object 14"/>
            <p:cNvSpPr/>
            <p:nvPr/>
          </p:nvSpPr>
          <p:spPr>
            <a:xfrm>
              <a:off x="7885176" y="1027175"/>
              <a:ext cx="1187196" cy="45720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8859012" y="1027175"/>
              <a:ext cx="1018031" cy="45720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9602724" y="1027175"/>
              <a:ext cx="341375" cy="4572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9669780" y="1027175"/>
              <a:ext cx="827531" cy="457200"/>
            </a:xfrm>
            <a:prstGeom prst="rect">
              <a:avLst/>
            </a:prstGeom>
            <a:blipFill>
              <a:blip r:embed="rId14" cstate="print"/>
              <a:stretch>
                <a:fillRect/>
              </a:stretch>
            </a:blipFill>
          </p:spPr>
          <p:txBody>
            <a:bodyPr wrap="square" lIns="0" tIns="0" rIns="0" bIns="0" rtlCol="0"/>
            <a:lstStyle/>
            <a:p>
              <a:endParaRPr/>
            </a:p>
          </p:txBody>
        </p:sp>
      </p:grpSp>
      <p:sp>
        <p:nvSpPr>
          <p:cNvPr id="18" name="object 18"/>
          <p:cNvSpPr/>
          <p:nvPr/>
        </p:nvSpPr>
        <p:spPr>
          <a:xfrm>
            <a:off x="1112519" y="1557527"/>
            <a:ext cx="2226563" cy="457200"/>
          </a:xfrm>
          <a:prstGeom prst="rect">
            <a:avLst/>
          </a:prstGeom>
          <a:blipFill>
            <a:blip r:embed="rId15" cstate="print"/>
            <a:stretch>
              <a:fillRect/>
            </a:stretch>
          </a:blipFill>
        </p:spPr>
        <p:txBody>
          <a:bodyPr wrap="square" lIns="0" tIns="0" rIns="0" bIns="0" rtlCol="0"/>
          <a:lstStyle/>
          <a:p>
            <a:endParaRPr/>
          </a:p>
        </p:txBody>
      </p:sp>
      <p:grpSp>
        <p:nvGrpSpPr>
          <p:cNvPr id="19" name="object 19"/>
          <p:cNvGrpSpPr/>
          <p:nvPr/>
        </p:nvGrpSpPr>
        <p:grpSpPr>
          <a:xfrm>
            <a:off x="4194047" y="1557527"/>
            <a:ext cx="7615555" cy="4066540"/>
            <a:chOff x="4194047" y="1557527"/>
            <a:chExt cx="7615555" cy="4066540"/>
          </a:xfrm>
        </p:grpSpPr>
        <p:sp>
          <p:nvSpPr>
            <p:cNvPr id="20" name="object 20"/>
            <p:cNvSpPr/>
            <p:nvPr/>
          </p:nvSpPr>
          <p:spPr>
            <a:xfrm>
              <a:off x="4194047" y="1557527"/>
              <a:ext cx="347472" cy="457200"/>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4341875" y="1557527"/>
              <a:ext cx="612648" cy="457200"/>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4754879" y="1557527"/>
              <a:ext cx="745236" cy="45720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5300471" y="1557527"/>
              <a:ext cx="409955" cy="457200"/>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5512307" y="1557527"/>
              <a:ext cx="498348" cy="457200"/>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5811011" y="1557527"/>
              <a:ext cx="1312164" cy="457200"/>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6923531" y="1557527"/>
              <a:ext cx="992124" cy="457200"/>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4194047" y="1801368"/>
              <a:ext cx="688848" cy="457200"/>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4674107" y="1801368"/>
              <a:ext cx="451103" cy="457200"/>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4916423" y="1801368"/>
              <a:ext cx="1085088" cy="457200"/>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5791199" y="1801368"/>
              <a:ext cx="451103" cy="457200"/>
            </a:xfrm>
            <a:prstGeom prst="rect">
              <a:avLst/>
            </a:prstGeom>
            <a:blipFill>
              <a:blip r:embed="rId24" cstate="print"/>
              <a:stretch>
                <a:fillRect/>
              </a:stretch>
            </a:blipFill>
          </p:spPr>
          <p:txBody>
            <a:bodyPr wrap="square" lIns="0" tIns="0" rIns="0" bIns="0" rtlCol="0"/>
            <a:lstStyle/>
            <a:p>
              <a:endParaRPr/>
            </a:p>
          </p:txBody>
        </p:sp>
        <p:sp>
          <p:nvSpPr>
            <p:cNvPr id="31" name="object 31"/>
            <p:cNvSpPr/>
            <p:nvPr/>
          </p:nvSpPr>
          <p:spPr>
            <a:xfrm>
              <a:off x="6035039" y="1801368"/>
              <a:ext cx="560832" cy="457200"/>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6385559" y="1801368"/>
              <a:ext cx="1004315" cy="457200"/>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7115555" y="1801368"/>
              <a:ext cx="335279" cy="457200"/>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7885176" y="1557527"/>
              <a:ext cx="342900" cy="457200"/>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8138159" y="1557527"/>
              <a:ext cx="624840" cy="457200"/>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8673083" y="1557527"/>
              <a:ext cx="1008887" cy="457200"/>
            </a:xfrm>
            <a:prstGeom prst="rect">
              <a:avLst/>
            </a:prstGeom>
            <a:blipFill>
              <a:blip r:embed="rId31" cstate="print"/>
              <a:stretch>
                <a:fillRect/>
              </a:stretch>
            </a:blipFill>
          </p:spPr>
          <p:txBody>
            <a:bodyPr wrap="square" lIns="0" tIns="0" rIns="0" bIns="0" rtlCol="0"/>
            <a:lstStyle/>
            <a:p>
              <a:endParaRPr/>
            </a:p>
          </p:txBody>
        </p:sp>
        <p:sp>
          <p:nvSpPr>
            <p:cNvPr id="37" name="object 37"/>
            <p:cNvSpPr/>
            <p:nvPr/>
          </p:nvSpPr>
          <p:spPr>
            <a:xfrm>
              <a:off x="9592055" y="1557527"/>
              <a:ext cx="874776" cy="457200"/>
            </a:xfrm>
            <a:prstGeom prst="rect">
              <a:avLst/>
            </a:prstGeom>
            <a:blipFill>
              <a:blip r:embed="rId32" cstate="print"/>
              <a:stretch>
                <a:fillRect/>
              </a:stretch>
            </a:blipFill>
          </p:spPr>
          <p:txBody>
            <a:bodyPr wrap="square" lIns="0" tIns="0" rIns="0" bIns="0" rtlCol="0"/>
            <a:lstStyle/>
            <a:p>
              <a:endParaRPr/>
            </a:p>
          </p:txBody>
        </p:sp>
        <p:sp>
          <p:nvSpPr>
            <p:cNvPr id="38" name="object 38"/>
            <p:cNvSpPr/>
            <p:nvPr/>
          </p:nvSpPr>
          <p:spPr>
            <a:xfrm>
              <a:off x="10376915" y="1557527"/>
              <a:ext cx="603503" cy="457200"/>
            </a:xfrm>
            <a:prstGeom prst="rect">
              <a:avLst/>
            </a:prstGeom>
            <a:blipFill>
              <a:blip r:embed="rId33" cstate="print"/>
              <a:stretch>
                <a:fillRect/>
              </a:stretch>
            </a:blipFill>
          </p:spPr>
          <p:txBody>
            <a:bodyPr wrap="square" lIns="0" tIns="0" rIns="0" bIns="0" rtlCol="0"/>
            <a:lstStyle/>
            <a:p>
              <a:endParaRPr/>
            </a:p>
          </p:txBody>
        </p:sp>
        <p:sp>
          <p:nvSpPr>
            <p:cNvPr id="39" name="object 39"/>
            <p:cNvSpPr/>
            <p:nvPr/>
          </p:nvSpPr>
          <p:spPr>
            <a:xfrm>
              <a:off x="10892028" y="1557527"/>
              <a:ext cx="917448" cy="457200"/>
            </a:xfrm>
            <a:prstGeom prst="rect">
              <a:avLst/>
            </a:prstGeom>
            <a:blipFill>
              <a:blip r:embed="rId34" cstate="print"/>
              <a:stretch>
                <a:fillRect/>
              </a:stretch>
            </a:blipFill>
          </p:spPr>
          <p:txBody>
            <a:bodyPr wrap="square" lIns="0" tIns="0" rIns="0" bIns="0" rtlCol="0"/>
            <a:lstStyle/>
            <a:p>
              <a:endParaRPr/>
            </a:p>
          </p:txBody>
        </p:sp>
        <p:sp>
          <p:nvSpPr>
            <p:cNvPr id="40" name="object 40"/>
            <p:cNvSpPr/>
            <p:nvPr/>
          </p:nvSpPr>
          <p:spPr>
            <a:xfrm>
              <a:off x="7885176" y="1801368"/>
              <a:ext cx="1042416" cy="457200"/>
            </a:xfrm>
            <a:prstGeom prst="rect">
              <a:avLst/>
            </a:prstGeom>
            <a:blipFill>
              <a:blip r:embed="rId35" cstate="print"/>
              <a:stretch>
                <a:fillRect/>
              </a:stretch>
            </a:blipFill>
          </p:spPr>
          <p:txBody>
            <a:bodyPr wrap="square" lIns="0" tIns="0" rIns="0" bIns="0" rtlCol="0"/>
            <a:lstStyle/>
            <a:p>
              <a:endParaRPr/>
            </a:p>
          </p:txBody>
        </p:sp>
        <p:sp>
          <p:nvSpPr>
            <p:cNvPr id="41" name="object 41"/>
            <p:cNvSpPr/>
            <p:nvPr/>
          </p:nvSpPr>
          <p:spPr>
            <a:xfrm>
              <a:off x="9019032" y="1801368"/>
              <a:ext cx="1109472" cy="457200"/>
            </a:xfrm>
            <a:prstGeom prst="rect">
              <a:avLst/>
            </a:prstGeom>
            <a:blipFill>
              <a:blip r:embed="rId36" cstate="print"/>
              <a:stretch>
                <a:fillRect/>
              </a:stretch>
            </a:blipFill>
          </p:spPr>
          <p:txBody>
            <a:bodyPr wrap="square" lIns="0" tIns="0" rIns="0" bIns="0" rtlCol="0"/>
            <a:lstStyle/>
            <a:p>
              <a:endParaRPr/>
            </a:p>
          </p:txBody>
        </p:sp>
        <p:sp>
          <p:nvSpPr>
            <p:cNvPr id="42" name="object 42"/>
            <p:cNvSpPr/>
            <p:nvPr/>
          </p:nvSpPr>
          <p:spPr>
            <a:xfrm>
              <a:off x="10219944" y="1801368"/>
              <a:ext cx="1040892" cy="457200"/>
            </a:xfrm>
            <a:prstGeom prst="rect">
              <a:avLst/>
            </a:prstGeom>
            <a:blipFill>
              <a:blip r:embed="rId37" cstate="print"/>
              <a:stretch>
                <a:fillRect/>
              </a:stretch>
            </a:blipFill>
          </p:spPr>
          <p:txBody>
            <a:bodyPr wrap="square" lIns="0" tIns="0" rIns="0" bIns="0" rtlCol="0"/>
            <a:lstStyle/>
            <a:p>
              <a:endParaRPr/>
            </a:p>
          </p:txBody>
        </p:sp>
        <p:sp>
          <p:nvSpPr>
            <p:cNvPr id="43" name="object 43"/>
            <p:cNvSpPr/>
            <p:nvPr/>
          </p:nvSpPr>
          <p:spPr>
            <a:xfrm>
              <a:off x="11352276" y="1801368"/>
              <a:ext cx="457200" cy="457200"/>
            </a:xfrm>
            <a:prstGeom prst="rect">
              <a:avLst/>
            </a:prstGeom>
            <a:blipFill>
              <a:blip r:embed="rId38" cstate="print"/>
              <a:stretch>
                <a:fillRect/>
              </a:stretch>
            </a:blipFill>
          </p:spPr>
          <p:txBody>
            <a:bodyPr wrap="square" lIns="0" tIns="0" rIns="0" bIns="0" rtlCol="0"/>
            <a:lstStyle/>
            <a:p>
              <a:endParaRPr/>
            </a:p>
          </p:txBody>
        </p:sp>
        <p:sp>
          <p:nvSpPr>
            <p:cNvPr id="44" name="object 44"/>
            <p:cNvSpPr/>
            <p:nvPr/>
          </p:nvSpPr>
          <p:spPr>
            <a:xfrm>
              <a:off x="4194047" y="2386583"/>
              <a:ext cx="341375" cy="457200"/>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4386071" y="2386583"/>
              <a:ext cx="624839" cy="457200"/>
            </a:xfrm>
            <a:prstGeom prst="rect">
              <a:avLst/>
            </a:prstGeom>
            <a:blipFill>
              <a:blip r:embed="rId39" cstate="print"/>
              <a:stretch>
                <a:fillRect/>
              </a:stretch>
            </a:blipFill>
          </p:spPr>
          <p:txBody>
            <a:bodyPr wrap="square" lIns="0" tIns="0" rIns="0" bIns="0" rtlCol="0"/>
            <a:lstStyle/>
            <a:p>
              <a:endParaRPr/>
            </a:p>
          </p:txBody>
        </p:sp>
        <p:sp>
          <p:nvSpPr>
            <p:cNvPr id="46" name="object 46"/>
            <p:cNvSpPr/>
            <p:nvPr/>
          </p:nvSpPr>
          <p:spPr>
            <a:xfrm>
              <a:off x="4861559" y="2382011"/>
              <a:ext cx="667512" cy="457200"/>
            </a:xfrm>
            <a:prstGeom prst="rect">
              <a:avLst/>
            </a:prstGeom>
            <a:blipFill>
              <a:blip r:embed="rId40" cstate="print"/>
              <a:stretch>
                <a:fillRect/>
              </a:stretch>
            </a:blipFill>
          </p:spPr>
          <p:txBody>
            <a:bodyPr wrap="square" lIns="0" tIns="0" rIns="0" bIns="0" rtlCol="0"/>
            <a:lstStyle/>
            <a:p>
              <a:endParaRPr/>
            </a:p>
          </p:txBody>
        </p:sp>
        <p:sp>
          <p:nvSpPr>
            <p:cNvPr id="47" name="object 47"/>
            <p:cNvSpPr/>
            <p:nvPr/>
          </p:nvSpPr>
          <p:spPr>
            <a:xfrm>
              <a:off x="5381243" y="2382011"/>
              <a:ext cx="541020" cy="457200"/>
            </a:xfrm>
            <a:prstGeom prst="rect">
              <a:avLst/>
            </a:prstGeom>
            <a:blipFill>
              <a:blip r:embed="rId41" cstate="print"/>
              <a:stretch>
                <a:fillRect/>
              </a:stretch>
            </a:blipFill>
          </p:spPr>
          <p:txBody>
            <a:bodyPr wrap="square" lIns="0" tIns="0" rIns="0" bIns="0" rtlCol="0"/>
            <a:lstStyle/>
            <a:p>
              <a:endParaRPr/>
            </a:p>
          </p:txBody>
        </p:sp>
        <p:sp>
          <p:nvSpPr>
            <p:cNvPr id="48" name="object 48"/>
            <p:cNvSpPr/>
            <p:nvPr/>
          </p:nvSpPr>
          <p:spPr>
            <a:xfrm>
              <a:off x="5774435" y="2382011"/>
              <a:ext cx="560832" cy="457200"/>
            </a:xfrm>
            <a:prstGeom prst="rect">
              <a:avLst/>
            </a:prstGeom>
            <a:blipFill>
              <a:blip r:embed="rId42" cstate="print"/>
              <a:stretch>
                <a:fillRect/>
              </a:stretch>
            </a:blipFill>
          </p:spPr>
          <p:txBody>
            <a:bodyPr wrap="square" lIns="0" tIns="0" rIns="0" bIns="0" rtlCol="0"/>
            <a:lstStyle/>
            <a:p>
              <a:endParaRPr/>
            </a:p>
          </p:txBody>
        </p:sp>
        <p:sp>
          <p:nvSpPr>
            <p:cNvPr id="49" name="object 49"/>
            <p:cNvSpPr/>
            <p:nvPr/>
          </p:nvSpPr>
          <p:spPr>
            <a:xfrm>
              <a:off x="6187439" y="2382011"/>
              <a:ext cx="1094232" cy="457200"/>
            </a:xfrm>
            <a:prstGeom prst="rect">
              <a:avLst/>
            </a:prstGeom>
            <a:blipFill>
              <a:blip r:embed="rId43" cstate="print"/>
              <a:stretch>
                <a:fillRect/>
              </a:stretch>
            </a:blipFill>
          </p:spPr>
          <p:txBody>
            <a:bodyPr wrap="square" lIns="0" tIns="0" rIns="0" bIns="0" rtlCol="0"/>
            <a:lstStyle/>
            <a:p>
              <a:endParaRPr/>
            </a:p>
          </p:txBody>
        </p:sp>
        <p:sp>
          <p:nvSpPr>
            <p:cNvPr id="50" name="object 50"/>
            <p:cNvSpPr/>
            <p:nvPr/>
          </p:nvSpPr>
          <p:spPr>
            <a:xfrm>
              <a:off x="7135367" y="2382011"/>
              <a:ext cx="352044" cy="457200"/>
            </a:xfrm>
            <a:prstGeom prst="rect">
              <a:avLst/>
            </a:prstGeom>
            <a:blipFill>
              <a:blip r:embed="rId44" cstate="print"/>
              <a:stretch>
                <a:fillRect/>
              </a:stretch>
            </a:blipFill>
          </p:spPr>
          <p:txBody>
            <a:bodyPr wrap="square" lIns="0" tIns="0" rIns="0" bIns="0" rtlCol="0"/>
            <a:lstStyle/>
            <a:p>
              <a:endParaRPr/>
            </a:p>
          </p:txBody>
        </p:sp>
        <p:sp>
          <p:nvSpPr>
            <p:cNvPr id="51" name="object 51"/>
            <p:cNvSpPr/>
            <p:nvPr/>
          </p:nvSpPr>
          <p:spPr>
            <a:xfrm>
              <a:off x="7213091" y="2386583"/>
              <a:ext cx="702564" cy="457200"/>
            </a:xfrm>
            <a:prstGeom prst="rect">
              <a:avLst/>
            </a:prstGeom>
            <a:blipFill>
              <a:blip r:embed="rId45" cstate="print"/>
              <a:stretch>
                <a:fillRect/>
              </a:stretch>
            </a:blipFill>
          </p:spPr>
          <p:txBody>
            <a:bodyPr wrap="square" lIns="0" tIns="0" rIns="0" bIns="0" rtlCol="0"/>
            <a:lstStyle/>
            <a:p>
              <a:endParaRPr/>
            </a:p>
          </p:txBody>
        </p:sp>
        <p:sp>
          <p:nvSpPr>
            <p:cNvPr id="52" name="object 52"/>
            <p:cNvSpPr/>
            <p:nvPr/>
          </p:nvSpPr>
          <p:spPr>
            <a:xfrm>
              <a:off x="4194047" y="2630424"/>
              <a:ext cx="871727" cy="457200"/>
            </a:xfrm>
            <a:prstGeom prst="rect">
              <a:avLst/>
            </a:prstGeom>
            <a:blipFill>
              <a:blip r:embed="rId46" cstate="print"/>
              <a:stretch>
                <a:fillRect/>
              </a:stretch>
            </a:blipFill>
          </p:spPr>
          <p:txBody>
            <a:bodyPr wrap="square" lIns="0" tIns="0" rIns="0" bIns="0" rtlCol="0"/>
            <a:lstStyle/>
            <a:p>
              <a:endParaRPr/>
            </a:p>
          </p:txBody>
        </p:sp>
        <p:sp>
          <p:nvSpPr>
            <p:cNvPr id="53" name="object 53"/>
            <p:cNvSpPr/>
            <p:nvPr/>
          </p:nvSpPr>
          <p:spPr>
            <a:xfrm>
              <a:off x="4850891" y="2630424"/>
              <a:ext cx="1110996" cy="457200"/>
            </a:xfrm>
            <a:prstGeom prst="rect">
              <a:avLst/>
            </a:prstGeom>
            <a:blipFill>
              <a:blip r:embed="rId47" cstate="print"/>
              <a:stretch>
                <a:fillRect/>
              </a:stretch>
            </a:blipFill>
          </p:spPr>
          <p:txBody>
            <a:bodyPr wrap="square" lIns="0" tIns="0" rIns="0" bIns="0" rtlCol="0"/>
            <a:lstStyle/>
            <a:p>
              <a:endParaRPr/>
            </a:p>
          </p:txBody>
        </p:sp>
        <p:sp>
          <p:nvSpPr>
            <p:cNvPr id="54" name="object 54"/>
            <p:cNvSpPr/>
            <p:nvPr/>
          </p:nvSpPr>
          <p:spPr>
            <a:xfrm>
              <a:off x="5747003" y="2630424"/>
              <a:ext cx="432815" cy="457200"/>
            </a:xfrm>
            <a:prstGeom prst="rect">
              <a:avLst/>
            </a:prstGeom>
            <a:blipFill>
              <a:blip r:embed="rId48" cstate="print"/>
              <a:stretch>
                <a:fillRect/>
              </a:stretch>
            </a:blipFill>
          </p:spPr>
          <p:txBody>
            <a:bodyPr wrap="square" lIns="0" tIns="0" rIns="0" bIns="0" rtlCol="0"/>
            <a:lstStyle/>
            <a:p>
              <a:endParaRPr/>
            </a:p>
          </p:txBody>
        </p:sp>
        <p:sp>
          <p:nvSpPr>
            <p:cNvPr id="55" name="object 55"/>
            <p:cNvSpPr/>
            <p:nvPr/>
          </p:nvSpPr>
          <p:spPr>
            <a:xfrm>
              <a:off x="5964935" y="2630424"/>
              <a:ext cx="387096" cy="457200"/>
            </a:xfrm>
            <a:prstGeom prst="rect">
              <a:avLst/>
            </a:prstGeom>
            <a:blipFill>
              <a:blip r:embed="rId49" cstate="print"/>
              <a:stretch>
                <a:fillRect/>
              </a:stretch>
            </a:blipFill>
          </p:spPr>
          <p:txBody>
            <a:bodyPr wrap="square" lIns="0" tIns="0" rIns="0" bIns="0" rtlCol="0"/>
            <a:lstStyle/>
            <a:p>
              <a:endParaRPr/>
            </a:p>
          </p:txBody>
        </p:sp>
        <p:sp>
          <p:nvSpPr>
            <p:cNvPr id="56" name="object 56"/>
            <p:cNvSpPr/>
            <p:nvPr/>
          </p:nvSpPr>
          <p:spPr>
            <a:xfrm>
              <a:off x="6137147" y="2630424"/>
              <a:ext cx="1039368" cy="457200"/>
            </a:xfrm>
            <a:prstGeom prst="rect">
              <a:avLst/>
            </a:prstGeom>
            <a:blipFill>
              <a:blip r:embed="rId50" cstate="print"/>
              <a:stretch>
                <a:fillRect/>
              </a:stretch>
            </a:blipFill>
          </p:spPr>
          <p:txBody>
            <a:bodyPr wrap="square" lIns="0" tIns="0" rIns="0" bIns="0" rtlCol="0"/>
            <a:lstStyle/>
            <a:p>
              <a:endParaRPr/>
            </a:p>
          </p:txBody>
        </p:sp>
        <p:sp>
          <p:nvSpPr>
            <p:cNvPr id="57" name="object 57"/>
            <p:cNvSpPr/>
            <p:nvPr/>
          </p:nvSpPr>
          <p:spPr>
            <a:xfrm>
              <a:off x="6961631" y="2630424"/>
              <a:ext cx="883920" cy="457200"/>
            </a:xfrm>
            <a:prstGeom prst="rect">
              <a:avLst/>
            </a:prstGeom>
            <a:blipFill>
              <a:blip r:embed="rId51" cstate="print"/>
              <a:stretch>
                <a:fillRect/>
              </a:stretch>
            </a:blipFill>
          </p:spPr>
          <p:txBody>
            <a:bodyPr wrap="square" lIns="0" tIns="0" rIns="0" bIns="0" rtlCol="0"/>
            <a:lstStyle/>
            <a:p>
              <a:endParaRPr/>
            </a:p>
          </p:txBody>
        </p:sp>
        <p:sp>
          <p:nvSpPr>
            <p:cNvPr id="58" name="object 58"/>
            <p:cNvSpPr/>
            <p:nvPr/>
          </p:nvSpPr>
          <p:spPr>
            <a:xfrm>
              <a:off x="7571232" y="2630424"/>
              <a:ext cx="344424" cy="457200"/>
            </a:xfrm>
            <a:prstGeom prst="rect">
              <a:avLst/>
            </a:prstGeom>
            <a:blipFill>
              <a:blip r:embed="rId52" cstate="print"/>
              <a:stretch>
                <a:fillRect/>
              </a:stretch>
            </a:blipFill>
          </p:spPr>
          <p:txBody>
            <a:bodyPr wrap="square" lIns="0" tIns="0" rIns="0" bIns="0" rtlCol="0"/>
            <a:lstStyle/>
            <a:p>
              <a:endParaRPr/>
            </a:p>
          </p:txBody>
        </p:sp>
        <p:sp>
          <p:nvSpPr>
            <p:cNvPr id="59" name="object 59"/>
            <p:cNvSpPr/>
            <p:nvPr/>
          </p:nvSpPr>
          <p:spPr>
            <a:xfrm>
              <a:off x="4194047" y="2874263"/>
              <a:ext cx="827531" cy="457200"/>
            </a:xfrm>
            <a:prstGeom prst="rect">
              <a:avLst/>
            </a:prstGeom>
            <a:blipFill>
              <a:blip r:embed="rId53" cstate="print"/>
              <a:stretch>
                <a:fillRect/>
              </a:stretch>
            </a:blipFill>
          </p:spPr>
          <p:txBody>
            <a:bodyPr wrap="square" lIns="0" tIns="0" rIns="0" bIns="0" rtlCol="0"/>
            <a:lstStyle/>
            <a:p>
              <a:endParaRPr/>
            </a:p>
          </p:txBody>
        </p:sp>
        <p:sp>
          <p:nvSpPr>
            <p:cNvPr id="60" name="object 60"/>
            <p:cNvSpPr/>
            <p:nvPr/>
          </p:nvSpPr>
          <p:spPr>
            <a:xfrm>
              <a:off x="4826507" y="2874263"/>
              <a:ext cx="851915" cy="457200"/>
            </a:xfrm>
            <a:prstGeom prst="rect">
              <a:avLst/>
            </a:prstGeom>
            <a:blipFill>
              <a:blip r:embed="rId54" cstate="print"/>
              <a:stretch>
                <a:fillRect/>
              </a:stretch>
            </a:blipFill>
          </p:spPr>
          <p:txBody>
            <a:bodyPr wrap="square" lIns="0" tIns="0" rIns="0" bIns="0" rtlCol="0"/>
            <a:lstStyle/>
            <a:p>
              <a:endParaRPr/>
            </a:p>
          </p:txBody>
        </p:sp>
        <p:sp>
          <p:nvSpPr>
            <p:cNvPr id="61" name="object 61"/>
            <p:cNvSpPr/>
            <p:nvPr/>
          </p:nvSpPr>
          <p:spPr>
            <a:xfrm>
              <a:off x="5404103" y="2874263"/>
              <a:ext cx="397763" cy="457200"/>
            </a:xfrm>
            <a:prstGeom prst="rect">
              <a:avLst/>
            </a:prstGeom>
            <a:blipFill>
              <a:blip r:embed="rId55" cstate="print"/>
              <a:stretch>
                <a:fillRect/>
              </a:stretch>
            </a:blipFill>
          </p:spPr>
          <p:txBody>
            <a:bodyPr wrap="square" lIns="0" tIns="0" rIns="0" bIns="0" rtlCol="0"/>
            <a:lstStyle/>
            <a:p>
              <a:endParaRPr/>
            </a:p>
          </p:txBody>
        </p:sp>
        <p:sp>
          <p:nvSpPr>
            <p:cNvPr id="62" name="object 62"/>
            <p:cNvSpPr/>
            <p:nvPr/>
          </p:nvSpPr>
          <p:spPr>
            <a:xfrm>
              <a:off x="5687567" y="2869691"/>
              <a:ext cx="606551" cy="457200"/>
            </a:xfrm>
            <a:prstGeom prst="rect">
              <a:avLst/>
            </a:prstGeom>
            <a:blipFill>
              <a:blip r:embed="rId56" cstate="print"/>
              <a:stretch>
                <a:fillRect/>
              </a:stretch>
            </a:blipFill>
          </p:spPr>
          <p:txBody>
            <a:bodyPr wrap="square" lIns="0" tIns="0" rIns="0" bIns="0" rtlCol="0"/>
            <a:lstStyle/>
            <a:p>
              <a:endParaRPr/>
            </a:p>
          </p:txBody>
        </p:sp>
        <p:sp>
          <p:nvSpPr>
            <p:cNvPr id="63" name="object 63"/>
            <p:cNvSpPr/>
            <p:nvPr/>
          </p:nvSpPr>
          <p:spPr>
            <a:xfrm>
              <a:off x="6099047" y="2869691"/>
              <a:ext cx="1034796" cy="457200"/>
            </a:xfrm>
            <a:prstGeom prst="rect">
              <a:avLst/>
            </a:prstGeom>
            <a:blipFill>
              <a:blip r:embed="rId57" cstate="print"/>
              <a:stretch>
                <a:fillRect/>
              </a:stretch>
            </a:blipFill>
          </p:spPr>
          <p:txBody>
            <a:bodyPr wrap="square" lIns="0" tIns="0" rIns="0" bIns="0" rtlCol="0"/>
            <a:lstStyle/>
            <a:p>
              <a:endParaRPr/>
            </a:p>
          </p:txBody>
        </p:sp>
        <p:sp>
          <p:nvSpPr>
            <p:cNvPr id="64" name="object 64"/>
            <p:cNvSpPr/>
            <p:nvPr/>
          </p:nvSpPr>
          <p:spPr>
            <a:xfrm>
              <a:off x="6938771" y="2869691"/>
              <a:ext cx="976883" cy="457200"/>
            </a:xfrm>
            <a:prstGeom prst="rect">
              <a:avLst/>
            </a:prstGeom>
            <a:blipFill>
              <a:blip r:embed="rId58" cstate="print"/>
              <a:stretch>
                <a:fillRect/>
              </a:stretch>
            </a:blipFill>
          </p:spPr>
          <p:txBody>
            <a:bodyPr wrap="square" lIns="0" tIns="0" rIns="0" bIns="0" rtlCol="0"/>
            <a:lstStyle/>
            <a:p>
              <a:endParaRPr/>
            </a:p>
          </p:txBody>
        </p:sp>
        <p:sp>
          <p:nvSpPr>
            <p:cNvPr id="65" name="object 65"/>
            <p:cNvSpPr/>
            <p:nvPr/>
          </p:nvSpPr>
          <p:spPr>
            <a:xfrm>
              <a:off x="4194047" y="3118103"/>
              <a:ext cx="452627" cy="457200"/>
            </a:xfrm>
            <a:prstGeom prst="rect">
              <a:avLst/>
            </a:prstGeom>
            <a:blipFill>
              <a:blip r:embed="rId59" cstate="print"/>
              <a:stretch>
                <a:fillRect/>
              </a:stretch>
            </a:blipFill>
          </p:spPr>
          <p:txBody>
            <a:bodyPr wrap="square" lIns="0" tIns="0" rIns="0" bIns="0" rtlCol="0"/>
            <a:lstStyle/>
            <a:p>
              <a:endParaRPr/>
            </a:p>
          </p:txBody>
        </p:sp>
        <p:sp>
          <p:nvSpPr>
            <p:cNvPr id="66" name="object 66"/>
            <p:cNvSpPr/>
            <p:nvPr/>
          </p:nvSpPr>
          <p:spPr>
            <a:xfrm>
              <a:off x="4573523" y="3118103"/>
              <a:ext cx="905255" cy="457200"/>
            </a:xfrm>
            <a:prstGeom prst="rect">
              <a:avLst/>
            </a:prstGeom>
            <a:blipFill>
              <a:blip r:embed="rId60" cstate="print"/>
              <a:stretch>
                <a:fillRect/>
              </a:stretch>
            </a:blipFill>
          </p:spPr>
          <p:txBody>
            <a:bodyPr wrap="square" lIns="0" tIns="0" rIns="0" bIns="0" rtlCol="0"/>
            <a:lstStyle/>
            <a:p>
              <a:endParaRPr/>
            </a:p>
          </p:txBody>
        </p:sp>
        <p:sp>
          <p:nvSpPr>
            <p:cNvPr id="67" name="object 67"/>
            <p:cNvSpPr/>
            <p:nvPr/>
          </p:nvSpPr>
          <p:spPr>
            <a:xfrm>
              <a:off x="5405627" y="3118103"/>
              <a:ext cx="733044" cy="457200"/>
            </a:xfrm>
            <a:prstGeom prst="rect">
              <a:avLst/>
            </a:prstGeom>
            <a:blipFill>
              <a:blip r:embed="rId61" cstate="print"/>
              <a:stretch>
                <a:fillRect/>
              </a:stretch>
            </a:blipFill>
          </p:spPr>
          <p:txBody>
            <a:bodyPr wrap="square" lIns="0" tIns="0" rIns="0" bIns="0" rtlCol="0"/>
            <a:lstStyle/>
            <a:p>
              <a:endParaRPr/>
            </a:p>
          </p:txBody>
        </p:sp>
        <p:sp>
          <p:nvSpPr>
            <p:cNvPr id="68" name="object 68"/>
            <p:cNvSpPr/>
            <p:nvPr/>
          </p:nvSpPr>
          <p:spPr>
            <a:xfrm>
              <a:off x="6065519" y="3118103"/>
              <a:ext cx="748283" cy="457200"/>
            </a:xfrm>
            <a:prstGeom prst="rect">
              <a:avLst/>
            </a:prstGeom>
            <a:blipFill>
              <a:blip r:embed="rId62" cstate="print"/>
              <a:stretch>
                <a:fillRect/>
              </a:stretch>
            </a:blipFill>
          </p:spPr>
          <p:txBody>
            <a:bodyPr wrap="square" lIns="0" tIns="0" rIns="0" bIns="0" rtlCol="0"/>
            <a:lstStyle/>
            <a:p>
              <a:endParaRPr/>
            </a:p>
          </p:txBody>
        </p:sp>
        <p:sp>
          <p:nvSpPr>
            <p:cNvPr id="69" name="object 69"/>
            <p:cNvSpPr/>
            <p:nvPr/>
          </p:nvSpPr>
          <p:spPr>
            <a:xfrm>
              <a:off x="6740651" y="3118103"/>
              <a:ext cx="1175003" cy="457200"/>
            </a:xfrm>
            <a:prstGeom prst="rect">
              <a:avLst/>
            </a:prstGeom>
            <a:blipFill>
              <a:blip r:embed="rId63" cstate="print"/>
              <a:stretch>
                <a:fillRect/>
              </a:stretch>
            </a:blipFill>
          </p:spPr>
          <p:txBody>
            <a:bodyPr wrap="square" lIns="0" tIns="0" rIns="0" bIns="0" rtlCol="0"/>
            <a:lstStyle/>
            <a:p>
              <a:endParaRPr/>
            </a:p>
          </p:txBody>
        </p:sp>
        <p:sp>
          <p:nvSpPr>
            <p:cNvPr id="70" name="object 70"/>
            <p:cNvSpPr/>
            <p:nvPr/>
          </p:nvSpPr>
          <p:spPr>
            <a:xfrm>
              <a:off x="4194047" y="3361944"/>
              <a:ext cx="853439" cy="457199"/>
            </a:xfrm>
            <a:prstGeom prst="rect">
              <a:avLst/>
            </a:prstGeom>
            <a:blipFill>
              <a:blip r:embed="rId64" cstate="print"/>
              <a:stretch>
                <a:fillRect/>
              </a:stretch>
            </a:blipFill>
          </p:spPr>
          <p:txBody>
            <a:bodyPr wrap="square" lIns="0" tIns="0" rIns="0" bIns="0" rtlCol="0"/>
            <a:lstStyle/>
            <a:p>
              <a:endParaRPr/>
            </a:p>
          </p:txBody>
        </p:sp>
        <p:sp>
          <p:nvSpPr>
            <p:cNvPr id="71" name="object 71"/>
            <p:cNvSpPr/>
            <p:nvPr/>
          </p:nvSpPr>
          <p:spPr>
            <a:xfrm>
              <a:off x="4838699" y="3361944"/>
              <a:ext cx="1103376" cy="457199"/>
            </a:xfrm>
            <a:prstGeom prst="rect">
              <a:avLst/>
            </a:prstGeom>
            <a:blipFill>
              <a:blip r:embed="rId65" cstate="print"/>
              <a:stretch>
                <a:fillRect/>
              </a:stretch>
            </a:blipFill>
          </p:spPr>
          <p:txBody>
            <a:bodyPr wrap="square" lIns="0" tIns="0" rIns="0" bIns="0" rtlCol="0"/>
            <a:lstStyle/>
            <a:p>
              <a:endParaRPr/>
            </a:p>
          </p:txBody>
        </p:sp>
        <p:sp>
          <p:nvSpPr>
            <p:cNvPr id="72" name="object 72"/>
            <p:cNvSpPr/>
            <p:nvPr/>
          </p:nvSpPr>
          <p:spPr>
            <a:xfrm>
              <a:off x="5731763" y="3361944"/>
              <a:ext cx="943356" cy="457199"/>
            </a:xfrm>
            <a:prstGeom prst="rect">
              <a:avLst/>
            </a:prstGeom>
            <a:blipFill>
              <a:blip r:embed="rId66" cstate="print"/>
              <a:stretch>
                <a:fillRect/>
              </a:stretch>
            </a:blipFill>
          </p:spPr>
          <p:txBody>
            <a:bodyPr wrap="square" lIns="0" tIns="0" rIns="0" bIns="0" rtlCol="0"/>
            <a:lstStyle/>
            <a:p>
              <a:endParaRPr/>
            </a:p>
          </p:txBody>
        </p:sp>
        <p:sp>
          <p:nvSpPr>
            <p:cNvPr id="73" name="object 73"/>
            <p:cNvSpPr/>
            <p:nvPr/>
          </p:nvSpPr>
          <p:spPr>
            <a:xfrm>
              <a:off x="6400799" y="3361944"/>
              <a:ext cx="335279" cy="457199"/>
            </a:xfrm>
            <a:prstGeom prst="rect">
              <a:avLst/>
            </a:prstGeom>
            <a:blipFill>
              <a:blip r:embed="rId28" cstate="print"/>
              <a:stretch>
                <a:fillRect/>
              </a:stretch>
            </a:blipFill>
          </p:spPr>
          <p:txBody>
            <a:bodyPr wrap="square" lIns="0" tIns="0" rIns="0" bIns="0" rtlCol="0"/>
            <a:lstStyle/>
            <a:p>
              <a:endParaRPr/>
            </a:p>
          </p:txBody>
        </p:sp>
        <p:sp>
          <p:nvSpPr>
            <p:cNvPr id="74" name="object 74"/>
            <p:cNvSpPr/>
            <p:nvPr/>
          </p:nvSpPr>
          <p:spPr>
            <a:xfrm>
              <a:off x="7885176" y="2045208"/>
              <a:ext cx="1299972" cy="457200"/>
            </a:xfrm>
            <a:prstGeom prst="rect">
              <a:avLst/>
            </a:prstGeom>
            <a:blipFill>
              <a:blip r:embed="rId67" cstate="print"/>
              <a:stretch>
                <a:fillRect/>
              </a:stretch>
            </a:blipFill>
          </p:spPr>
          <p:txBody>
            <a:bodyPr wrap="square" lIns="0" tIns="0" rIns="0" bIns="0" rtlCol="0"/>
            <a:lstStyle/>
            <a:p>
              <a:endParaRPr/>
            </a:p>
          </p:txBody>
        </p:sp>
        <p:sp>
          <p:nvSpPr>
            <p:cNvPr id="75" name="object 75"/>
            <p:cNvSpPr/>
            <p:nvPr/>
          </p:nvSpPr>
          <p:spPr>
            <a:xfrm>
              <a:off x="8910827" y="2045208"/>
              <a:ext cx="330707" cy="457200"/>
            </a:xfrm>
            <a:prstGeom prst="rect">
              <a:avLst/>
            </a:prstGeom>
            <a:blipFill>
              <a:blip r:embed="rId68" cstate="print"/>
              <a:stretch>
                <a:fillRect/>
              </a:stretch>
            </a:blipFill>
          </p:spPr>
          <p:txBody>
            <a:bodyPr wrap="square" lIns="0" tIns="0" rIns="0" bIns="0" rtlCol="0"/>
            <a:lstStyle/>
            <a:p>
              <a:endParaRPr/>
            </a:p>
          </p:txBody>
        </p:sp>
        <p:sp>
          <p:nvSpPr>
            <p:cNvPr id="76" name="object 76"/>
            <p:cNvSpPr/>
            <p:nvPr/>
          </p:nvSpPr>
          <p:spPr>
            <a:xfrm>
              <a:off x="7885176" y="2630424"/>
              <a:ext cx="341375" cy="457200"/>
            </a:xfrm>
            <a:prstGeom prst="rect">
              <a:avLst/>
            </a:prstGeom>
            <a:blipFill>
              <a:blip r:embed="rId13" cstate="print"/>
              <a:stretch>
                <a:fillRect/>
              </a:stretch>
            </a:blipFill>
          </p:spPr>
          <p:txBody>
            <a:bodyPr wrap="square" lIns="0" tIns="0" rIns="0" bIns="0" rtlCol="0"/>
            <a:lstStyle/>
            <a:p>
              <a:endParaRPr/>
            </a:p>
          </p:txBody>
        </p:sp>
        <p:sp>
          <p:nvSpPr>
            <p:cNvPr id="77" name="object 77"/>
            <p:cNvSpPr/>
            <p:nvPr/>
          </p:nvSpPr>
          <p:spPr>
            <a:xfrm>
              <a:off x="8036051" y="2630424"/>
              <a:ext cx="624840" cy="457200"/>
            </a:xfrm>
            <a:prstGeom prst="rect">
              <a:avLst/>
            </a:prstGeom>
            <a:blipFill>
              <a:blip r:embed="rId30" cstate="print"/>
              <a:stretch>
                <a:fillRect/>
              </a:stretch>
            </a:blipFill>
          </p:spPr>
          <p:txBody>
            <a:bodyPr wrap="square" lIns="0" tIns="0" rIns="0" bIns="0" rtlCol="0"/>
            <a:lstStyle/>
            <a:p>
              <a:endParaRPr/>
            </a:p>
          </p:txBody>
        </p:sp>
        <p:sp>
          <p:nvSpPr>
            <p:cNvPr id="78" name="object 78"/>
            <p:cNvSpPr/>
            <p:nvPr/>
          </p:nvSpPr>
          <p:spPr>
            <a:xfrm>
              <a:off x="8470391" y="2630424"/>
              <a:ext cx="1007363" cy="457200"/>
            </a:xfrm>
            <a:prstGeom prst="rect">
              <a:avLst/>
            </a:prstGeom>
            <a:blipFill>
              <a:blip r:embed="rId69" cstate="print"/>
              <a:stretch>
                <a:fillRect/>
              </a:stretch>
            </a:blipFill>
          </p:spPr>
          <p:txBody>
            <a:bodyPr wrap="square" lIns="0" tIns="0" rIns="0" bIns="0" rtlCol="0"/>
            <a:lstStyle/>
            <a:p>
              <a:endParaRPr/>
            </a:p>
          </p:txBody>
        </p:sp>
        <p:sp>
          <p:nvSpPr>
            <p:cNvPr id="79" name="object 79"/>
            <p:cNvSpPr/>
            <p:nvPr/>
          </p:nvSpPr>
          <p:spPr>
            <a:xfrm>
              <a:off x="9287255" y="2630424"/>
              <a:ext cx="874776" cy="457200"/>
            </a:xfrm>
            <a:prstGeom prst="rect">
              <a:avLst/>
            </a:prstGeom>
            <a:blipFill>
              <a:blip r:embed="rId70" cstate="print"/>
              <a:stretch>
                <a:fillRect/>
              </a:stretch>
            </a:blipFill>
          </p:spPr>
          <p:txBody>
            <a:bodyPr wrap="square" lIns="0" tIns="0" rIns="0" bIns="0" rtlCol="0"/>
            <a:lstStyle/>
            <a:p>
              <a:endParaRPr/>
            </a:p>
          </p:txBody>
        </p:sp>
        <p:sp>
          <p:nvSpPr>
            <p:cNvPr id="80" name="object 80"/>
            <p:cNvSpPr/>
            <p:nvPr/>
          </p:nvSpPr>
          <p:spPr>
            <a:xfrm>
              <a:off x="9971532" y="2630424"/>
              <a:ext cx="489203" cy="457200"/>
            </a:xfrm>
            <a:prstGeom prst="rect">
              <a:avLst/>
            </a:prstGeom>
            <a:blipFill>
              <a:blip r:embed="rId71" cstate="print"/>
              <a:stretch>
                <a:fillRect/>
              </a:stretch>
            </a:blipFill>
          </p:spPr>
          <p:txBody>
            <a:bodyPr wrap="square" lIns="0" tIns="0" rIns="0" bIns="0" rtlCol="0"/>
            <a:lstStyle/>
            <a:p>
              <a:endParaRPr/>
            </a:p>
          </p:txBody>
        </p:sp>
        <p:sp>
          <p:nvSpPr>
            <p:cNvPr id="81" name="object 81"/>
            <p:cNvSpPr/>
            <p:nvPr/>
          </p:nvSpPr>
          <p:spPr>
            <a:xfrm>
              <a:off x="10270235" y="2630424"/>
              <a:ext cx="387096" cy="457200"/>
            </a:xfrm>
            <a:prstGeom prst="rect">
              <a:avLst/>
            </a:prstGeom>
            <a:blipFill>
              <a:blip r:embed="rId72" cstate="print"/>
              <a:stretch>
                <a:fillRect/>
              </a:stretch>
            </a:blipFill>
          </p:spPr>
          <p:txBody>
            <a:bodyPr wrap="square" lIns="0" tIns="0" rIns="0" bIns="0" rtlCol="0"/>
            <a:lstStyle/>
            <a:p>
              <a:endParaRPr/>
            </a:p>
          </p:txBody>
        </p:sp>
        <p:sp>
          <p:nvSpPr>
            <p:cNvPr id="82" name="object 82"/>
            <p:cNvSpPr/>
            <p:nvPr/>
          </p:nvSpPr>
          <p:spPr>
            <a:xfrm>
              <a:off x="10466832" y="2630424"/>
              <a:ext cx="1022603" cy="457200"/>
            </a:xfrm>
            <a:prstGeom prst="rect">
              <a:avLst/>
            </a:prstGeom>
            <a:blipFill>
              <a:blip r:embed="rId73" cstate="print"/>
              <a:stretch>
                <a:fillRect/>
              </a:stretch>
            </a:blipFill>
          </p:spPr>
          <p:txBody>
            <a:bodyPr wrap="square" lIns="0" tIns="0" rIns="0" bIns="0" rtlCol="0"/>
            <a:lstStyle/>
            <a:p>
              <a:endParaRPr/>
            </a:p>
          </p:txBody>
        </p:sp>
        <p:sp>
          <p:nvSpPr>
            <p:cNvPr id="83" name="object 83"/>
            <p:cNvSpPr/>
            <p:nvPr/>
          </p:nvSpPr>
          <p:spPr>
            <a:xfrm>
              <a:off x="11298935" y="2630424"/>
              <a:ext cx="510540" cy="457200"/>
            </a:xfrm>
            <a:prstGeom prst="rect">
              <a:avLst/>
            </a:prstGeom>
            <a:blipFill>
              <a:blip r:embed="rId74" cstate="print"/>
              <a:stretch>
                <a:fillRect/>
              </a:stretch>
            </a:blipFill>
          </p:spPr>
          <p:txBody>
            <a:bodyPr wrap="square" lIns="0" tIns="0" rIns="0" bIns="0" rtlCol="0"/>
            <a:lstStyle/>
            <a:p>
              <a:endParaRPr/>
            </a:p>
          </p:txBody>
        </p:sp>
        <p:sp>
          <p:nvSpPr>
            <p:cNvPr id="84" name="object 84"/>
            <p:cNvSpPr/>
            <p:nvPr/>
          </p:nvSpPr>
          <p:spPr>
            <a:xfrm>
              <a:off x="7885176" y="2874263"/>
              <a:ext cx="556259" cy="457200"/>
            </a:xfrm>
            <a:prstGeom prst="rect">
              <a:avLst/>
            </a:prstGeom>
            <a:blipFill>
              <a:blip r:embed="rId75" cstate="print"/>
              <a:stretch>
                <a:fillRect/>
              </a:stretch>
            </a:blipFill>
          </p:spPr>
          <p:txBody>
            <a:bodyPr wrap="square" lIns="0" tIns="0" rIns="0" bIns="0" rtlCol="0"/>
            <a:lstStyle/>
            <a:p>
              <a:endParaRPr/>
            </a:p>
          </p:txBody>
        </p:sp>
        <p:sp>
          <p:nvSpPr>
            <p:cNvPr id="85" name="object 85"/>
            <p:cNvSpPr/>
            <p:nvPr/>
          </p:nvSpPr>
          <p:spPr>
            <a:xfrm>
              <a:off x="8225027" y="2874263"/>
              <a:ext cx="725424" cy="457200"/>
            </a:xfrm>
            <a:prstGeom prst="rect">
              <a:avLst/>
            </a:prstGeom>
            <a:blipFill>
              <a:blip r:embed="rId76" cstate="print"/>
              <a:stretch>
                <a:fillRect/>
              </a:stretch>
            </a:blipFill>
          </p:spPr>
          <p:txBody>
            <a:bodyPr wrap="square" lIns="0" tIns="0" rIns="0" bIns="0" rtlCol="0"/>
            <a:lstStyle/>
            <a:p>
              <a:endParaRPr/>
            </a:p>
          </p:txBody>
        </p:sp>
        <p:sp>
          <p:nvSpPr>
            <p:cNvPr id="86" name="object 86"/>
            <p:cNvSpPr/>
            <p:nvPr/>
          </p:nvSpPr>
          <p:spPr>
            <a:xfrm>
              <a:off x="8732519" y="2874263"/>
              <a:ext cx="443483" cy="457200"/>
            </a:xfrm>
            <a:prstGeom prst="rect">
              <a:avLst/>
            </a:prstGeom>
            <a:blipFill>
              <a:blip r:embed="rId77" cstate="print"/>
              <a:stretch>
                <a:fillRect/>
              </a:stretch>
            </a:blipFill>
          </p:spPr>
          <p:txBody>
            <a:bodyPr wrap="square" lIns="0" tIns="0" rIns="0" bIns="0" rtlCol="0"/>
            <a:lstStyle/>
            <a:p>
              <a:endParaRPr/>
            </a:p>
          </p:txBody>
        </p:sp>
        <p:sp>
          <p:nvSpPr>
            <p:cNvPr id="87" name="object 87"/>
            <p:cNvSpPr/>
            <p:nvPr/>
          </p:nvSpPr>
          <p:spPr>
            <a:xfrm>
              <a:off x="8959595" y="2874263"/>
              <a:ext cx="736092" cy="457200"/>
            </a:xfrm>
            <a:prstGeom prst="rect">
              <a:avLst/>
            </a:prstGeom>
            <a:blipFill>
              <a:blip r:embed="rId78" cstate="print"/>
              <a:stretch>
                <a:fillRect/>
              </a:stretch>
            </a:blipFill>
          </p:spPr>
          <p:txBody>
            <a:bodyPr wrap="square" lIns="0" tIns="0" rIns="0" bIns="0" rtlCol="0"/>
            <a:lstStyle/>
            <a:p>
              <a:endParaRPr/>
            </a:p>
          </p:txBody>
        </p:sp>
        <p:sp>
          <p:nvSpPr>
            <p:cNvPr id="88" name="object 88"/>
            <p:cNvSpPr/>
            <p:nvPr/>
          </p:nvSpPr>
          <p:spPr>
            <a:xfrm>
              <a:off x="9421367" y="2874263"/>
              <a:ext cx="330707" cy="457200"/>
            </a:xfrm>
            <a:prstGeom prst="rect">
              <a:avLst/>
            </a:prstGeom>
            <a:blipFill>
              <a:blip r:embed="rId68" cstate="print"/>
              <a:stretch>
                <a:fillRect/>
              </a:stretch>
            </a:blipFill>
          </p:spPr>
          <p:txBody>
            <a:bodyPr wrap="square" lIns="0" tIns="0" rIns="0" bIns="0" rtlCol="0"/>
            <a:lstStyle/>
            <a:p>
              <a:endParaRPr/>
            </a:p>
          </p:txBody>
        </p:sp>
        <p:sp>
          <p:nvSpPr>
            <p:cNvPr id="89" name="object 89"/>
            <p:cNvSpPr/>
            <p:nvPr/>
          </p:nvSpPr>
          <p:spPr>
            <a:xfrm>
              <a:off x="7885176" y="3459479"/>
              <a:ext cx="347472" cy="457200"/>
            </a:xfrm>
            <a:prstGeom prst="rect">
              <a:avLst/>
            </a:prstGeom>
            <a:blipFill>
              <a:blip r:embed="rId79" cstate="print"/>
              <a:stretch>
                <a:fillRect/>
              </a:stretch>
            </a:blipFill>
          </p:spPr>
          <p:txBody>
            <a:bodyPr wrap="square" lIns="0" tIns="0" rIns="0" bIns="0" rtlCol="0"/>
            <a:lstStyle/>
            <a:p>
              <a:endParaRPr/>
            </a:p>
          </p:txBody>
        </p:sp>
        <p:sp>
          <p:nvSpPr>
            <p:cNvPr id="90" name="object 90"/>
            <p:cNvSpPr/>
            <p:nvPr/>
          </p:nvSpPr>
          <p:spPr>
            <a:xfrm>
              <a:off x="8068055" y="3459479"/>
              <a:ext cx="810768" cy="457200"/>
            </a:xfrm>
            <a:prstGeom prst="rect">
              <a:avLst/>
            </a:prstGeom>
            <a:blipFill>
              <a:blip r:embed="rId80" cstate="print"/>
              <a:stretch>
                <a:fillRect/>
              </a:stretch>
            </a:blipFill>
          </p:spPr>
          <p:txBody>
            <a:bodyPr wrap="square" lIns="0" tIns="0" rIns="0" bIns="0" rtlCol="0"/>
            <a:lstStyle/>
            <a:p>
              <a:endParaRPr/>
            </a:p>
          </p:txBody>
        </p:sp>
        <p:sp>
          <p:nvSpPr>
            <p:cNvPr id="91" name="object 91"/>
            <p:cNvSpPr/>
            <p:nvPr/>
          </p:nvSpPr>
          <p:spPr>
            <a:xfrm>
              <a:off x="8715755" y="3459479"/>
              <a:ext cx="496824" cy="457200"/>
            </a:xfrm>
            <a:prstGeom prst="rect">
              <a:avLst/>
            </a:prstGeom>
            <a:blipFill>
              <a:blip r:embed="rId81" cstate="print"/>
              <a:stretch>
                <a:fillRect/>
              </a:stretch>
            </a:blipFill>
          </p:spPr>
          <p:txBody>
            <a:bodyPr wrap="square" lIns="0" tIns="0" rIns="0" bIns="0" rtlCol="0"/>
            <a:lstStyle/>
            <a:p>
              <a:endParaRPr/>
            </a:p>
          </p:txBody>
        </p:sp>
        <p:sp>
          <p:nvSpPr>
            <p:cNvPr id="92" name="object 92"/>
            <p:cNvSpPr/>
            <p:nvPr/>
          </p:nvSpPr>
          <p:spPr>
            <a:xfrm>
              <a:off x="9047988" y="3459479"/>
              <a:ext cx="681227" cy="457200"/>
            </a:xfrm>
            <a:prstGeom prst="rect">
              <a:avLst/>
            </a:prstGeom>
            <a:blipFill>
              <a:blip r:embed="rId82" cstate="print"/>
              <a:stretch>
                <a:fillRect/>
              </a:stretch>
            </a:blipFill>
          </p:spPr>
          <p:txBody>
            <a:bodyPr wrap="square" lIns="0" tIns="0" rIns="0" bIns="0" rtlCol="0"/>
            <a:lstStyle/>
            <a:p>
              <a:endParaRPr/>
            </a:p>
          </p:txBody>
        </p:sp>
        <p:sp>
          <p:nvSpPr>
            <p:cNvPr id="93" name="object 93"/>
            <p:cNvSpPr/>
            <p:nvPr/>
          </p:nvSpPr>
          <p:spPr>
            <a:xfrm>
              <a:off x="9564623" y="3459479"/>
              <a:ext cx="647700" cy="457200"/>
            </a:xfrm>
            <a:prstGeom prst="rect">
              <a:avLst/>
            </a:prstGeom>
            <a:blipFill>
              <a:blip r:embed="rId83" cstate="print"/>
              <a:stretch>
                <a:fillRect/>
              </a:stretch>
            </a:blipFill>
          </p:spPr>
          <p:txBody>
            <a:bodyPr wrap="square" lIns="0" tIns="0" rIns="0" bIns="0" rtlCol="0"/>
            <a:lstStyle/>
            <a:p>
              <a:endParaRPr/>
            </a:p>
          </p:txBody>
        </p:sp>
        <p:sp>
          <p:nvSpPr>
            <p:cNvPr id="94" name="object 94"/>
            <p:cNvSpPr/>
            <p:nvPr/>
          </p:nvSpPr>
          <p:spPr>
            <a:xfrm>
              <a:off x="10047732" y="3459479"/>
              <a:ext cx="690372" cy="457200"/>
            </a:xfrm>
            <a:prstGeom prst="rect">
              <a:avLst/>
            </a:prstGeom>
            <a:blipFill>
              <a:blip r:embed="rId84" cstate="print"/>
              <a:stretch>
                <a:fillRect/>
              </a:stretch>
            </a:blipFill>
          </p:spPr>
          <p:txBody>
            <a:bodyPr wrap="square" lIns="0" tIns="0" rIns="0" bIns="0" rtlCol="0"/>
            <a:lstStyle/>
            <a:p>
              <a:endParaRPr/>
            </a:p>
          </p:txBody>
        </p:sp>
        <p:sp>
          <p:nvSpPr>
            <p:cNvPr id="95" name="object 95"/>
            <p:cNvSpPr/>
            <p:nvPr/>
          </p:nvSpPr>
          <p:spPr>
            <a:xfrm>
              <a:off x="10573511" y="3459479"/>
              <a:ext cx="1235963" cy="457200"/>
            </a:xfrm>
            <a:prstGeom prst="rect">
              <a:avLst/>
            </a:prstGeom>
            <a:blipFill>
              <a:blip r:embed="rId85" cstate="print"/>
              <a:stretch>
                <a:fillRect/>
              </a:stretch>
            </a:blipFill>
          </p:spPr>
          <p:txBody>
            <a:bodyPr wrap="square" lIns="0" tIns="0" rIns="0" bIns="0" rtlCol="0"/>
            <a:lstStyle/>
            <a:p>
              <a:endParaRPr/>
            </a:p>
          </p:txBody>
        </p:sp>
        <p:sp>
          <p:nvSpPr>
            <p:cNvPr id="96" name="object 96"/>
            <p:cNvSpPr/>
            <p:nvPr/>
          </p:nvSpPr>
          <p:spPr>
            <a:xfrm>
              <a:off x="7885176" y="3703320"/>
              <a:ext cx="3924300" cy="457200"/>
            </a:xfrm>
            <a:prstGeom prst="rect">
              <a:avLst/>
            </a:prstGeom>
            <a:blipFill>
              <a:blip r:embed="rId86" cstate="print"/>
              <a:stretch>
                <a:fillRect/>
              </a:stretch>
            </a:blipFill>
          </p:spPr>
          <p:txBody>
            <a:bodyPr wrap="square" lIns="0" tIns="0" rIns="0" bIns="0" rtlCol="0"/>
            <a:lstStyle/>
            <a:p>
              <a:endParaRPr/>
            </a:p>
          </p:txBody>
        </p:sp>
        <p:sp>
          <p:nvSpPr>
            <p:cNvPr id="97" name="object 97"/>
            <p:cNvSpPr/>
            <p:nvPr/>
          </p:nvSpPr>
          <p:spPr>
            <a:xfrm>
              <a:off x="7885176" y="3947160"/>
              <a:ext cx="1295400" cy="457200"/>
            </a:xfrm>
            <a:prstGeom prst="rect">
              <a:avLst/>
            </a:prstGeom>
            <a:blipFill>
              <a:blip r:embed="rId87" cstate="print"/>
              <a:stretch>
                <a:fillRect/>
              </a:stretch>
            </a:blipFill>
          </p:spPr>
          <p:txBody>
            <a:bodyPr wrap="square" lIns="0" tIns="0" rIns="0" bIns="0" rtlCol="0"/>
            <a:lstStyle/>
            <a:p>
              <a:endParaRPr/>
            </a:p>
          </p:txBody>
        </p:sp>
        <p:sp>
          <p:nvSpPr>
            <p:cNvPr id="98" name="object 98"/>
            <p:cNvSpPr/>
            <p:nvPr/>
          </p:nvSpPr>
          <p:spPr>
            <a:xfrm>
              <a:off x="9131807" y="3947160"/>
              <a:ext cx="1036320" cy="457200"/>
            </a:xfrm>
            <a:prstGeom prst="rect">
              <a:avLst/>
            </a:prstGeom>
            <a:blipFill>
              <a:blip r:embed="rId88" cstate="print"/>
              <a:stretch>
                <a:fillRect/>
              </a:stretch>
            </a:blipFill>
          </p:spPr>
          <p:txBody>
            <a:bodyPr wrap="square" lIns="0" tIns="0" rIns="0" bIns="0" rtlCol="0"/>
            <a:lstStyle/>
            <a:p>
              <a:endParaRPr/>
            </a:p>
          </p:txBody>
        </p:sp>
        <p:sp>
          <p:nvSpPr>
            <p:cNvPr id="99" name="object 99"/>
            <p:cNvSpPr/>
            <p:nvPr/>
          </p:nvSpPr>
          <p:spPr>
            <a:xfrm>
              <a:off x="10119359" y="3947160"/>
              <a:ext cx="1178052" cy="457200"/>
            </a:xfrm>
            <a:prstGeom prst="rect">
              <a:avLst/>
            </a:prstGeom>
            <a:blipFill>
              <a:blip r:embed="rId89" cstate="print"/>
              <a:stretch>
                <a:fillRect/>
              </a:stretch>
            </a:blipFill>
          </p:spPr>
          <p:txBody>
            <a:bodyPr wrap="square" lIns="0" tIns="0" rIns="0" bIns="0" rtlCol="0"/>
            <a:lstStyle/>
            <a:p>
              <a:endParaRPr/>
            </a:p>
          </p:txBody>
        </p:sp>
        <p:sp>
          <p:nvSpPr>
            <p:cNvPr id="100" name="object 100"/>
            <p:cNvSpPr/>
            <p:nvPr/>
          </p:nvSpPr>
          <p:spPr>
            <a:xfrm>
              <a:off x="11248643" y="3947160"/>
              <a:ext cx="560831" cy="457200"/>
            </a:xfrm>
            <a:prstGeom prst="rect">
              <a:avLst/>
            </a:prstGeom>
            <a:blipFill>
              <a:blip r:embed="rId90" cstate="print"/>
              <a:stretch>
                <a:fillRect/>
              </a:stretch>
            </a:blipFill>
          </p:spPr>
          <p:txBody>
            <a:bodyPr wrap="square" lIns="0" tIns="0" rIns="0" bIns="0" rtlCol="0"/>
            <a:lstStyle/>
            <a:p>
              <a:endParaRPr/>
            </a:p>
          </p:txBody>
        </p:sp>
        <p:sp>
          <p:nvSpPr>
            <p:cNvPr id="101" name="object 101"/>
            <p:cNvSpPr/>
            <p:nvPr/>
          </p:nvSpPr>
          <p:spPr>
            <a:xfrm>
              <a:off x="7885176" y="4191000"/>
              <a:ext cx="990600" cy="457200"/>
            </a:xfrm>
            <a:prstGeom prst="rect">
              <a:avLst/>
            </a:prstGeom>
            <a:blipFill>
              <a:blip r:embed="rId91" cstate="print"/>
              <a:stretch>
                <a:fillRect/>
              </a:stretch>
            </a:blipFill>
          </p:spPr>
          <p:txBody>
            <a:bodyPr wrap="square" lIns="0" tIns="0" rIns="0" bIns="0" rtlCol="0"/>
            <a:lstStyle/>
            <a:p>
              <a:endParaRPr/>
            </a:p>
          </p:txBody>
        </p:sp>
        <p:sp>
          <p:nvSpPr>
            <p:cNvPr id="102" name="object 102"/>
            <p:cNvSpPr/>
            <p:nvPr/>
          </p:nvSpPr>
          <p:spPr>
            <a:xfrm>
              <a:off x="8702039" y="4191000"/>
              <a:ext cx="809244" cy="457200"/>
            </a:xfrm>
            <a:prstGeom prst="rect">
              <a:avLst/>
            </a:prstGeom>
            <a:blipFill>
              <a:blip r:embed="rId92" cstate="print"/>
              <a:stretch>
                <a:fillRect/>
              </a:stretch>
            </a:blipFill>
          </p:spPr>
          <p:txBody>
            <a:bodyPr wrap="square" lIns="0" tIns="0" rIns="0" bIns="0" rtlCol="0"/>
            <a:lstStyle/>
            <a:p>
              <a:endParaRPr/>
            </a:p>
          </p:txBody>
        </p:sp>
        <p:sp>
          <p:nvSpPr>
            <p:cNvPr id="103" name="object 103"/>
            <p:cNvSpPr/>
            <p:nvPr/>
          </p:nvSpPr>
          <p:spPr>
            <a:xfrm>
              <a:off x="9337547" y="4191000"/>
              <a:ext cx="809244" cy="457200"/>
            </a:xfrm>
            <a:prstGeom prst="rect">
              <a:avLst/>
            </a:prstGeom>
            <a:blipFill>
              <a:blip r:embed="rId93" cstate="print"/>
              <a:stretch>
                <a:fillRect/>
              </a:stretch>
            </a:blipFill>
          </p:spPr>
          <p:txBody>
            <a:bodyPr wrap="square" lIns="0" tIns="0" rIns="0" bIns="0" rtlCol="0"/>
            <a:lstStyle/>
            <a:p>
              <a:endParaRPr/>
            </a:p>
          </p:txBody>
        </p:sp>
        <p:sp>
          <p:nvSpPr>
            <p:cNvPr id="104" name="object 104"/>
            <p:cNvSpPr/>
            <p:nvPr/>
          </p:nvSpPr>
          <p:spPr>
            <a:xfrm>
              <a:off x="9973055" y="4191000"/>
              <a:ext cx="679703" cy="457200"/>
            </a:xfrm>
            <a:prstGeom prst="rect">
              <a:avLst/>
            </a:prstGeom>
            <a:blipFill>
              <a:blip r:embed="rId94" cstate="print"/>
              <a:stretch>
                <a:fillRect/>
              </a:stretch>
            </a:blipFill>
          </p:spPr>
          <p:txBody>
            <a:bodyPr wrap="square" lIns="0" tIns="0" rIns="0" bIns="0" rtlCol="0"/>
            <a:lstStyle/>
            <a:p>
              <a:endParaRPr/>
            </a:p>
          </p:txBody>
        </p:sp>
        <p:sp>
          <p:nvSpPr>
            <p:cNvPr id="105" name="object 105"/>
            <p:cNvSpPr/>
            <p:nvPr/>
          </p:nvSpPr>
          <p:spPr>
            <a:xfrm>
              <a:off x="10480547" y="4191000"/>
              <a:ext cx="649224" cy="457200"/>
            </a:xfrm>
            <a:prstGeom prst="rect">
              <a:avLst/>
            </a:prstGeom>
            <a:blipFill>
              <a:blip r:embed="rId95" cstate="print"/>
              <a:stretch>
                <a:fillRect/>
              </a:stretch>
            </a:blipFill>
          </p:spPr>
          <p:txBody>
            <a:bodyPr wrap="square" lIns="0" tIns="0" rIns="0" bIns="0" rtlCol="0"/>
            <a:lstStyle/>
            <a:p>
              <a:endParaRPr/>
            </a:p>
          </p:txBody>
        </p:sp>
        <p:sp>
          <p:nvSpPr>
            <p:cNvPr id="106" name="object 106"/>
            <p:cNvSpPr/>
            <p:nvPr/>
          </p:nvSpPr>
          <p:spPr>
            <a:xfrm>
              <a:off x="10956035" y="4191000"/>
              <a:ext cx="792479" cy="457200"/>
            </a:xfrm>
            <a:prstGeom prst="rect">
              <a:avLst/>
            </a:prstGeom>
            <a:blipFill>
              <a:blip r:embed="rId96" cstate="print"/>
              <a:stretch>
                <a:fillRect/>
              </a:stretch>
            </a:blipFill>
          </p:spPr>
          <p:txBody>
            <a:bodyPr wrap="square" lIns="0" tIns="0" rIns="0" bIns="0" rtlCol="0"/>
            <a:lstStyle/>
            <a:p>
              <a:endParaRPr/>
            </a:p>
          </p:txBody>
        </p:sp>
        <p:sp>
          <p:nvSpPr>
            <p:cNvPr id="107" name="object 107"/>
            <p:cNvSpPr/>
            <p:nvPr/>
          </p:nvSpPr>
          <p:spPr>
            <a:xfrm>
              <a:off x="11474195" y="4191000"/>
              <a:ext cx="335279" cy="457200"/>
            </a:xfrm>
            <a:prstGeom prst="rect">
              <a:avLst/>
            </a:prstGeom>
            <a:blipFill>
              <a:blip r:embed="rId97" cstate="print"/>
              <a:stretch>
                <a:fillRect/>
              </a:stretch>
            </a:blipFill>
          </p:spPr>
          <p:txBody>
            <a:bodyPr wrap="square" lIns="0" tIns="0" rIns="0" bIns="0" rtlCol="0"/>
            <a:lstStyle/>
            <a:p>
              <a:endParaRPr/>
            </a:p>
          </p:txBody>
        </p:sp>
        <p:sp>
          <p:nvSpPr>
            <p:cNvPr id="108" name="object 108"/>
            <p:cNvSpPr/>
            <p:nvPr/>
          </p:nvSpPr>
          <p:spPr>
            <a:xfrm>
              <a:off x="7885176" y="4434839"/>
              <a:ext cx="713231" cy="457200"/>
            </a:xfrm>
            <a:prstGeom prst="rect">
              <a:avLst/>
            </a:prstGeom>
            <a:blipFill>
              <a:blip r:embed="rId98" cstate="print"/>
              <a:stretch>
                <a:fillRect/>
              </a:stretch>
            </a:blipFill>
          </p:spPr>
          <p:txBody>
            <a:bodyPr wrap="square" lIns="0" tIns="0" rIns="0" bIns="0" rtlCol="0"/>
            <a:lstStyle/>
            <a:p>
              <a:endParaRPr/>
            </a:p>
          </p:txBody>
        </p:sp>
        <p:sp>
          <p:nvSpPr>
            <p:cNvPr id="109" name="object 109"/>
            <p:cNvSpPr/>
            <p:nvPr/>
          </p:nvSpPr>
          <p:spPr>
            <a:xfrm>
              <a:off x="8415527" y="4434839"/>
              <a:ext cx="673607" cy="457200"/>
            </a:xfrm>
            <a:prstGeom prst="rect">
              <a:avLst/>
            </a:prstGeom>
            <a:blipFill>
              <a:blip r:embed="rId99" cstate="print"/>
              <a:stretch>
                <a:fillRect/>
              </a:stretch>
            </a:blipFill>
          </p:spPr>
          <p:txBody>
            <a:bodyPr wrap="square" lIns="0" tIns="0" rIns="0" bIns="0" rtlCol="0"/>
            <a:lstStyle/>
            <a:p>
              <a:endParaRPr/>
            </a:p>
          </p:txBody>
        </p:sp>
        <p:sp>
          <p:nvSpPr>
            <p:cNvPr id="110" name="object 110"/>
            <p:cNvSpPr/>
            <p:nvPr/>
          </p:nvSpPr>
          <p:spPr>
            <a:xfrm>
              <a:off x="8906255" y="4434839"/>
              <a:ext cx="929640" cy="457200"/>
            </a:xfrm>
            <a:prstGeom prst="rect">
              <a:avLst/>
            </a:prstGeom>
            <a:blipFill>
              <a:blip r:embed="rId100" cstate="print"/>
              <a:stretch>
                <a:fillRect/>
              </a:stretch>
            </a:blipFill>
          </p:spPr>
          <p:txBody>
            <a:bodyPr wrap="square" lIns="0" tIns="0" rIns="0" bIns="0" rtlCol="0"/>
            <a:lstStyle/>
            <a:p>
              <a:endParaRPr/>
            </a:p>
          </p:txBody>
        </p:sp>
        <p:sp>
          <p:nvSpPr>
            <p:cNvPr id="111" name="object 111"/>
            <p:cNvSpPr/>
            <p:nvPr/>
          </p:nvSpPr>
          <p:spPr>
            <a:xfrm>
              <a:off x="9653015" y="4434839"/>
              <a:ext cx="606551" cy="457200"/>
            </a:xfrm>
            <a:prstGeom prst="rect">
              <a:avLst/>
            </a:prstGeom>
            <a:blipFill>
              <a:blip r:embed="rId101" cstate="print"/>
              <a:stretch>
                <a:fillRect/>
              </a:stretch>
            </a:blipFill>
          </p:spPr>
          <p:txBody>
            <a:bodyPr wrap="square" lIns="0" tIns="0" rIns="0" bIns="0" rtlCol="0"/>
            <a:lstStyle/>
            <a:p>
              <a:endParaRPr/>
            </a:p>
          </p:txBody>
        </p:sp>
        <p:sp>
          <p:nvSpPr>
            <p:cNvPr id="112" name="object 112"/>
            <p:cNvSpPr/>
            <p:nvPr/>
          </p:nvSpPr>
          <p:spPr>
            <a:xfrm>
              <a:off x="10076688" y="4434839"/>
              <a:ext cx="582168" cy="457200"/>
            </a:xfrm>
            <a:prstGeom prst="rect">
              <a:avLst/>
            </a:prstGeom>
            <a:blipFill>
              <a:blip r:embed="rId102" cstate="print"/>
              <a:stretch>
                <a:fillRect/>
              </a:stretch>
            </a:blipFill>
          </p:spPr>
          <p:txBody>
            <a:bodyPr wrap="square" lIns="0" tIns="0" rIns="0" bIns="0" rtlCol="0"/>
            <a:lstStyle/>
            <a:p>
              <a:endParaRPr/>
            </a:p>
          </p:txBody>
        </p:sp>
        <p:sp>
          <p:nvSpPr>
            <p:cNvPr id="113" name="object 113"/>
            <p:cNvSpPr/>
            <p:nvPr/>
          </p:nvSpPr>
          <p:spPr>
            <a:xfrm>
              <a:off x="10475976" y="4434839"/>
              <a:ext cx="379475" cy="457200"/>
            </a:xfrm>
            <a:prstGeom prst="rect">
              <a:avLst/>
            </a:prstGeom>
            <a:blipFill>
              <a:blip r:embed="rId103" cstate="print"/>
              <a:stretch>
                <a:fillRect/>
              </a:stretch>
            </a:blipFill>
          </p:spPr>
          <p:txBody>
            <a:bodyPr wrap="square" lIns="0" tIns="0" rIns="0" bIns="0" rtlCol="0"/>
            <a:lstStyle/>
            <a:p>
              <a:endParaRPr/>
            </a:p>
          </p:txBody>
        </p:sp>
        <p:sp>
          <p:nvSpPr>
            <p:cNvPr id="114" name="object 114"/>
            <p:cNvSpPr/>
            <p:nvPr/>
          </p:nvSpPr>
          <p:spPr>
            <a:xfrm>
              <a:off x="10672571" y="4434839"/>
              <a:ext cx="868679" cy="457200"/>
            </a:xfrm>
            <a:prstGeom prst="rect">
              <a:avLst/>
            </a:prstGeom>
            <a:blipFill>
              <a:blip r:embed="rId104" cstate="print"/>
              <a:stretch>
                <a:fillRect/>
              </a:stretch>
            </a:blipFill>
          </p:spPr>
          <p:txBody>
            <a:bodyPr wrap="square" lIns="0" tIns="0" rIns="0" bIns="0" rtlCol="0"/>
            <a:lstStyle/>
            <a:p>
              <a:endParaRPr/>
            </a:p>
          </p:txBody>
        </p:sp>
        <p:sp>
          <p:nvSpPr>
            <p:cNvPr id="115" name="object 115"/>
            <p:cNvSpPr/>
            <p:nvPr/>
          </p:nvSpPr>
          <p:spPr>
            <a:xfrm>
              <a:off x="11358371" y="4434839"/>
              <a:ext cx="451103" cy="457200"/>
            </a:xfrm>
            <a:prstGeom prst="rect">
              <a:avLst/>
            </a:prstGeom>
            <a:blipFill>
              <a:blip r:embed="rId105" cstate="print"/>
              <a:stretch>
                <a:fillRect/>
              </a:stretch>
            </a:blipFill>
          </p:spPr>
          <p:txBody>
            <a:bodyPr wrap="square" lIns="0" tIns="0" rIns="0" bIns="0" rtlCol="0"/>
            <a:lstStyle/>
            <a:p>
              <a:endParaRPr/>
            </a:p>
          </p:txBody>
        </p:sp>
        <p:sp>
          <p:nvSpPr>
            <p:cNvPr id="116" name="object 116"/>
            <p:cNvSpPr/>
            <p:nvPr/>
          </p:nvSpPr>
          <p:spPr>
            <a:xfrm>
              <a:off x="7885176" y="4678679"/>
              <a:ext cx="990600" cy="457200"/>
            </a:xfrm>
            <a:prstGeom prst="rect">
              <a:avLst/>
            </a:prstGeom>
            <a:blipFill>
              <a:blip r:embed="rId91" cstate="print"/>
              <a:stretch>
                <a:fillRect/>
              </a:stretch>
            </a:blipFill>
          </p:spPr>
          <p:txBody>
            <a:bodyPr wrap="square" lIns="0" tIns="0" rIns="0" bIns="0" rtlCol="0"/>
            <a:lstStyle/>
            <a:p>
              <a:endParaRPr/>
            </a:p>
          </p:txBody>
        </p:sp>
        <p:sp>
          <p:nvSpPr>
            <p:cNvPr id="117" name="object 117"/>
            <p:cNvSpPr/>
            <p:nvPr/>
          </p:nvSpPr>
          <p:spPr>
            <a:xfrm>
              <a:off x="8680703" y="4678679"/>
              <a:ext cx="1127759" cy="457200"/>
            </a:xfrm>
            <a:prstGeom prst="rect">
              <a:avLst/>
            </a:prstGeom>
            <a:blipFill>
              <a:blip r:embed="rId106" cstate="print"/>
              <a:stretch>
                <a:fillRect/>
              </a:stretch>
            </a:blipFill>
          </p:spPr>
          <p:txBody>
            <a:bodyPr wrap="square" lIns="0" tIns="0" rIns="0" bIns="0" rtlCol="0"/>
            <a:lstStyle/>
            <a:p>
              <a:endParaRPr/>
            </a:p>
          </p:txBody>
        </p:sp>
        <p:sp>
          <p:nvSpPr>
            <p:cNvPr id="118" name="object 118"/>
            <p:cNvSpPr/>
            <p:nvPr/>
          </p:nvSpPr>
          <p:spPr>
            <a:xfrm>
              <a:off x="9613391" y="4678679"/>
              <a:ext cx="452627" cy="457200"/>
            </a:xfrm>
            <a:prstGeom prst="rect">
              <a:avLst/>
            </a:prstGeom>
            <a:blipFill>
              <a:blip r:embed="rId107" cstate="print"/>
              <a:stretch>
                <a:fillRect/>
              </a:stretch>
            </a:blipFill>
          </p:spPr>
          <p:txBody>
            <a:bodyPr wrap="square" lIns="0" tIns="0" rIns="0" bIns="0" rtlCol="0"/>
            <a:lstStyle/>
            <a:p>
              <a:endParaRPr/>
            </a:p>
          </p:txBody>
        </p:sp>
        <p:sp>
          <p:nvSpPr>
            <p:cNvPr id="119" name="object 119"/>
            <p:cNvSpPr/>
            <p:nvPr/>
          </p:nvSpPr>
          <p:spPr>
            <a:xfrm>
              <a:off x="9870947" y="4678679"/>
              <a:ext cx="758951" cy="457200"/>
            </a:xfrm>
            <a:prstGeom prst="rect">
              <a:avLst/>
            </a:prstGeom>
            <a:blipFill>
              <a:blip r:embed="rId108" cstate="print"/>
              <a:stretch>
                <a:fillRect/>
              </a:stretch>
            </a:blipFill>
          </p:spPr>
          <p:txBody>
            <a:bodyPr wrap="square" lIns="0" tIns="0" rIns="0" bIns="0" rtlCol="0"/>
            <a:lstStyle/>
            <a:p>
              <a:endParaRPr/>
            </a:p>
          </p:txBody>
        </p:sp>
        <p:sp>
          <p:nvSpPr>
            <p:cNvPr id="120" name="object 120"/>
            <p:cNvSpPr/>
            <p:nvPr/>
          </p:nvSpPr>
          <p:spPr>
            <a:xfrm>
              <a:off x="10434827" y="4678679"/>
              <a:ext cx="757427" cy="457200"/>
            </a:xfrm>
            <a:prstGeom prst="rect">
              <a:avLst/>
            </a:prstGeom>
            <a:blipFill>
              <a:blip r:embed="rId109" cstate="print"/>
              <a:stretch>
                <a:fillRect/>
              </a:stretch>
            </a:blipFill>
          </p:spPr>
          <p:txBody>
            <a:bodyPr wrap="square" lIns="0" tIns="0" rIns="0" bIns="0" rtlCol="0"/>
            <a:lstStyle/>
            <a:p>
              <a:endParaRPr/>
            </a:p>
          </p:txBody>
        </p:sp>
        <p:sp>
          <p:nvSpPr>
            <p:cNvPr id="121" name="object 121"/>
            <p:cNvSpPr/>
            <p:nvPr/>
          </p:nvSpPr>
          <p:spPr>
            <a:xfrm>
              <a:off x="10998707" y="4678679"/>
              <a:ext cx="810768" cy="457200"/>
            </a:xfrm>
            <a:prstGeom prst="rect">
              <a:avLst/>
            </a:prstGeom>
            <a:blipFill>
              <a:blip r:embed="rId110" cstate="print"/>
              <a:stretch>
                <a:fillRect/>
              </a:stretch>
            </a:blipFill>
          </p:spPr>
          <p:txBody>
            <a:bodyPr wrap="square" lIns="0" tIns="0" rIns="0" bIns="0" rtlCol="0"/>
            <a:lstStyle/>
            <a:p>
              <a:endParaRPr/>
            </a:p>
          </p:txBody>
        </p:sp>
        <p:sp>
          <p:nvSpPr>
            <p:cNvPr id="122" name="object 122"/>
            <p:cNvSpPr/>
            <p:nvPr/>
          </p:nvSpPr>
          <p:spPr>
            <a:xfrm>
              <a:off x="7885176" y="4922519"/>
              <a:ext cx="606551" cy="457200"/>
            </a:xfrm>
            <a:prstGeom prst="rect">
              <a:avLst/>
            </a:prstGeom>
            <a:blipFill>
              <a:blip r:embed="rId101" cstate="print"/>
              <a:stretch>
                <a:fillRect/>
              </a:stretch>
            </a:blipFill>
          </p:spPr>
          <p:txBody>
            <a:bodyPr wrap="square" lIns="0" tIns="0" rIns="0" bIns="0" rtlCol="0"/>
            <a:lstStyle/>
            <a:p>
              <a:endParaRPr/>
            </a:p>
          </p:txBody>
        </p:sp>
        <p:sp>
          <p:nvSpPr>
            <p:cNvPr id="123" name="object 123"/>
            <p:cNvSpPr/>
            <p:nvPr/>
          </p:nvSpPr>
          <p:spPr>
            <a:xfrm>
              <a:off x="8308847" y="4922519"/>
              <a:ext cx="818388" cy="457200"/>
            </a:xfrm>
            <a:prstGeom prst="rect">
              <a:avLst/>
            </a:prstGeom>
            <a:blipFill>
              <a:blip r:embed="rId111" cstate="print"/>
              <a:stretch>
                <a:fillRect/>
              </a:stretch>
            </a:blipFill>
          </p:spPr>
          <p:txBody>
            <a:bodyPr wrap="square" lIns="0" tIns="0" rIns="0" bIns="0" rtlCol="0"/>
            <a:lstStyle/>
            <a:p>
              <a:endParaRPr/>
            </a:p>
          </p:txBody>
        </p:sp>
        <p:sp>
          <p:nvSpPr>
            <p:cNvPr id="124" name="object 124"/>
            <p:cNvSpPr/>
            <p:nvPr/>
          </p:nvSpPr>
          <p:spPr>
            <a:xfrm>
              <a:off x="8944355" y="4922519"/>
              <a:ext cx="452627" cy="457200"/>
            </a:xfrm>
            <a:prstGeom prst="rect">
              <a:avLst/>
            </a:prstGeom>
            <a:blipFill>
              <a:blip r:embed="rId107" cstate="print"/>
              <a:stretch>
                <a:fillRect/>
              </a:stretch>
            </a:blipFill>
          </p:spPr>
          <p:txBody>
            <a:bodyPr wrap="square" lIns="0" tIns="0" rIns="0" bIns="0" rtlCol="0"/>
            <a:lstStyle/>
            <a:p>
              <a:endParaRPr/>
            </a:p>
          </p:txBody>
        </p:sp>
        <p:sp>
          <p:nvSpPr>
            <p:cNvPr id="125" name="object 125"/>
            <p:cNvSpPr/>
            <p:nvPr/>
          </p:nvSpPr>
          <p:spPr>
            <a:xfrm>
              <a:off x="9214103" y="4922519"/>
              <a:ext cx="562355" cy="457200"/>
            </a:xfrm>
            <a:prstGeom prst="rect">
              <a:avLst/>
            </a:prstGeom>
            <a:blipFill>
              <a:blip r:embed="rId112" cstate="print"/>
              <a:stretch>
                <a:fillRect/>
              </a:stretch>
            </a:blipFill>
          </p:spPr>
          <p:txBody>
            <a:bodyPr wrap="square" lIns="0" tIns="0" rIns="0" bIns="0" rtlCol="0"/>
            <a:lstStyle/>
            <a:p>
              <a:endParaRPr/>
            </a:p>
          </p:txBody>
        </p:sp>
        <p:sp>
          <p:nvSpPr>
            <p:cNvPr id="126" name="object 126"/>
            <p:cNvSpPr/>
            <p:nvPr/>
          </p:nvSpPr>
          <p:spPr>
            <a:xfrm>
              <a:off x="9593579" y="4922519"/>
              <a:ext cx="794003" cy="457200"/>
            </a:xfrm>
            <a:prstGeom prst="rect">
              <a:avLst/>
            </a:prstGeom>
            <a:blipFill>
              <a:blip r:embed="rId113" cstate="print"/>
              <a:stretch>
                <a:fillRect/>
              </a:stretch>
            </a:blipFill>
          </p:spPr>
          <p:txBody>
            <a:bodyPr wrap="square" lIns="0" tIns="0" rIns="0" bIns="0" rtlCol="0"/>
            <a:lstStyle/>
            <a:p>
              <a:endParaRPr/>
            </a:p>
          </p:txBody>
        </p:sp>
        <p:sp>
          <p:nvSpPr>
            <p:cNvPr id="127" name="object 127"/>
            <p:cNvSpPr/>
            <p:nvPr/>
          </p:nvSpPr>
          <p:spPr>
            <a:xfrm>
              <a:off x="10204703" y="4922519"/>
              <a:ext cx="452627" cy="457200"/>
            </a:xfrm>
            <a:prstGeom prst="rect">
              <a:avLst/>
            </a:prstGeom>
            <a:blipFill>
              <a:blip r:embed="rId107" cstate="print"/>
              <a:stretch>
                <a:fillRect/>
              </a:stretch>
            </a:blipFill>
          </p:spPr>
          <p:txBody>
            <a:bodyPr wrap="square" lIns="0" tIns="0" rIns="0" bIns="0" rtlCol="0"/>
            <a:lstStyle/>
            <a:p>
              <a:endParaRPr/>
            </a:p>
          </p:txBody>
        </p:sp>
        <p:sp>
          <p:nvSpPr>
            <p:cNvPr id="128" name="object 128"/>
            <p:cNvSpPr/>
            <p:nvPr/>
          </p:nvSpPr>
          <p:spPr>
            <a:xfrm>
              <a:off x="10474451" y="4922519"/>
              <a:ext cx="911351" cy="457200"/>
            </a:xfrm>
            <a:prstGeom prst="rect">
              <a:avLst/>
            </a:prstGeom>
            <a:blipFill>
              <a:blip r:embed="rId114" cstate="print"/>
              <a:stretch>
                <a:fillRect/>
              </a:stretch>
            </a:blipFill>
          </p:spPr>
          <p:txBody>
            <a:bodyPr wrap="square" lIns="0" tIns="0" rIns="0" bIns="0" rtlCol="0"/>
            <a:lstStyle/>
            <a:p>
              <a:endParaRPr/>
            </a:p>
          </p:txBody>
        </p:sp>
        <p:sp>
          <p:nvSpPr>
            <p:cNvPr id="129" name="object 129"/>
            <p:cNvSpPr/>
            <p:nvPr/>
          </p:nvSpPr>
          <p:spPr>
            <a:xfrm>
              <a:off x="11202923" y="4922519"/>
              <a:ext cx="606551" cy="457200"/>
            </a:xfrm>
            <a:prstGeom prst="rect">
              <a:avLst/>
            </a:prstGeom>
            <a:blipFill>
              <a:blip r:embed="rId101" cstate="print"/>
              <a:stretch>
                <a:fillRect/>
              </a:stretch>
            </a:blipFill>
          </p:spPr>
          <p:txBody>
            <a:bodyPr wrap="square" lIns="0" tIns="0" rIns="0" bIns="0" rtlCol="0"/>
            <a:lstStyle/>
            <a:p>
              <a:endParaRPr/>
            </a:p>
          </p:txBody>
        </p:sp>
        <p:sp>
          <p:nvSpPr>
            <p:cNvPr id="130" name="object 130"/>
            <p:cNvSpPr/>
            <p:nvPr/>
          </p:nvSpPr>
          <p:spPr>
            <a:xfrm>
              <a:off x="7885176" y="5166360"/>
              <a:ext cx="762000" cy="457199"/>
            </a:xfrm>
            <a:prstGeom prst="rect">
              <a:avLst/>
            </a:prstGeom>
            <a:blipFill>
              <a:blip r:embed="rId115" cstate="print"/>
              <a:stretch>
                <a:fillRect/>
              </a:stretch>
            </a:blipFill>
          </p:spPr>
          <p:txBody>
            <a:bodyPr wrap="square" lIns="0" tIns="0" rIns="0" bIns="0" rtlCol="0"/>
            <a:lstStyle/>
            <a:p>
              <a:endParaRPr/>
            </a:p>
          </p:txBody>
        </p:sp>
        <p:sp>
          <p:nvSpPr>
            <p:cNvPr id="131" name="object 131"/>
            <p:cNvSpPr/>
            <p:nvPr/>
          </p:nvSpPr>
          <p:spPr>
            <a:xfrm>
              <a:off x="8436863" y="5166360"/>
              <a:ext cx="711707" cy="457199"/>
            </a:xfrm>
            <a:prstGeom prst="rect">
              <a:avLst/>
            </a:prstGeom>
            <a:blipFill>
              <a:blip r:embed="rId116" cstate="print"/>
              <a:stretch>
                <a:fillRect/>
              </a:stretch>
            </a:blipFill>
          </p:spPr>
          <p:txBody>
            <a:bodyPr wrap="square" lIns="0" tIns="0" rIns="0" bIns="0" rtlCol="0"/>
            <a:lstStyle/>
            <a:p>
              <a:endParaRPr/>
            </a:p>
          </p:txBody>
        </p:sp>
        <p:sp>
          <p:nvSpPr>
            <p:cNvPr id="132" name="object 132"/>
            <p:cNvSpPr/>
            <p:nvPr/>
          </p:nvSpPr>
          <p:spPr>
            <a:xfrm>
              <a:off x="8938259" y="5166360"/>
              <a:ext cx="661416" cy="457199"/>
            </a:xfrm>
            <a:prstGeom prst="rect">
              <a:avLst/>
            </a:prstGeom>
            <a:blipFill>
              <a:blip r:embed="rId117" cstate="print"/>
              <a:stretch>
                <a:fillRect/>
              </a:stretch>
            </a:blipFill>
          </p:spPr>
          <p:txBody>
            <a:bodyPr wrap="square" lIns="0" tIns="0" rIns="0" bIns="0" rtlCol="0"/>
            <a:lstStyle/>
            <a:p>
              <a:endParaRPr/>
            </a:p>
          </p:txBody>
        </p:sp>
        <p:sp>
          <p:nvSpPr>
            <p:cNvPr id="133" name="object 133"/>
            <p:cNvSpPr/>
            <p:nvPr/>
          </p:nvSpPr>
          <p:spPr>
            <a:xfrm>
              <a:off x="9390888" y="5166360"/>
              <a:ext cx="697992" cy="457199"/>
            </a:xfrm>
            <a:prstGeom prst="rect">
              <a:avLst/>
            </a:prstGeom>
            <a:blipFill>
              <a:blip r:embed="rId118" cstate="print"/>
              <a:stretch>
                <a:fillRect/>
              </a:stretch>
            </a:blipFill>
          </p:spPr>
          <p:txBody>
            <a:bodyPr wrap="square" lIns="0" tIns="0" rIns="0" bIns="0" rtlCol="0"/>
            <a:lstStyle/>
            <a:p>
              <a:endParaRPr/>
            </a:p>
          </p:txBody>
        </p:sp>
        <p:sp>
          <p:nvSpPr>
            <p:cNvPr id="134" name="object 134"/>
            <p:cNvSpPr/>
            <p:nvPr/>
          </p:nvSpPr>
          <p:spPr>
            <a:xfrm>
              <a:off x="9878567" y="5166360"/>
              <a:ext cx="938783" cy="457199"/>
            </a:xfrm>
            <a:prstGeom prst="rect">
              <a:avLst/>
            </a:prstGeom>
            <a:blipFill>
              <a:blip r:embed="rId119" cstate="print"/>
              <a:stretch>
                <a:fillRect/>
              </a:stretch>
            </a:blipFill>
          </p:spPr>
          <p:txBody>
            <a:bodyPr wrap="square" lIns="0" tIns="0" rIns="0" bIns="0" rtlCol="0"/>
            <a:lstStyle/>
            <a:p>
              <a:endParaRPr/>
            </a:p>
          </p:txBody>
        </p:sp>
        <p:sp>
          <p:nvSpPr>
            <p:cNvPr id="135" name="object 135"/>
            <p:cNvSpPr/>
            <p:nvPr/>
          </p:nvSpPr>
          <p:spPr>
            <a:xfrm>
              <a:off x="10543032" y="5166360"/>
              <a:ext cx="335279" cy="457199"/>
            </a:xfrm>
            <a:prstGeom prst="rect">
              <a:avLst/>
            </a:prstGeom>
            <a:blipFill>
              <a:blip r:embed="rId97" cstate="print"/>
              <a:stretch>
                <a:fillRect/>
              </a:stretch>
            </a:blipFill>
          </p:spPr>
          <p:txBody>
            <a:bodyPr wrap="square" lIns="0" tIns="0" rIns="0" bIns="0" rtlCol="0"/>
            <a:lstStyle/>
            <a:p>
              <a:endParaRPr/>
            </a:p>
          </p:txBody>
        </p:sp>
      </p:grpSp>
      <p:graphicFrame>
        <p:nvGraphicFramePr>
          <p:cNvPr id="136" name="object 136"/>
          <p:cNvGraphicFramePr>
            <a:graphicFrameLocks noGrp="1"/>
          </p:cNvGraphicFramePr>
          <p:nvPr/>
        </p:nvGraphicFramePr>
        <p:xfrm>
          <a:off x="1103312" y="290512"/>
          <a:ext cx="10667363" cy="6172200"/>
        </p:xfrm>
        <a:graphic>
          <a:graphicData uri="http://schemas.openxmlformats.org/drawingml/2006/table">
            <a:tbl>
              <a:tblPr firstRow="1" bandRow="1">
                <a:tableStyleId>{2D5ABB26-0587-4C30-8999-92F81FD0307C}</a:tableStyleId>
              </a:tblPr>
              <a:tblGrid>
                <a:gridCol w="3081655">
                  <a:extLst>
                    <a:ext uri="{9D8B030D-6E8A-4147-A177-3AD203B41FA5}">
                      <a16:colId xmlns:a16="http://schemas.microsoft.com/office/drawing/2014/main" val="20000"/>
                    </a:ext>
                  </a:extLst>
                </a:gridCol>
                <a:gridCol w="3691254">
                  <a:extLst>
                    <a:ext uri="{9D8B030D-6E8A-4147-A177-3AD203B41FA5}">
                      <a16:colId xmlns:a16="http://schemas.microsoft.com/office/drawing/2014/main" val="20001"/>
                    </a:ext>
                  </a:extLst>
                </a:gridCol>
                <a:gridCol w="3894454">
                  <a:extLst>
                    <a:ext uri="{9D8B030D-6E8A-4147-A177-3AD203B41FA5}">
                      <a16:colId xmlns:a16="http://schemas.microsoft.com/office/drawing/2014/main" val="20002"/>
                    </a:ext>
                  </a:extLst>
                </a:gridCol>
              </a:tblGrid>
              <a:tr h="742950">
                <a:tc>
                  <a:txBody>
                    <a:bodyPr/>
                    <a:lstStyle/>
                    <a:p>
                      <a:pPr>
                        <a:lnSpc>
                          <a:spcPct val="100000"/>
                        </a:lnSpc>
                      </a:pPr>
                      <a:endParaRPr sz="16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35330">
                        <a:lnSpc>
                          <a:spcPct val="100000"/>
                        </a:lnSpc>
                        <a:spcBef>
                          <a:spcPts val="310"/>
                        </a:spcBef>
                      </a:pPr>
                      <a:r>
                        <a:rPr sz="1800" b="1" spc="-5" dirty="0">
                          <a:solidFill>
                            <a:srgbClr val="00FF00"/>
                          </a:solidFill>
                          <a:latin typeface="Arial"/>
                          <a:cs typeface="Arial"/>
                        </a:rPr>
                        <a:t>PROBLEM </a:t>
                      </a:r>
                      <a:r>
                        <a:rPr sz="1800" b="1" spc="-20" dirty="0">
                          <a:solidFill>
                            <a:srgbClr val="00FF00"/>
                          </a:solidFill>
                          <a:latin typeface="Arial"/>
                          <a:cs typeface="Arial"/>
                        </a:rPr>
                        <a:t>SOLVING</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312420">
                        <a:lnSpc>
                          <a:spcPct val="100000"/>
                        </a:lnSpc>
                        <a:spcBef>
                          <a:spcPts val="310"/>
                        </a:spcBef>
                      </a:pPr>
                      <a:r>
                        <a:rPr sz="1800" b="1" spc="-5" dirty="0">
                          <a:solidFill>
                            <a:srgbClr val="00FF00"/>
                          </a:solidFill>
                          <a:latin typeface="Arial"/>
                          <a:cs typeface="Arial"/>
                        </a:rPr>
                        <a:t>PROBLEM-BASED</a:t>
                      </a:r>
                      <a:r>
                        <a:rPr sz="1800" b="1" spc="40" dirty="0">
                          <a:solidFill>
                            <a:srgbClr val="00FF00"/>
                          </a:solidFill>
                          <a:latin typeface="Arial"/>
                          <a:cs typeface="Arial"/>
                        </a:rPr>
                        <a:t> </a:t>
                      </a:r>
                      <a:r>
                        <a:rPr sz="1800" b="1" spc="-10" dirty="0">
                          <a:solidFill>
                            <a:srgbClr val="00FF00"/>
                          </a:solidFill>
                          <a:latin typeface="Arial"/>
                          <a:cs typeface="Arial"/>
                        </a:rPr>
                        <a:t>LEARNING</a:t>
                      </a:r>
                      <a:endParaRPr sz="1800">
                        <a:latin typeface="Arial"/>
                        <a:cs typeface="Arial"/>
                      </a:endParaRPr>
                    </a:p>
                  </a:txBody>
                  <a:tcPr marL="0" marR="0" marT="3937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30225">
                <a:tc>
                  <a:txBody>
                    <a:bodyPr/>
                    <a:lstStyle/>
                    <a:p>
                      <a:pPr marL="121920">
                        <a:lnSpc>
                          <a:spcPct val="100000"/>
                        </a:lnSpc>
                        <a:spcBef>
                          <a:spcPts val="320"/>
                        </a:spcBef>
                      </a:pPr>
                      <a:r>
                        <a:rPr sz="1600" b="1" spc="-5" dirty="0">
                          <a:solidFill>
                            <a:srgbClr val="FF9900"/>
                          </a:solidFill>
                          <a:latin typeface="Arial"/>
                          <a:cs typeface="Arial"/>
                        </a:rPr>
                        <a:t>Educational</a:t>
                      </a:r>
                      <a:r>
                        <a:rPr sz="1600" b="1" spc="25" dirty="0">
                          <a:solidFill>
                            <a:srgbClr val="FF9900"/>
                          </a:solidFill>
                          <a:latin typeface="Arial"/>
                          <a:cs typeface="Arial"/>
                        </a:rPr>
                        <a:t> </a:t>
                      </a:r>
                      <a:r>
                        <a:rPr sz="1600" b="1" spc="-5" dirty="0">
                          <a:solidFill>
                            <a:srgbClr val="FF9900"/>
                          </a:solidFill>
                          <a:latin typeface="Arial"/>
                          <a:cs typeface="Arial"/>
                        </a:rPr>
                        <a:t>strategy</a:t>
                      </a:r>
                      <a:endParaRPr sz="1600">
                        <a:latin typeface="Arial"/>
                        <a:cs typeface="Arial"/>
                      </a:endParaRPr>
                    </a:p>
                  </a:txBody>
                  <a:tcPr marL="0" marR="0" marT="406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920">
                        <a:lnSpc>
                          <a:spcPct val="100000"/>
                        </a:lnSpc>
                        <a:spcBef>
                          <a:spcPts val="320"/>
                        </a:spcBef>
                      </a:pPr>
                      <a:r>
                        <a:rPr sz="1600" spc="-10" dirty="0">
                          <a:latin typeface="Arial"/>
                          <a:cs typeface="Arial"/>
                        </a:rPr>
                        <a:t>Traditional </a:t>
                      </a:r>
                      <a:r>
                        <a:rPr sz="1600" spc="-5" dirty="0">
                          <a:latin typeface="Arial"/>
                          <a:cs typeface="Arial"/>
                        </a:rPr>
                        <a:t>discipline-based</a:t>
                      </a:r>
                      <a:endParaRPr sz="16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nSpc>
                          <a:spcPct val="100000"/>
                        </a:lnSpc>
                        <a:spcBef>
                          <a:spcPts val="320"/>
                        </a:spcBef>
                      </a:pPr>
                      <a:r>
                        <a:rPr sz="1600" spc="-5" dirty="0">
                          <a:latin typeface="Arial"/>
                          <a:cs typeface="Arial"/>
                        </a:rPr>
                        <a:t>Integrated</a:t>
                      </a:r>
                      <a:r>
                        <a:rPr sz="1600" spc="30" dirty="0">
                          <a:latin typeface="Arial"/>
                          <a:cs typeface="Arial"/>
                        </a:rPr>
                        <a:t> </a:t>
                      </a:r>
                      <a:r>
                        <a:rPr sz="1600" spc="-5" dirty="0">
                          <a:latin typeface="Arial"/>
                          <a:cs typeface="Arial"/>
                        </a:rPr>
                        <a:t>systems-based</a:t>
                      </a:r>
                      <a:endParaRPr sz="1600">
                        <a:latin typeface="Arial"/>
                        <a:cs typeface="Arial"/>
                      </a:endParaRPr>
                    </a:p>
                  </a:txBody>
                  <a:tcPr marL="0" marR="0" marT="4064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899025">
                <a:tc>
                  <a:txBody>
                    <a:bodyPr/>
                    <a:lstStyle/>
                    <a:p>
                      <a:pPr marL="121920">
                        <a:lnSpc>
                          <a:spcPct val="100000"/>
                        </a:lnSpc>
                        <a:spcBef>
                          <a:spcPts val="320"/>
                        </a:spcBef>
                      </a:pPr>
                      <a:r>
                        <a:rPr sz="1600" b="1" spc="-5" dirty="0">
                          <a:solidFill>
                            <a:srgbClr val="FF9900"/>
                          </a:solidFill>
                          <a:latin typeface="Arial"/>
                          <a:cs typeface="Arial"/>
                        </a:rPr>
                        <a:t>Main</a:t>
                      </a:r>
                      <a:r>
                        <a:rPr sz="1600" b="1" spc="15" dirty="0">
                          <a:solidFill>
                            <a:srgbClr val="FF9900"/>
                          </a:solidFill>
                          <a:latin typeface="Arial"/>
                          <a:cs typeface="Arial"/>
                        </a:rPr>
                        <a:t> </a:t>
                      </a:r>
                      <a:r>
                        <a:rPr sz="1600" b="1" spc="-5" dirty="0">
                          <a:solidFill>
                            <a:srgbClr val="FF9900"/>
                          </a:solidFill>
                          <a:latin typeface="Arial"/>
                          <a:cs typeface="Arial"/>
                        </a:rPr>
                        <a:t>characteristics</a:t>
                      </a:r>
                      <a:endParaRPr sz="1600">
                        <a:latin typeface="Arial"/>
                        <a:cs typeface="Arial"/>
                      </a:endParaRPr>
                    </a:p>
                  </a:txBody>
                  <a:tcPr marL="0" marR="0" marT="4064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1920" algn="just">
                        <a:lnSpc>
                          <a:spcPct val="100000"/>
                        </a:lnSpc>
                        <a:spcBef>
                          <a:spcPts val="355"/>
                        </a:spcBef>
                      </a:pPr>
                      <a:r>
                        <a:rPr sz="1600" spc="-5" dirty="0">
                          <a:latin typeface="Tahoma"/>
                          <a:cs typeface="Tahoma"/>
                        </a:rPr>
                        <a:t>- The </a:t>
                      </a:r>
                      <a:r>
                        <a:rPr sz="1600" spc="-10" dirty="0">
                          <a:latin typeface="Tahoma"/>
                          <a:cs typeface="Tahoma"/>
                        </a:rPr>
                        <a:t>focus </a:t>
                      </a:r>
                      <a:r>
                        <a:rPr sz="1600" spc="-5" dirty="0">
                          <a:latin typeface="Tahoma"/>
                          <a:cs typeface="Tahoma"/>
                        </a:rPr>
                        <a:t>is </a:t>
                      </a:r>
                      <a:r>
                        <a:rPr sz="1600" spc="-10" dirty="0">
                          <a:latin typeface="Tahoma"/>
                          <a:cs typeface="Tahoma"/>
                        </a:rPr>
                        <a:t>on preparatory</a:t>
                      </a:r>
                      <a:r>
                        <a:rPr sz="1600" spc="75" dirty="0">
                          <a:latin typeface="Tahoma"/>
                          <a:cs typeface="Tahoma"/>
                        </a:rPr>
                        <a:t> </a:t>
                      </a:r>
                      <a:r>
                        <a:rPr sz="1600" spc="-5" dirty="0">
                          <a:latin typeface="Tahoma"/>
                          <a:cs typeface="Tahoma"/>
                        </a:rPr>
                        <a:t>learning</a:t>
                      </a:r>
                      <a:endParaRPr sz="1600">
                        <a:latin typeface="Tahoma"/>
                        <a:cs typeface="Tahoma"/>
                      </a:endParaRPr>
                    </a:p>
                    <a:p>
                      <a:pPr marL="121920" algn="just">
                        <a:lnSpc>
                          <a:spcPct val="100000"/>
                        </a:lnSpc>
                        <a:spcBef>
                          <a:spcPts val="5"/>
                        </a:spcBef>
                      </a:pPr>
                      <a:r>
                        <a:rPr sz="1600" spc="-5" dirty="0">
                          <a:latin typeface="Tahoma"/>
                          <a:cs typeface="Tahoma"/>
                        </a:rPr>
                        <a:t>prior </a:t>
                      </a:r>
                      <a:r>
                        <a:rPr sz="1600" spc="-10" dirty="0">
                          <a:latin typeface="Tahoma"/>
                          <a:cs typeface="Tahoma"/>
                        </a:rPr>
                        <a:t>to exposure to </a:t>
                      </a:r>
                      <a:r>
                        <a:rPr sz="1600" spc="-5" dirty="0">
                          <a:latin typeface="Tahoma"/>
                          <a:cs typeface="Tahoma"/>
                        </a:rPr>
                        <a:t>the</a:t>
                      </a:r>
                      <a:r>
                        <a:rPr sz="1600" spc="75" dirty="0">
                          <a:latin typeface="Tahoma"/>
                          <a:cs typeface="Tahoma"/>
                        </a:rPr>
                        <a:t> </a:t>
                      </a:r>
                      <a:r>
                        <a:rPr sz="1600" spc="-5" dirty="0">
                          <a:latin typeface="Tahoma"/>
                          <a:cs typeface="Tahoma"/>
                        </a:rPr>
                        <a:t>problem.</a:t>
                      </a:r>
                      <a:endParaRPr sz="1600">
                        <a:latin typeface="Tahoma"/>
                        <a:cs typeface="Tahoma"/>
                      </a:endParaRPr>
                    </a:p>
                    <a:p>
                      <a:pPr>
                        <a:lnSpc>
                          <a:spcPct val="100000"/>
                        </a:lnSpc>
                        <a:spcBef>
                          <a:spcPts val="55"/>
                        </a:spcBef>
                      </a:pPr>
                      <a:endParaRPr sz="2250">
                        <a:latin typeface="Times New Roman"/>
                        <a:cs typeface="Times New Roman"/>
                      </a:endParaRPr>
                    </a:p>
                    <a:p>
                      <a:pPr marL="121920" marR="112395" algn="just">
                        <a:lnSpc>
                          <a:spcPct val="100499"/>
                        </a:lnSpc>
                      </a:pPr>
                      <a:r>
                        <a:rPr sz="1600" spc="-5" dirty="0">
                          <a:latin typeface="Arial"/>
                          <a:cs typeface="Arial"/>
                        </a:rPr>
                        <a:t>- The </a:t>
                      </a:r>
                      <a:r>
                        <a:rPr sz="1600" spc="-5" dirty="0">
                          <a:latin typeface="Tahoma"/>
                          <a:cs typeface="Tahoma"/>
                        </a:rPr>
                        <a:t>staff set the problems (</a:t>
                      </a:r>
                      <a:r>
                        <a:rPr sz="1600" spc="-5" dirty="0">
                          <a:latin typeface="Arial"/>
                          <a:cs typeface="Arial"/>
                        </a:rPr>
                        <a:t>case  history problems </a:t>
                      </a:r>
                      <a:r>
                        <a:rPr sz="1600" dirty="0">
                          <a:latin typeface="Arial"/>
                          <a:cs typeface="Arial"/>
                        </a:rPr>
                        <a:t>in </a:t>
                      </a:r>
                      <a:r>
                        <a:rPr sz="1600" spc="-5" dirty="0">
                          <a:latin typeface="Arial"/>
                          <a:cs typeface="Arial"/>
                        </a:rPr>
                        <a:t>a primarily lecture-  based </a:t>
                      </a:r>
                      <a:r>
                        <a:rPr sz="1600" dirty="0">
                          <a:latin typeface="Arial"/>
                          <a:cs typeface="Arial"/>
                        </a:rPr>
                        <a:t>format), </a:t>
                      </a:r>
                      <a:r>
                        <a:rPr sz="1600" spc="-5" dirty="0">
                          <a:latin typeface="Tahoma"/>
                          <a:cs typeface="Tahoma"/>
                        </a:rPr>
                        <a:t>and students </a:t>
                      </a:r>
                      <a:r>
                        <a:rPr sz="1600" dirty="0">
                          <a:latin typeface="Tahoma"/>
                          <a:cs typeface="Tahoma"/>
                        </a:rPr>
                        <a:t>attempt  to </a:t>
                      </a:r>
                      <a:r>
                        <a:rPr sz="1600" spc="-10" dirty="0">
                          <a:latin typeface="Tahoma"/>
                          <a:cs typeface="Tahoma"/>
                        </a:rPr>
                        <a:t>resolve </a:t>
                      </a:r>
                      <a:r>
                        <a:rPr sz="1600" spc="-5" dirty="0">
                          <a:latin typeface="Tahoma"/>
                          <a:cs typeface="Tahoma"/>
                        </a:rPr>
                        <a:t>them </a:t>
                      </a:r>
                      <a:r>
                        <a:rPr sz="1600" spc="-10" dirty="0">
                          <a:latin typeface="Tahoma"/>
                          <a:cs typeface="Tahoma"/>
                        </a:rPr>
                        <a:t>using previously  </a:t>
                      </a:r>
                      <a:r>
                        <a:rPr sz="1600" spc="-5" dirty="0">
                          <a:latin typeface="Tahoma"/>
                          <a:cs typeface="Tahoma"/>
                        </a:rPr>
                        <a:t>taught curricular</a:t>
                      </a:r>
                      <a:r>
                        <a:rPr sz="1600" dirty="0">
                          <a:latin typeface="Tahoma"/>
                          <a:cs typeface="Tahoma"/>
                        </a:rPr>
                        <a:t> </a:t>
                      </a:r>
                      <a:r>
                        <a:rPr sz="1600" spc="-10" dirty="0">
                          <a:latin typeface="Tahoma"/>
                          <a:cs typeface="Tahoma"/>
                        </a:rPr>
                        <a:t>content.</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2555" marR="113030" algn="just">
                        <a:lnSpc>
                          <a:spcPct val="100000"/>
                        </a:lnSpc>
                        <a:spcBef>
                          <a:spcPts val="320"/>
                        </a:spcBef>
                        <a:buChar char="-"/>
                        <a:tabLst>
                          <a:tab pos="376555" algn="l"/>
                        </a:tabLst>
                      </a:pPr>
                      <a:r>
                        <a:rPr sz="1600" spc="-5" dirty="0">
                          <a:latin typeface="Arial"/>
                          <a:cs typeface="Arial"/>
                        </a:rPr>
                        <a:t>The problem comes first without  advance readings, lectures, </a:t>
                      </a:r>
                      <a:r>
                        <a:rPr sz="1600" spc="5" dirty="0">
                          <a:latin typeface="Arial"/>
                          <a:cs typeface="Arial"/>
                        </a:rPr>
                        <a:t>or  </a:t>
                      </a:r>
                      <a:r>
                        <a:rPr sz="1600" spc="-5" dirty="0">
                          <a:latin typeface="Arial"/>
                          <a:cs typeface="Arial"/>
                        </a:rPr>
                        <a:t>preparation.</a:t>
                      </a:r>
                      <a:endParaRPr sz="1600">
                        <a:latin typeface="Arial"/>
                        <a:cs typeface="Arial"/>
                      </a:endParaRPr>
                    </a:p>
                    <a:p>
                      <a:pPr>
                        <a:lnSpc>
                          <a:spcPct val="100000"/>
                        </a:lnSpc>
                        <a:spcBef>
                          <a:spcPts val="45"/>
                        </a:spcBef>
                        <a:buFont typeface="Arial"/>
                        <a:buChar char="-"/>
                      </a:pPr>
                      <a:endParaRPr sz="2300">
                        <a:latin typeface="Times New Roman"/>
                        <a:cs typeface="Times New Roman"/>
                      </a:endParaRPr>
                    </a:p>
                    <a:p>
                      <a:pPr marL="122555" marR="113030" algn="just">
                        <a:lnSpc>
                          <a:spcPct val="100000"/>
                        </a:lnSpc>
                        <a:buChar char="-"/>
                        <a:tabLst>
                          <a:tab pos="274320" algn="l"/>
                        </a:tabLst>
                      </a:pPr>
                      <a:r>
                        <a:rPr sz="1600" spc="-5" dirty="0">
                          <a:latin typeface="Arial"/>
                          <a:cs typeface="Arial"/>
                        </a:rPr>
                        <a:t>The problem </a:t>
                      </a:r>
                      <a:r>
                        <a:rPr sz="1600" dirty="0">
                          <a:latin typeface="Arial"/>
                          <a:cs typeface="Arial"/>
                        </a:rPr>
                        <a:t>serves </a:t>
                      </a:r>
                      <a:r>
                        <a:rPr sz="1600" spc="-5" dirty="0">
                          <a:latin typeface="Arial"/>
                          <a:cs typeface="Arial"/>
                        </a:rPr>
                        <a:t>as a stimulus for  the need to</a:t>
                      </a:r>
                      <a:r>
                        <a:rPr sz="1600" spc="25" dirty="0">
                          <a:latin typeface="Arial"/>
                          <a:cs typeface="Arial"/>
                        </a:rPr>
                        <a:t> </a:t>
                      </a:r>
                      <a:r>
                        <a:rPr sz="1600" spc="-25" dirty="0">
                          <a:latin typeface="Arial"/>
                          <a:cs typeface="Arial"/>
                        </a:rPr>
                        <a:t>know.</a:t>
                      </a:r>
                      <a:endParaRPr sz="1600">
                        <a:latin typeface="Arial"/>
                        <a:cs typeface="Arial"/>
                      </a:endParaRPr>
                    </a:p>
                    <a:p>
                      <a:pPr>
                        <a:lnSpc>
                          <a:spcPct val="100000"/>
                        </a:lnSpc>
                        <a:spcBef>
                          <a:spcPts val="25"/>
                        </a:spcBef>
                      </a:pPr>
                      <a:endParaRPr sz="2350">
                        <a:latin typeface="Times New Roman"/>
                        <a:cs typeface="Times New Roman"/>
                      </a:endParaRPr>
                    </a:p>
                    <a:p>
                      <a:pPr marL="122555" marR="113030" algn="just">
                        <a:lnSpc>
                          <a:spcPct val="100000"/>
                        </a:lnSpc>
                      </a:pPr>
                      <a:r>
                        <a:rPr sz="1600" spc="-5" dirty="0">
                          <a:latin typeface="Tahoma"/>
                          <a:cs typeface="Tahoma"/>
                        </a:rPr>
                        <a:t>- Based </a:t>
                      </a:r>
                      <a:r>
                        <a:rPr sz="1600" spc="-10" dirty="0">
                          <a:latin typeface="Tahoma"/>
                          <a:cs typeface="Tahoma"/>
                        </a:rPr>
                        <a:t>on </a:t>
                      </a:r>
                      <a:r>
                        <a:rPr sz="1600" spc="-5" dirty="0">
                          <a:latin typeface="Tahoma"/>
                          <a:cs typeface="Tahoma"/>
                        </a:rPr>
                        <a:t>their own prior knowledge  and the </a:t>
                      </a:r>
                      <a:r>
                        <a:rPr sz="1600" spc="-10" dirty="0">
                          <a:latin typeface="Tahoma"/>
                          <a:cs typeface="Tahoma"/>
                        </a:rPr>
                        <a:t>identified </a:t>
                      </a:r>
                      <a:r>
                        <a:rPr sz="1600" spc="-5" dirty="0">
                          <a:latin typeface="Tahoma"/>
                          <a:cs typeface="Tahoma"/>
                        </a:rPr>
                        <a:t>gaps in that  knowledge, students </a:t>
                      </a:r>
                      <a:r>
                        <a:rPr sz="1600" spc="-10" dirty="0">
                          <a:latin typeface="Tahoma"/>
                          <a:cs typeface="Tahoma"/>
                        </a:rPr>
                        <a:t>determine </a:t>
                      </a:r>
                      <a:r>
                        <a:rPr sz="1600" spc="-5" dirty="0">
                          <a:latin typeface="Tahoma"/>
                          <a:cs typeface="Tahoma"/>
                        </a:rPr>
                        <a:t>the  </a:t>
                      </a:r>
                      <a:r>
                        <a:rPr sz="1600" spc="-10" dirty="0">
                          <a:latin typeface="Tahoma"/>
                          <a:cs typeface="Tahoma"/>
                        </a:rPr>
                        <a:t>learning </a:t>
                      </a:r>
                      <a:r>
                        <a:rPr sz="1600" spc="-5" dirty="0">
                          <a:latin typeface="Tahoma"/>
                          <a:cs typeface="Tahoma"/>
                        </a:rPr>
                        <a:t>issues </a:t>
                      </a:r>
                      <a:r>
                        <a:rPr sz="1600" spc="-10" dirty="0">
                          <a:latin typeface="Tahoma"/>
                          <a:cs typeface="Tahoma"/>
                        </a:rPr>
                        <a:t>within their </a:t>
                      </a:r>
                      <a:r>
                        <a:rPr sz="1600" spc="-5" dirty="0">
                          <a:latin typeface="Tahoma"/>
                          <a:cs typeface="Tahoma"/>
                        </a:rPr>
                        <a:t>own </a:t>
                      </a:r>
                      <a:r>
                        <a:rPr sz="1600" spc="-10" dirty="0">
                          <a:latin typeface="Tahoma"/>
                          <a:cs typeface="Tahoma"/>
                        </a:rPr>
                        <a:t>group.  </a:t>
                      </a:r>
                      <a:r>
                        <a:rPr sz="1600" spc="-5" dirty="0">
                          <a:latin typeface="Tahoma"/>
                          <a:cs typeface="Tahoma"/>
                        </a:rPr>
                        <a:t>They then </a:t>
                      </a:r>
                      <a:r>
                        <a:rPr sz="1600" spc="-10" dirty="0">
                          <a:latin typeface="Tahoma"/>
                          <a:cs typeface="Tahoma"/>
                        </a:rPr>
                        <a:t>identify </a:t>
                      </a:r>
                      <a:r>
                        <a:rPr sz="1600" spc="-5" dirty="0">
                          <a:latin typeface="Tahoma"/>
                          <a:cs typeface="Tahoma"/>
                        </a:rPr>
                        <a:t>and </a:t>
                      </a:r>
                      <a:r>
                        <a:rPr sz="1600" spc="-10" dirty="0">
                          <a:latin typeface="Tahoma"/>
                          <a:cs typeface="Tahoma"/>
                        </a:rPr>
                        <a:t>use </a:t>
                      </a:r>
                      <a:r>
                        <a:rPr sz="1600" spc="-5" dirty="0">
                          <a:latin typeface="Tahoma"/>
                          <a:cs typeface="Tahoma"/>
                        </a:rPr>
                        <a:t>a </a:t>
                      </a:r>
                      <a:r>
                        <a:rPr sz="1600" spc="-10" dirty="0">
                          <a:latin typeface="Tahoma"/>
                          <a:cs typeface="Tahoma"/>
                        </a:rPr>
                        <a:t>variety </a:t>
                      </a:r>
                      <a:r>
                        <a:rPr sz="1600" dirty="0">
                          <a:latin typeface="Tahoma"/>
                          <a:cs typeface="Tahoma"/>
                        </a:rPr>
                        <a:t>of  </a:t>
                      </a:r>
                      <a:r>
                        <a:rPr sz="1600" spc="-10" dirty="0">
                          <a:latin typeface="Tahoma"/>
                          <a:cs typeface="Tahoma"/>
                        </a:rPr>
                        <a:t>learning resources </a:t>
                      </a:r>
                      <a:r>
                        <a:rPr sz="1600" dirty="0">
                          <a:latin typeface="Tahoma"/>
                          <a:cs typeface="Tahoma"/>
                        </a:rPr>
                        <a:t>to </a:t>
                      </a:r>
                      <a:r>
                        <a:rPr sz="1600" spc="-5" dirty="0">
                          <a:latin typeface="Tahoma"/>
                          <a:cs typeface="Tahoma"/>
                        </a:rPr>
                        <a:t>study these </a:t>
                      </a:r>
                      <a:r>
                        <a:rPr sz="1600" spc="-10" dirty="0">
                          <a:latin typeface="Tahoma"/>
                          <a:cs typeface="Tahoma"/>
                        </a:rPr>
                        <a:t>issues  </a:t>
                      </a:r>
                      <a:r>
                        <a:rPr sz="1600" spc="-5" dirty="0">
                          <a:latin typeface="Tahoma"/>
                          <a:cs typeface="Tahoma"/>
                        </a:rPr>
                        <a:t>and </a:t>
                      </a:r>
                      <a:r>
                        <a:rPr sz="1600" spc="-10" dirty="0">
                          <a:latin typeface="Tahoma"/>
                          <a:cs typeface="Tahoma"/>
                        </a:rPr>
                        <a:t>return </a:t>
                      </a:r>
                      <a:r>
                        <a:rPr sz="1600" dirty="0">
                          <a:latin typeface="Tahoma"/>
                          <a:cs typeface="Tahoma"/>
                        </a:rPr>
                        <a:t>to </a:t>
                      </a:r>
                      <a:r>
                        <a:rPr sz="1600" spc="-5" dirty="0">
                          <a:latin typeface="Tahoma"/>
                          <a:cs typeface="Tahoma"/>
                        </a:rPr>
                        <a:t>the </a:t>
                      </a:r>
                      <a:r>
                        <a:rPr sz="1600" spc="-10" dirty="0">
                          <a:latin typeface="Tahoma"/>
                          <a:cs typeface="Tahoma"/>
                        </a:rPr>
                        <a:t>group </a:t>
                      </a:r>
                      <a:r>
                        <a:rPr sz="1600" dirty="0">
                          <a:latin typeface="Tahoma"/>
                          <a:cs typeface="Tahoma"/>
                        </a:rPr>
                        <a:t>to </a:t>
                      </a:r>
                      <a:r>
                        <a:rPr sz="1600" spc="-5" dirty="0">
                          <a:latin typeface="Tahoma"/>
                          <a:cs typeface="Tahoma"/>
                        </a:rPr>
                        <a:t>discuss and  </a:t>
                      </a:r>
                      <a:r>
                        <a:rPr sz="1600" spc="-10" dirty="0">
                          <a:latin typeface="Tahoma"/>
                          <a:cs typeface="Tahoma"/>
                        </a:rPr>
                        <a:t>share what </a:t>
                      </a:r>
                      <a:r>
                        <a:rPr sz="1600" spc="-5" dirty="0">
                          <a:latin typeface="Tahoma"/>
                          <a:cs typeface="Tahoma"/>
                        </a:rPr>
                        <a:t>they </a:t>
                      </a:r>
                      <a:r>
                        <a:rPr sz="1600" spc="-10" dirty="0">
                          <a:latin typeface="Tahoma"/>
                          <a:cs typeface="Tahoma"/>
                        </a:rPr>
                        <a:t>have</a:t>
                      </a:r>
                      <a:r>
                        <a:rPr sz="1600" spc="20" dirty="0">
                          <a:latin typeface="Tahoma"/>
                          <a:cs typeface="Tahoma"/>
                        </a:rPr>
                        <a:t> </a:t>
                      </a:r>
                      <a:r>
                        <a:rPr sz="1600" spc="-5" dirty="0">
                          <a:latin typeface="Tahoma"/>
                          <a:cs typeface="Tahoma"/>
                        </a:rPr>
                        <a:t>learned.</a:t>
                      </a:r>
                      <a:endParaRPr sz="1600">
                        <a:latin typeface="Tahoma"/>
                        <a:cs typeface="Tahoma"/>
                      </a:endParaRPr>
                    </a:p>
                  </a:txBody>
                  <a:tcPr marL="0" marR="0" marT="4064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8655" y="656844"/>
            <a:ext cx="2528316" cy="513588"/>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8311895" y="656844"/>
            <a:ext cx="3578860" cy="513715"/>
            <a:chOff x="8311895" y="656844"/>
            <a:chExt cx="3578860" cy="513715"/>
          </a:xfrm>
        </p:grpSpPr>
        <p:sp>
          <p:nvSpPr>
            <p:cNvPr id="4" name="object 4"/>
            <p:cNvSpPr/>
            <p:nvPr/>
          </p:nvSpPr>
          <p:spPr>
            <a:xfrm>
              <a:off x="8311895" y="656844"/>
              <a:ext cx="1450848" cy="5135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454895" y="656844"/>
              <a:ext cx="384048" cy="5135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531095" y="656844"/>
              <a:ext cx="2359152" cy="513588"/>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1112519" y="1304544"/>
            <a:ext cx="2400300" cy="894715"/>
            <a:chOff x="1112519" y="1304544"/>
            <a:chExt cx="2400300" cy="894715"/>
          </a:xfrm>
        </p:grpSpPr>
        <p:sp>
          <p:nvSpPr>
            <p:cNvPr id="8" name="object 8"/>
            <p:cNvSpPr/>
            <p:nvPr/>
          </p:nvSpPr>
          <p:spPr>
            <a:xfrm>
              <a:off x="1112519" y="1304544"/>
              <a:ext cx="2103120" cy="457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12519" y="1741931"/>
              <a:ext cx="2400300" cy="457200"/>
            </a:xfrm>
            <a:prstGeom prst="rect">
              <a:avLst/>
            </a:prstGeom>
            <a:blipFill>
              <a:blip r:embed="rId7" cstate="print"/>
              <a:stretch>
                <a:fillRect/>
              </a:stretch>
            </a:blipFill>
          </p:spPr>
          <p:txBody>
            <a:bodyPr wrap="square" lIns="0" tIns="0" rIns="0" bIns="0" rtlCol="0"/>
            <a:lstStyle/>
            <a:p>
              <a:endParaRPr/>
            </a:p>
          </p:txBody>
        </p:sp>
      </p:grpSp>
      <p:grpSp>
        <p:nvGrpSpPr>
          <p:cNvPr id="10" name="object 10"/>
          <p:cNvGrpSpPr/>
          <p:nvPr/>
        </p:nvGrpSpPr>
        <p:grpSpPr>
          <a:xfrm>
            <a:off x="4701540" y="1304544"/>
            <a:ext cx="2691765" cy="894715"/>
            <a:chOff x="4701540" y="1304544"/>
            <a:chExt cx="2691765" cy="894715"/>
          </a:xfrm>
        </p:grpSpPr>
        <p:sp>
          <p:nvSpPr>
            <p:cNvPr id="11" name="object 11"/>
            <p:cNvSpPr/>
            <p:nvPr/>
          </p:nvSpPr>
          <p:spPr>
            <a:xfrm>
              <a:off x="4701540" y="1304544"/>
              <a:ext cx="1604772" cy="4572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701540" y="1741931"/>
              <a:ext cx="1775460" cy="45720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202680" y="1741931"/>
              <a:ext cx="341375" cy="4572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269736" y="1741931"/>
              <a:ext cx="1123188" cy="457200"/>
            </a:xfrm>
            <a:prstGeom prst="rect">
              <a:avLst/>
            </a:prstGeom>
            <a:blipFill>
              <a:blip r:embed="rId11" cstate="print"/>
              <a:stretch>
                <a:fillRect/>
              </a:stretch>
            </a:blipFill>
          </p:spPr>
          <p:txBody>
            <a:bodyPr wrap="square" lIns="0" tIns="0" rIns="0" bIns="0" rtlCol="0"/>
            <a:lstStyle/>
            <a:p>
              <a:endParaRPr/>
            </a:p>
          </p:txBody>
        </p:sp>
      </p:grpSp>
      <p:grpSp>
        <p:nvGrpSpPr>
          <p:cNvPr id="15" name="object 15"/>
          <p:cNvGrpSpPr/>
          <p:nvPr/>
        </p:nvGrpSpPr>
        <p:grpSpPr>
          <a:xfrm>
            <a:off x="8292083" y="1304544"/>
            <a:ext cx="3525520" cy="1870075"/>
            <a:chOff x="8292083" y="1304544"/>
            <a:chExt cx="3525520" cy="1870075"/>
          </a:xfrm>
        </p:grpSpPr>
        <p:sp>
          <p:nvSpPr>
            <p:cNvPr id="16" name="object 16"/>
            <p:cNvSpPr/>
            <p:nvPr/>
          </p:nvSpPr>
          <p:spPr>
            <a:xfrm>
              <a:off x="8292083" y="1304544"/>
              <a:ext cx="1676400" cy="457200"/>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8292083" y="1741931"/>
              <a:ext cx="3525012" cy="457200"/>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8292083" y="1985772"/>
              <a:ext cx="931164" cy="457200"/>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8948927" y="1985772"/>
              <a:ext cx="341375" cy="457200"/>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9015983" y="1985772"/>
              <a:ext cx="2770631" cy="457200"/>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8292083" y="2229611"/>
              <a:ext cx="2973324" cy="457200"/>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10991087" y="2229611"/>
              <a:ext cx="794003" cy="45720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8292083" y="2473452"/>
              <a:ext cx="1584959" cy="457200"/>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9602723" y="2473452"/>
              <a:ext cx="341375" cy="45720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9669779" y="2473452"/>
              <a:ext cx="1063752" cy="457200"/>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8414003" y="2473452"/>
              <a:ext cx="3157728" cy="457200"/>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8292083" y="2717291"/>
              <a:ext cx="1449324" cy="457200"/>
            </a:xfrm>
            <a:prstGeom prst="rect">
              <a:avLst/>
            </a:prstGeom>
            <a:blipFill>
              <a:blip r:embed="rId22" cstate="print"/>
              <a:stretch>
                <a:fillRect/>
              </a:stretch>
            </a:blipFill>
          </p:spPr>
          <p:txBody>
            <a:bodyPr wrap="square" lIns="0" tIns="0" rIns="0" bIns="0" rtlCol="0"/>
            <a:lstStyle/>
            <a:p>
              <a:endParaRPr/>
            </a:p>
          </p:txBody>
        </p:sp>
      </p:grpSp>
      <p:grpSp>
        <p:nvGrpSpPr>
          <p:cNvPr id="28" name="object 28"/>
          <p:cNvGrpSpPr/>
          <p:nvPr/>
        </p:nvGrpSpPr>
        <p:grpSpPr>
          <a:xfrm>
            <a:off x="1112519" y="3538728"/>
            <a:ext cx="3439795" cy="701040"/>
            <a:chOff x="1112519" y="3538728"/>
            <a:chExt cx="3439795" cy="701040"/>
          </a:xfrm>
        </p:grpSpPr>
        <p:sp>
          <p:nvSpPr>
            <p:cNvPr id="29" name="object 29"/>
            <p:cNvSpPr/>
            <p:nvPr/>
          </p:nvSpPr>
          <p:spPr>
            <a:xfrm>
              <a:off x="1112519" y="3538728"/>
              <a:ext cx="3439667" cy="457200"/>
            </a:xfrm>
            <a:prstGeom prst="rect">
              <a:avLst/>
            </a:prstGeom>
            <a:blipFill>
              <a:blip r:embed="rId23" cstate="print"/>
              <a:stretch>
                <a:fillRect/>
              </a:stretch>
            </a:blipFill>
          </p:spPr>
          <p:txBody>
            <a:bodyPr wrap="square" lIns="0" tIns="0" rIns="0" bIns="0" rtlCol="0"/>
            <a:lstStyle/>
            <a:p>
              <a:endParaRPr/>
            </a:p>
          </p:txBody>
        </p:sp>
        <p:sp>
          <p:nvSpPr>
            <p:cNvPr id="30" name="object 30"/>
            <p:cNvSpPr/>
            <p:nvPr/>
          </p:nvSpPr>
          <p:spPr>
            <a:xfrm>
              <a:off x="1112519" y="3782568"/>
              <a:ext cx="2348484" cy="457200"/>
            </a:xfrm>
            <a:prstGeom prst="rect">
              <a:avLst/>
            </a:prstGeom>
            <a:blipFill>
              <a:blip r:embed="rId24" cstate="print"/>
              <a:stretch>
                <a:fillRect/>
              </a:stretch>
            </a:blipFill>
          </p:spPr>
          <p:txBody>
            <a:bodyPr wrap="square" lIns="0" tIns="0" rIns="0" bIns="0" rtlCol="0"/>
            <a:lstStyle/>
            <a:p>
              <a:endParaRPr/>
            </a:p>
          </p:txBody>
        </p:sp>
      </p:grpSp>
      <p:graphicFrame>
        <p:nvGraphicFramePr>
          <p:cNvPr id="31" name="object 31"/>
          <p:cNvGraphicFramePr>
            <a:graphicFrameLocks noGrp="1"/>
          </p:cNvGraphicFramePr>
          <p:nvPr/>
        </p:nvGraphicFramePr>
        <p:xfrm>
          <a:off x="1103312" y="671512"/>
          <a:ext cx="10768962" cy="3697222"/>
        </p:xfrm>
        <a:graphic>
          <a:graphicData uri="http://schemas.openxmlformats.org/drawingml/2006/table">
            <a:tbl>
              <a:tblPr firstRow="1" bandRow="1">
                <a:tableStyleId>{2D5ABB26-0587-4C30-8999-92F81FD0307C}</a:tableStyleId>
              </a:tblPr>
              <a:tblGrid>
                <a:gridCol w="3589654">
                  <a:extLst>
                    <a:ext uri="{9D8B030D-6E8A-4147-A177-3AD203B41FA5}">
                      <a16:colId xmlns:a16="http://schemas.microsoft.com/office/drawing/2014/main" val="20000"/>
                    </a:ext>
                  </a:extLst>
                </a:gridCol>
                <a:gridCol w="3589654">
                  <a:extLst>
                    <a:ext uri="{9D8B030D-6E8A-4147-A177-3AD203B41FA5}">
                      <a16:colId xmlns:a16="http://schemas.microsoft.com/office/drawing/2014/main" val="20001"/>
                    </a:ext>
                  </a:extLst>
                </a:gridCol>
                <a:gridCol w="3589654">
                  <a:extLst>
                    <a:ext uri="{9D8B030D-6E8A-4147-A177-3AD203B41FA5}">
                      <a16:colId xmlns:a16="http://schemas.microsoft.com/office/drawing/2014/main" val="20002"/>
                    </a:ext>
                  </a:extLst>
                </a:gridCol>
              </a:tblGrid>
              <a:tr h="639952">
                <a:tc>
                  <a:txBody>
                    <a:bodyPr/>
                    <a:lstStyle/>
                    <a:p>
                      <a:pPr>
                        <a:lnSpc>
                          <a:spcPct val="100000"/>
                        </a:lnSpc>
                      </a:pPr>
                      <a:endParaRPr sz="16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85165">
                        <a:lnSpc>
                          <a:spcPct val="100000"/>
                        </a:lnSpc>
                        <a:spcBef>
                          <a:spcPts val="315"/>
                        </a:spcBef>
                      </a:pPr>
                      <a:r>
                        <a:rPr sz="1800" b="1" dirty="0">
                          <a:solidFill>
                            <a:srgbClr val="00FF00"/>
                          </a:solidFill>
                          <a:latin typeface="Arial"/>
                          <a:cs typeface="Arial"/>
                        </a:rPr>
                        <a:t>PROBLEM</a:t>
                      </a:r>
                      <a:r>
                        <a:rPr sz="1800" b="1" spc="-10" dirty="0">
                          <a:solidFill>
                            <a:srgbClr val="00FF00"/>
                          </a:solidFill>
                          <a:latin typeface="Arial"/>
                          <a:cs typeface="Arial"/>
                        </a:rPr>
                        <a:t> </a:t>
                      </a:r>
                      <a:r>
                        <a:rPr sz="1800" b="1" spc="-20" dirty="0">
                          <a:solidFill>
                            <a:srgbClr val="00FF00"/>
                          </a:solidFill>
                          <a:latin typeface="Arial"/>
                          <a:cs typeface="Arial"/>
                        </a:rPr>
                        <a:t>SOLVING</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59385">
                        <a:lnSpc>
                          <a:spcPct val="100000"/>
                        </a:lnSpc>
                        <a:spcBef>
                          <a:spcPts val="315"/>
                        </a:spcBef>
                      </a:pPr>
                      <a:r>
                        <a:rPr sz="1800" b="1" spc="-5" dirty="0">
                          <a:solidFill>
                            <a:srgbClr val="00FF00"/>
                          </a:solidFill>
                          <a:latin typeface="Arial"/>
                          <a:cs typeface="Arial"/>
                        </a:rPr>
                        <a:t>PROBLEM-BASED</a:t>
                      </a:r>
                      <a:r>
                        <a:rPr sz="1800" b="1" spc="25" dirty="0">
                          <a:solidFill>
                            <a:srgbClr val="00FF00"/>
                          </a:solidFill>
                          <a:latin typeface="Arial"/>
                          <a:cs typeface="Arial"/>
                        </a:rPr>
                        <a:t> </a:t>
                      </a:r>
                      <a:r>
                        <a:rPr sz="1800" b="1" spc="-10" dirty="0">
                          <a:solidFill>
                            <a:srgbClr val="00FF00"/>
                          </a:solidFill>
                          <a:latin typeface="Arial"/>
                          <a:cs typeface="Arial"/>
                        </a:rPr>
                        <a:t>LEARNING</a:t>
                      </a:r>
                      <a:endParaRPr sz="1800">
                        <a:latin typeface="Arial"/>
                        <a:cs typeface="Arial"/>
                      </a:endParaRPr>
                    </a:p>
                  </a:txBody>
                  <a:tcPr marL="0" marR="0" marT="4000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36499">
                <a:tc>
                  <a:txBody>
                    <a:bodyPr/>
                    <a:lstStyle/>
                    <a:p>
                      <a:pPr marL="121920">
                        <a:lnSpc>
                          <a:spcPct val="100000"/>
                        </a:lnSpc>
                        <a:spcBef>
                          <a:spcPts val="320"/>
                        </a:spcBef>
                      </a:pPr>
                      <a:r>
                        <a:rPr sz="1600" b="1" spc="-5" dirty="0">
                          <a:solidFill>
                            <a:srgbClr val="FF9900"/>
                          </a:solidFill>
                          <a:latin typeface="Arial"/>
                          <a:cs typeface="Arial"/>
                        </a:rPr>
                        <a:t>Role of </a:t>
                      </a:r>
                      <a:r>
                        <a:rPr sz="1600" b="1" spc="-10" dirty="0">
                          <a:solidFill>
                            <a:srgbClr val="FF9900"/>
                          </a:solidFill>
                          <a:latin typeface="Arial"/>
                          <a:cs typeface="Arial"/>
                        </a:rPr>
                        <a:t>the</a:t>
                      </a:r>
                      <a:r>
                        <a:rPr sz="1600" b="1" spc="35" dirty="0">
                          <a:solidFill>
                            <a:srgbClr val="FF9900"/>
                          </a:solidFill>
                          <a:latin typeface="Arial"/>
                          <a:cs typeface="Arial"/>
                        </a:rPr>
                        <a:t> </a:t>
                      </a:r>
                      <a:r>
                        <a:rPr sz="1600" b="1" spc="-5" dirty="0">
                          <a:solidFill>
                            <a:srgbClr val="FF9900"/>
                          </a:solidFill>
                          <a:latin typeface="Arial"/>
                          <a:cs typeface="Arial"/>
                        </a:rPr>
                        <a:t>teacher</a:t>
                      </a:r>
                      <a:endParaRPr sz="1600">
                        <a:latin typeface="Arial"/>
                        <a:cs typeface="Arial"/>
                      </a:endParaRPr>
                    </a:p>
                  </a:txBody>
                  <a:tcPr marL="0" marR="0" marT="406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nSpc>
                          <a:spcPct val="100000"/>
                        </a:lnSpc>
                        <a:spcBef>
                          <a:spcPts val="320"/>
                        </a:spcBef>
                      </a:pPr>
                      <a:r>
                        <a:rPr sz="1600" spc="-10" dirty="0">
                          <a:latin typeface="Arial"/>
                          <a:cs typeface="Arial"/>
                        </a:rPr>
                        <a:t>Content</a:t>
                      </a:r>
                      <a:r>
                        <a:rPr sz="1600" spc="5" dirty="0">
                          <a:latin typeface="Arial"/>
                          <a:cs typeface="Arial"/>
                        </a:rPr>
                        <a:t> </a:t>
                      </a:r>
                      <a:r>
                        <a:rPr sz="1600" spc="-10" dirty="0">
                          <a:latin typeface="Arial"/>
                          <a:cs typeface="Arial"/>
                        </a:rPr>
                        <a:t>expert</a:t>
                      </a:r>
                      <a:endParaRPr sz="16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nSpc>
                          <a:spcPct val="100000"/>
                        </a:lnSpc>
                        <a:spcBef>
                          <a:spcPts val="320"/>
                        </a:spcBef>
                      </a:pPr>
                      <a:r>
                        <a:rPr sz="1600" spc="-10" dirty="0">
                          <a:latin typeface="Arial"/>
                          <a:cs typeface="Arial"/>
                        </a:rPr>
                        <a:t>Tutor/Facilitator</a:t>
                      </a:r>
                      <a:endParaRPr sz="1600">
                        <a:latin typeface="Arial"/>
                        <a:cs typeface="Arial"/>
                      </a:endParaRPr>
                    </a:p>
                  </a:txBody>
                  <a:tcPr marL="0" marR="0" marT="4064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798065">
                <a:tc>
                  <a:txBody>
                    <a:bodyPr/>
                    <a:lstStyle/>
                    <a:p>
                      <a:pPr marL="121920">
                        <a:lnSpc>
                          <a:spcPct val="100000"/>
                        </a:lnSpc>
                        <a:spcBef>
                          <a:spcPts val="320"/>
                        </a:spcBef>
                      </a:pPr>
                      <a:r>
                        <a:rPr sz="1600" b="1" spc="-5" dirty="0">
                          <a:solidFill>
                            <a:srgbClr val="FF9900"/>
                          </a:solidFill>
                          <a:latin typeface="Arial"/>
                          <a:cs typeface="Arial"/>
                        </a:rPr>
                        <a:t>Learning</a:t>
                      </a:r>
                      <a:r>
                        <a:rPr sz="1600" b="1" spc="5" dirty="0">
                          <a:solidFill>
                            <a:srgbClr val="FF9900"/>
                          </a:solidFill>
                          <a:latin typeface="Arial"/>
                          <a:cs typeface="Arial"/>
                        </a:rPr>
                        <a:t> </a:t>
                      </a:r>
                      <a:r>
                        <a:rPr sz="1600" b="1" spc="-10" dirty="0">
                          <a:solidFill>
                            <a:srgbClr val="FF9900"/>
                          </a:solidFill>
                          <a:latin typeface="Arial"/>
                          <a:cs typeface="Arial"/>
                        </a:rPr>
                        <a:t>environment</a:t>
                      </a:r>
                      <a:endParaRPr sz="1600">
                        <a:latin typeface="Arial"/>
                        <a:cs typeface="Arial"/>
                      </a:endParaRPr>
                    </a:p>
                  </a:txBody>
                  <a:tcPr marL="0" marR="0" marT="406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nSpc>
                          <a:spcPct val="100000"/>
                        </a:lnSpc>
                        <a:spcBef>
                          <a:spcPts val="320"/>
                        </a:spcBef>
                      </a:pPr>
                      <a:r>
                        <a:rPr sz="1600" spc="-5" dirty="0">
                          <a:latin typeface="Arial"/>
                          <a:cs typeface="Arial"/>
                        </a:rPr>
                        <a:t>Passive,</a:t>
                      </a:r>
                      <a:r>
                        <a:rPr sz="1600" spc="-20" dirty="0">
                          <a:latin typeface="Arial"/>
                          <a:cs typeface="Arial"/>
                        </a:rPr>
                        <a:t> </a:t>
                      </a:r>
                      <a:r>
                        <a:rPr sz="1600" spc="-5" dirty="0">
                          <a:latin typeface="Arial"/>
                          <a:cs typeface="Arial"/>
                        </a:rPr>
                        <a:t>teacher-centered</a:t>
                      </a:r>
                      <a:endParaRPr sz="16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marR="266065">
                        <a:lnSpc>
                          <a:spcPct val="100000"/>
                        </a:lnSpc>
                        <a:spcBef>
                          <a:spcPts val="320"/>
                        </a:spcBef>
                      </a:pPr>
                      <a:r>
                        <a:rPr sz="1600" spc="-5" dirty="0">
                          <a:latin typeface="Arial"/>
                          <a:cs typeface="Arial"/>
                        </a:rPr>
                        <a:t>Learning becomes dependent upon  the self-directed </a:t>
                      </a:r>
                      <a:r>
                        <a:rPr sz="1600" spc="-10" dirty="0">
                          <a:latin typeface="Arial"/>
                          <a:cs typeface="Arial"/>
                        </a:rPr>
                        <a:t>efforts </a:t>
                      </a:r>
                      <a:r>
                        <a:rPr sz="1600" spc="-5" dirty="0">
                          <a:latin typeface="Arial"/>
                          <a:cs typeface="Arial"/>
                        </a:rPr>
                        <a:t>of the small  group. This method creates a </a:t>
                      </a:r>
                      <a:r>
                        <a:rPr sz="1600" u="heavy" spc="-5" dirty="0">
                          <a:uFill>
                            <a:solidFill>
                              <a:srgbClr val="000000"/>
                            </a:solidFill>
                          </a:uFill>
                          <a:latin typeface="Arial"/>
                          <a:cs typeface="Arial"/>
                        </a:rPr>
                        <a:t>more </a:t>
                      </a:r>
                      <a:r>
                        <a:rPr sz="1600" spc="-5" dirty="0">
                          <a:latin typeface="Arial"/>
                          <a:cs typeface="Arial"/>
                        </a:rPr>
                        <a:t> </a:t>
                      </a:r>
                      <a:r>
                        <a:rPr sz="1600" u="heavy" spc="-5" dirty="0">
                          <a:uFill>
                            <a:solidFill>
                              <a:srgbClr val="000000"/>
                            </a:solidFill>
                          </a:uFill>
                          <a:latin typeface="Arial"/>
                          <a:cs typeface="Arial"/>
                        </a:rPr>
                        <a:t>active, student-centered</a:t>
                      </a:r>
                      <a:r>
                        <a:rPr sz="1600" spc="-5" dirty="0">
                          <a:latin typeface="Arial"/>
                          <a:cs typeface="Arial"/>
                        </a:rPr>
                        <a:t> learning  environment</a:t>
                      </a:r>
                      <a:endParaRPr sz="1600">
                        <a:latin typeface="Arial"/>
                        <a:cs typeface="Arial"/>
                      </a:endParaRPr>
                    </a:p>
                  </a:txBody>
                  <a:tcPr marL="0" marR="0" marT="4064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22706">
                <a:tc>
                  <a:txBody>
                    <a:bodyPr/>
                    <a:lstStyle/>
                    <a:p>
                      <a:pPr marL="121920" marR="356235">
                        <a:lnSpc>
                          <a:spcPct val="100000"/>
                        </a:lnSpc>
                        <a:spcBef>
                          <a:spcPts val="325"/>
                        </a:spcBef>
                      </a:pPr>
                      <a:r>
                        <a:rPr sz="1600" b="1" spc="-5" dirty="0">
                          <a:solidFill>
                            <a:srgbClr val="FF9900"/>
                          </a:solidFill>
                          <a:latin typeface="Arial"/>
                          <a:cs typeface="Arial"/>
                        </a:rPr>
                        <a:t>Who is responsible </a:t>
                      </a:r>
                      <a:r>
                        <a:rPr sz="1600" b="1" spc="-10" dirty="0">
                          <a:solidFill>
                            <a:srgbClr val="FF9900"/>
                          </a:solidFill>
                          <a:latin typeface="Arial"/>
                          <a:cs typeface="Arial"/>
                        </a:rPr>
                        <a:t>for </a:t>
                      </a:r>
                      <a:r>
                        <a:rPr sz="1600" b="1" spc="-5" dirty="0">
                          <a:solidFill>
                            <a:srgbClr val="FF9900"/>
                          </a:solidFill>
                          <a:latin typeface="Arial"/>
                          <a:cs typeface="Arial"/>
                        </a:rPr>
                        <a:t>directing  </a:t>
                      </a:r>
                      <a:r>
                        <a:rPr sz="1600" b="1" spc="-10" dirty="0">
                          <a:solidFill>
                            <a:srgbClr val="FF9900"/>
                          </a:solidFill>
                          <a:latin typeface="Arial"/>
                          <a:cs typeface="Arial"/>
                        </a:rPr>
                        <a:t>the </a:t>
                      </a:r>
                      <a:r>
                        <a:rPr sz="1600" b="1" spc="-5" dirty="0">
                          <a:solidFill>
                            <a:srgbClr val="FF9900"/>
                          </a:solidFill>
                          <a:latin typeface="Arial"/>
                          <a:cs typeface="Arial"/>
                        </a:rPr>
                        <a:t>learning</a:t>
                      </a:r>
                      <a:r>
                        <a:rPr sz="1600" b="1" spc="40" dirty="0">
                          <a:solidFill>
                            <a:srgbClr val="FF9900"/>
                          </a:solidFill>
                          <a:latin typeface="Arial"/>
                          <a:cs typeface="Arial"/>
                        </a:rPr>
                        <a:t> </a:t>
                      </a:r>
                      <a:r>
                        <a:rPr sz="1600" b="1" spc="-10" dirty="0">
                          <a:solidFill>
                            <a:srgbClr val="FF9900"/>
                          </a:solidFill>
                          <a:latin typeface="Arial"/>
                          <a:cs typeface="Arial"/>
                        </a:rPr>
                        <a:t>activities</a:t>
                      </a:r>
                      <a:endParaRPr sz="1600">
                        <a:latin typeface="Arial"/>
                        <a:cs typeface="Arial"/>
                      </a:endParaRPr>
                    </a:p>
                  </a:txBody>
                  <a:tcPr marL="0" marR="0" marT="4127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2555">
                        <a:lnSpc>
                          <a:spcPct val="100000"/>
                        </a:lnSpc>
                        <a:spcBef>
                          <a:spcPts val="325"/>
                        </a:spcBef>
                      </a:pPr>
                      <a:r>
                        <a:rPr sz="1600" spc="-30" dirty="0">
                          <a:latin typeface="Arial"/>
                          <a:cs typeface="Arial"/>
                        </a:rPr>
                        <a:t>Teacher</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2555" marR="479425">
                        <a:lnSpc>
                          <a:spcPct val="100000"/>
                        </a:lnSpc>
                        <a:spcBef>
                          <a:spcPts val="325"/>
                        </a:spcBef>
                      </a:pPr>
                      <a:r>
                        <a:rPr sz="1600" spc="-5" dirty="0">
                          <a:latin typeface="Arial"/>
                          <a:cs typeface="Arial"/>
                        </a:rPr>
                        <a:t>The student decides </a:t>
                      </a:r>
                      <a:r>
                        <a:rPr sz="1600" spc="-10" dirty="0">
                          <a:latin typeface="Arial"/>
                          <a:cs typeface="Arial"/>
                        </a:rPr>
                        <a:t>what </a:t>
                      </a:r>
                      <a:r>
                        <a:rPr sz="1600" spc="-5" dirty="0">
                          <a:latin typeface="Arial"/>
                          <a:cs typeface="Arial"/>
                        </a:rPr>
                        <a:t>he/she  needs to</a:t>
                      </a:r>
                      <a:r>
                        <a:rPr sz="1600" spc="15" dirty="0">
                          <a:latin typeface="Arial"/>
                          <a:cs typeface="Arial"/>
                        </a:rPr>
                        <a:t> </a:t>
                      </a:r>
                      <a:r>
                        <a:rPr sz="1600" spc="-5" dirty="0">
                          <a:latin typeface="Arial"/>
                          <a:cs typeface="Arial"/>
                        </a:rPr>
                        <a:t>learn</a:t>
                      </a:r>
                      <a:endParaRPr sz="1600">
                        <a:latin typeface="Arial"/>
                        <a:cs typeface="Arial"/>
                      </a:endParaRPr>
                    </a:p>
                  </a:txBody>
                  <a:tcPr marL="0" marR="0" marT="4127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6002" y="1793493"/>
            <a:ext cx="5927598"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arlito"/>
                <a:cs typeface="Carlito"/>
              </a:rPr>
              <a:t>Efficacy </a:t>
            </a:r>
            <a:r>
              <a:rPr sz="2800" b="1" spc="-5" dirty="0">
                <a:solidFill>
                  <a:srgbClr val="FF0000"/>
                </a:solidFill>
                <a:latin typeface="Carlito"/>
                <a:cs typeface="Carlito"/>
              </a:rPr>
              <a:t>and </a:t>
            </a:r>
            <a:r>
              <a:rPr sz="2800" b="1" spc="-20" dirty="0">
                <a:solidFill>
                  <a:srgbClr val="FF0000"/>
                </a:solidFill>
                <a:latin typeface="Carlito"/>
                <a:cs typeface="Carlito"/>
              </a:rPr>
              <a:t>advantages </a:t>
            </a:r>
            <a:r>
              <a:rPr sz="2800" b="1" spc="-5" dirty="0">
                <a:solidFill>
                  <a:srgbClr val="FF0000"/>
                </a:solidFill>
                <a:latin typeface="Carlito"/>
                <a:cs typeface="Carlito"/>
              </a:rPr>
              <a:t>of</a:t>
            </a:r>
            <a:r>
              <a:rPr sz="2800" b="1" spc="55" dirty="0">
                <a:solidFill>
                  <a:srgbClr val="FF0000"/>
                </a:solidFill>
                <a:latin typeface="Carlito"/>
                <a:cs typeface="Carlito"/>
              </a:rPr>
              <a:t> </a:t>
            </a:r>
            <a:r>
              <a:rPr sz="2800" b="1" spc="-10" dirty="0">
                <a:solidFill>
                  <a:srgbClr val="FF0000"/>
                </a:solidFill>
                <a:latin typeface="Carlito"/>
                <a:cs typeface="Carlito"/>
              </a:rPr>
              <a:t>PBL</a:t>
            </a:r>
            <a:endParaRPr sz="2800" dirty="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9685">
              <a:lnSpc>
                <a:spcPct val="100000"/>
              </a:lnSpc>
              <a:spcBef>
                <a:spcPts val="105"/>
              </a:spcBef>
            </a:pPr>
            <a:r>
              <a:rPr spc="-200" dirty="0"/>
              <a:t>1.</a:t>
            </a:r>
            <a:r>
              <a:rPr spc="-330" dirty="0"/>
              <a:t> </a:t>
            </a:r>
            <a:r>
              <a:rPr spc="-585" dirty="0"/>
              <a:t>EDUCATION</a:t>
            </a:r>
          </a:p>
        </p:txBody>
      </p:sp>
      <p:sp>
        <p:nvSpPr>
          <p:cNvPr id="3" name="object 3"/>
          <p:cNvSpPr txBox="1"/>
          <p:nvPr/>
        </p:nvSpPr>
        <p:spPr>
          <a:xfrm>
            <a:off x="916939" y="1793493"/>
            <a:ext cx="2838450" cy="452120"/>
          </a:xfrm>
          <a:prstGeom prst="rect">
            <a:avLst/>
          </a:prstGeom>
        </p:spPr>
        <p:txBody>
          <a:bodyPr vert="horz" wrap="square" lIns="0" tIns="12065" rIns="0" bIns="0" rtlCol="0">
            <a:spAutoFit/>
          </a:bodyPr>
          <a:lstStyle/>
          <a:p>
            <a:pPr marL="12700">
              <a:lnSpc>
                <a:spcPct val="100000"/>
              </a:lnSpc>
              <a:spcBef>
                <a:spcPts val="95"/>
              </a:spcBef>
            </a:pPr>
            <a:r>
              <a:rPr sz="2800" spc="-100" dirty="0">
                <a:latin typeface="Carlito"/>
                <a:cs typeface="Carlito"/>
              </a:rPr>
              <a:t>Dr. </a:t>
            </a:r>
            <a:r>
              <a:rPr sz="2800" spc="-10" dirty="0">
                <a:latin typeface="Carlito"/>
                <a:cs typeface="Carlito"/>
              </a:rPr>
              <a:t>Shoumen</a:t>
            </a:r>
            <a:r>
              <a:rPr sz="2800" spc="85" dirty="0">
                <a:latin typeface="Carlito"/>
                <a:cs typeface="Carlito"/>
              </a:rPr>
              <a:t> </a:t>
            </a:r>
            <a:r>
              <a:rPr sz="2800" spc="-20" dirty="0">
                <a:latin typeface="Carlito"/>
                <a:cs typeface="Carlito"/>
              </a:rPr>
              <a:t>Datta:</a:t>
            </a:r>
            <a:endParaRPr sz="2800">
              <a:latin typeface="Carlito"/>
              <a:cs typeface="Carlito"/>
            </a:endParaRPr>
          </a:p>
        </p:txBody>
      </p:sp>
      <p:sp>
        <p:nvSpPr>
          <p:cNvPr id="4" name="object 4"/>
          <p:cNvSpPr/>
          <p:nvPr/>
        </p:nvSpPr>
        <p:spPr>
          <a:xfrm>
            <a:off x="1967483" y="2236216"/>
            <a:ext cx="7578471" cy="15196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52757" y="1867663"/>
            <a:ext cx="8459954" cy="288318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51200" y="228600"/>
            <a:ext cx="2336800" cy="1295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96000" y="228600"/>
            <a:ext cx="3352800" cy="129705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000" y="4992687"/>
            <a:ext cx="4267200" cy="168275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080000" y="4952936"/>
            <a:ext cx="3352800" cy="166852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636000" y="4114800"/>
            <a:ext cx="3352800" cy="188277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5200" y="991303"/>
            <a:ext cx="8102359" cy="53492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761359" y="203657"/>
            <a:ext cx="5078095"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Tahoma"/>
                <a:cs typeface="Tahoma"/>
              </a:rPr>
              <a:t>PBL: </a:t>
            </a:r>
            <a:r>
              <a:rPr sz="2400" b="1" dirty="0">
                <a:solidFill>
                  <a:srgbClr val="FF0000"/>
                </a:solidFill>
                <a:latin typeface="Tahoma"/>
                <a:cs typeface="Tahoma"/>
              </a:rPr>
              <a:t>the </a:t>
            </a:r>
            <a:r>
              <a:rPr sz="2400" b="1" spc="-5" dirty="0">
                <a:solidFill>
                  <a:srgbClr val="FF0000"/>
                </a:solidFill>
                <a:latin typeface="Tahoma"/>
                <a:cs typeface="Tahoma"/>
              </a:rPr>
              <a:t>claims </a:t>
            </a:r>
            <a:r>
              <a:rPr sz="2400" b="1" dirty="0">
                <a:solidFill>
                  <a:srgbClr val="FF0000"/>
                </a:solidFill>
                <a:latin typeface="Tahoma"/>
                <a:cs typeface="Tahoma"/>
              </a:rPr>
              <a:t>and the</a:t>
            </a:r>
            <a:r>
              <a:rPr sz="2400" b="1" spc="-70" dirty="0">
                <a:solidFill>
                  <a:srgbClr val="FF0000"/>
                </a:solidFill>
                <a:latin typeface="Tahoma"/>
                <a:cs typeface="Tahoma"/>
              </a:rPr>
              <a:t> </a:t>
            </a:r>
            <a:r>
              <a:rPr sz="2400" b="1" dirty="0">
                <a:solidFill>
                  <a:srgbClr val="FF0000"/>
                </a:solidFill>
                <a:latin typeface="Tahoma"/>
                <a:cs typeface="Tahoma"/>
              </a:rPr>
              <a:t>evidence</a:t>
            </a:r>
            <a:endParaRPr sz="2400">
              <a:latin typeface="Tahoma"/>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73131" y="55306"/>
            <a:ext cx="6913536" cy="678055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8441" y="609981"/>
            <a:ext cx="3590290" cy="696595"/>
          </a:xfrm>
          <a:prstGeom prst="rect">
            <a:avLst/>
          </a:prstGeom>
        </p:spPr>
        <p:txBody>
          <a:bodyPr vert="horz" wrap="square" lIns="0" tIns="13335" rIns="0" bIns="0" rtlCol="0">
            <a:spAutoFit/>
          </a:bodyPr>
          <a:lstStyle/>
          <a:p>
            <a:pPr marL="12700">
              <a:lnSpc>
                <a:spcPct val="100000"/>
              </a:lnSpc>
              <a:spcBef>
                <a:spcPts val="105"/>
              </a:spcBef>
            </a:pPr>
            <a:r>
              <a:rPr sz="4400" spc="-170" dirty="0">
                <a:solidFill>
                  <a:srgbClr val="FF0000"/>
                </a:solidFill>
              </a:rPr>
              <a:t>Hybrid</a:t>
            </a:r>
            <a:r>
              <a:rPr sz="4400" spc="-320" dirty="0">
                <a:solidFill>
                  <a:srgbClr val="FF0000"/>
                </a:solidFill>
              </a:rPr>
              <a:t> </a:t>
            </a:r>
            <a:r>
              <a:rPr sz="4400" spc="-145" dirty="0">
                <a:solidFill>
                  <a:srgbClr val="FF0000"/>
                </a:solidFill>
              </a:rPr>
              <a:t>curricula</a:t>
            </a:r>
            <a:endParaRPr sz="4400"/>
          </a:p>
        </p:txBody>
      </p:sp>
      <p:sp>
        <p:nvSpPr>
          <p:cNvPr id="3" name="object 3"/>
          <p:cNvSpPr txBox="1"/>
          <p:nvPr/>
        </p:nvSpPr>
        <p:spPr>
          <a:xfrm>
            <a:off x="916939" y="1793493"/>
            <a:ext cx="10354945" cy="2913618"/>
          </a:xfrm>
          <a:prstGeom prst="rect">
            <a:avLst/>
          </a:prstGeom>
        </p:spPr>
        <p:txBody>
          <a:bodyPr vert="horz" wrap="square" lIns="0" tIns="60960" rIns="0" bIns="0" rtlCol="0">
            <a:spAutoFit/>
          </a:bodyPr>
          <a:lstStyle/>
          <a:p>
            <a:pPr marL="241300" marR="5080" indent="-229235">
              <a:lnSpc>
                <a:spcPts val="3020"/>
              </a:lnSpc>
              <a:spcBef>
                <a:spcPts val="480"/>
              </a:spcBef>
              <a:tabLst>
                <a:tab pos="460375" algn="l"/>
                <a:tab pos="2094230" algn="l"/>
                <a:tab pos="3215005" algn="l"/>
                <a:tab pos="3912870" algn="l"/>
                <a:tab pos="4591050" algn="l"/>
                <a:tab pos="5126355" algn="l"/>
                <a:tab pos="6598284" algn="l"/>
                <a:tab pos="7315200" algn="l"/>
                <a:tab pos="9063355" algn="l"/>
                <a:tab pos="9559925" algn="l"/>
                <a:tab pos="10041890" algn="l"/>
              </a:tabLst>
            </a:pPr>
            <a:r>
              <a:rPr sz="2800" spc="-5" dirty="0">
                <a:latin typeface="Carlito"/>
                <a:cs typeface="Carlito"/>
              </a:rPr>
              <a:t>In	</a:t>
            </a:r>
            <a:r>
              <a:rPr sz="2800" spc="-10" dirty="0">
                <a:latin typeface="Carlito"/>
                <a:cs typeface="Carlito"/>
              </a:rPr>
              <a:t>p</a:t>
            </a:r>
            <a:r>
              <a:rPr sz="2800" spc="-50" dirty="0">
                <a:latin typeface="Carlito"/>
                <a:cs typeface="Carlito"/>
              </a:rPr>
              <a:t>r</a:t>
            </a:r>
            <a:r>
              <a:rPr sz="2800" spc="-5" dirty="0">
                <a:latin typeface="Carlito"/>
                <a:cs typeface="Carlito"/>
              </a:rPr>
              <a:t>e</a:t>
            </a:r>
            <a:r>
              <a:rPr sz="2800" dirty="0">
                <a:latin typeface="Carlito"/>
                <a:cs typeface="Carlito"/>
              </a:rPr>
              <a:t>c</a:t>
            </a:r>
            <a:r>
              <a:rPr sz="2800" spc="-5" dirty="0">
                <a:latin typeface="Carlito"/>
                <a:cs typeface="Carlito"/>
              </a:rPr>
              <a:t>lini</a:t>
            </a:r>
            <a:r>
              <a:rPr sz="2800" spc="-20" dirty="0">
                <a:latin typeface="Carlito"/>
                <a:cs typeface="Carlito"/>
              </a:rPr>
              <a:t>c</a:t>
            </a:r>
            <a:r>
              <a:rPr sz="2800" spc="-5" dirty="0">
                <a:latin typeface="Carlito"/>
                <a:cs typeface="Carlito"/>
              </a:rPr>
              <a:t>al</a:t>
            </a:r>
            <a:r>
              <a:rPr sz="2800" dirty="0">
                <a:latin typeface="Carlito"/>
                <a:cs typeface="Carlito"/>
              </a:rPr>
              <a:t>	p</a:t>
            </a:r>
            <a:r>
              <a:rPr sz="2800" spc="-10" dirty="0">
                <a:latin typeface="Carlito"/>
                <a:cs typeface="Carlito"/>
              </a:rPr>
              <a:t>hase</a:t>
            </a:r>
            <a:r>
              <a:rPr sz="2800" spc="-5" dirty="0">
                <a:latin typeface="Carlito"/>
                <a:cs typeface="Carlito"/>
              </a:rPr>
              <a:t>,</a:t>
            </a:r>
            <a:r>
              <a:rPr sz="2800" dirty="0">
                <a:latin typeface="Carlito"/>
                <a:cs typeface="Carlito"/>
              </a:rPr>
              <a:t>	</a:t>
            </a:r>
            <a:r>
              <a:rPr sz="2800" spc="-5" dirty="0">
                <a:latin typeface="Carlito"/>
                <a:cs typeface="Carlito"/>
              </a:rPr>
              <a:t>PBL</a:t>
            </a:r>
            <a:r>
              <a:rPr sz="2800" dirty="0">
                <a:latin typeface="Carlito"/>
                <a:cs typeface="Carlito"/>
              </a:rPr>
              <a:t>	</a:t>
            </a:r>
            <a:r>
              <a:rPr sz="2800" spc="-25" dirty="0">
                <a:latin typeface="Carlito"/>
                <a:cs typeface="Carlito"/>
              </a:rPr>
              <a:t>c</a:t>
            </a:r>
            <a:r>
              <a:rPr sz="2800" spc="-5" dirty="0">
                <a:latin typeface="Carlito"/>
                <a:cs typeface="Carlito"/>
              </a:rPr>
              <a:t>an</a:t>
            </a:r>
            <a:r>
              <a:rPr sz="2800" dirty="0">
                <a:latin typeface="Carlito"/>
                <a:cs typeface="Carlito"/>
              </a:rPr>
              <a:t>	</a:t>
            </a:r>
            <a:r>
              <a:rPr sz="2800" spc="-10" dirty="0">
                <a:latin typeface="Carlito"/>
                <a:cs typeface="Carlito"/>
              </a:rPr>
              <a:t>b</a:t>
            </a:r>
            <a:r>
              <a:rPr sz="2800" spc="-5" dirty="0">
                <a:latin typeface="Carlito"/>
                <a:cs typeface="Carlito"/>
              </a:rPr>
              <a:t>e</a:t>
            </a:r>
            <a:r>
              <a:rPr sz="2800" dirty="0">
                <a:latin typeface="Carlito"/>
                <a:cs typeface="Carlito"/>
              </a:rPr>
              <a:t>	</a:t>
            </a:r>
            <a:r>
              <a:rPr sz="2800" spc="-10" dirty="0">
                <a:latin typeface="Carlito"/>
                <a:cs typeface="Carlito"/>
              </a:rPr>
              <a:t>desi</a:t>
            </a:r>
            <a:r>
              <a:rPr sz="2800" spc="-5" dirty="0">
                <a:latin typeface="Carlito"/>
                <a:cs typeface="Carlito"/>
              </a:rPr>
              <a:t>g</a:t>
            </a:r>
            <a:r>
              <a:rPr sz="2800" dirty="0">
                <a:latin typeface="Carlito"/>
                <a:cs typeface="Carlito"/>
              </a:rPr>
              <a:t>n</a:t>
            </a:r>
            <a:r>
              <a:rPr sz="2800" spc="-5" dirty="0">
                <a:latin typeface="Carlito"/>
                <a:cs typeface="Carlito"/>
              </a:rPr>
              <a:t>ed</a:t>
            </a:r>
            <a:r>
              <a:rPr sz="2800" dirty="0">
                <a:latin typeface="Carlito"/>
                <a:cs typeface="Carlito"/>
              </a:rPr>
              <a:t>	</a:t>
            </a:r>
            <a:r>
              <a:rPr lang="en-US" sz="2800" dirty="0">
                <a:latin typeface="Carlito"/>
                <a:cs typeface="Carlito"/>
              </a:rPr>
              <a:t> </a:t>
            </a:r>
            <a:r>
              <a:rPr sz="2800" spc="-5" dirty="0">
                <a:latin typeface="Carlito"/>
                <a:cs typeface="Carlito"/>
              </a:rPr>
              <a:t>a</a:t>
            </a:r>
            <a:r>
              <a:rPr sz="2800" spc="5" dirty="0">
                <a:latin typeface="Carlito"/>
                <a:cs typeface="Carlito"/>
              </a:rPr>
              <a:t>n</a:t>
            </a:r>
            <a:r>
              <a:rPr sz="2800" spc="-5" dirty="0">
                <a:latin typeface="Carlito"/>
                <a:cs typeface="Carlito"/>
              </a:rPr>
              <a:t>d</a:t>
            </a:r>
            <a:r>
              <a:rPr sz="2800" dirty="0">
                <a:latin typeface="Carlito"/>
                <a:cs typeface="Carlito"/>
              </a:rPr>
              <a:t>	</a:t>
            </a:r>
            <a:r>
              <a:rPr sz="2800" spc="-5" dirty="0">
                <a:latin typeface="Carlito"/>
                <a:cs typeface="Carlito"/>
              </a:rPr>
              <a:t>time</a:t>
            </a:r>
            <a:r>
              <a:rPr sz="2800" spc="-50" dirty="0">
                <a:latin typeface="Carlito"/>
                <a:cs typeface="Carlito"/>
              </a:rPr>
              <a:t>t</a:t>
            </a:r>
            <a:r>
              <a:rPr sz="2800" spc="-5" dirty="0">
                <a:latin typeface="Carlito"/>
                <a:cs typeface="Carlito"/>
              </a:rPr>
              <a:t>abled</a:t>
            </a:r>
            <a:r>
              <a:rPr sz="2800" dirty="0">
                <a:latin typeface="Carlito"/>
                <a:cs typeface="Carlito"/>
              </a:rPr>
              <a:t>	</a:t>
            </a:r>
            <a:r>
              <a:rPr sz="2800" spc="-10" dirty="0">
                <a:latin typeface="Carlito"/>
                <a:cs typeface="Carlito"/>
              </a:rPr>
              <a:t>s</a:t>
            </a:r>
            <a:r>
              <a:rPr sz="2800" spc="-5" dirty="0">
                <a:latin typeface="Carlito"/>
                <a:cs typeface="Carlito"/>
              </a:rPr>
              <a:t>o</a:t>
            </a:r>
            <a:r>
              <a:rPr sz="2800" dirty="0">
                <a:latin typeface="Carlito"/>
                <a:cs typeface="Carlito"/>
              </a:rPr>
              <a:t>	a</a:t>
            </a:r>
            <a:r>
              <a:rPr sz="2800" spc="-5" dirty="0">
                <a:latin typeface="Carlito"/>
                <a:cs typeface="Carlito"/>
              </a:rPr>
              <a:t>s</a:t>
            </a:r>
            <a:r>
              <a:rPr sz="2800" dirty="0">
                <a:latin typeface="Carlito"/>
                <a:cs typeface="Carlito"/>
              </a:rPr>
              <a:t>	</a:t>
            </a:r>
            <a:r>
              <a:rPr sz="2800" spc="-30" dirty="0">
                <a:latin typeface="Carlito"/>
                <a:cs typeface="Carlito"/>
              </a:rPr>
              <a:t>to  </a:t>
            </a:r>
            <a:r>
              <a:rPr sz="2800" u="heavy" spc="-15" dirty="0">
                <a:uFill>
                  <a:solidFill>
                    <a:srgbClr val="000000"/>
                  </a:solidFill>
                </a:uFill>
                <a:latin typeface="Carlito"/>
                <a:cs typeface="Carlito"/>
              </a:rPr>
              <a:t>complement</a:t>
            </a:r>
            <a:r>
              <a:rPr sz="2800" spc="-15" dirty="0">
                <a:latin typeface="Carlito"/>
                <a:cs typeface="Carlito"/>
              </a:rPr>
              <a:t> </a:t>
            </a:r>
            <a:r>
              <a:rPr sz="2800" spc="-10" dirty="0">
                <a:latin typeface="Carlito"/>
                <a:cs typeface="Carlito"/>
              </a:rPr>
              <a:t>other </a:t>
            </a:r>
            <a:r>
              <a:rPr sz="2800" spc="-5" dirty="0">
                <a:latin typeface="Carlito"/>
                <a:cs typeface="Carlito"/>
              </a:rPr>
              <a:t>teaching methods </a:t>
            </a:r>
            <a:r>
              <a:rPr sz="2800" spc="-10" dirty="0">
                <a:latin typeface="Carlito"/>
                <a:cs typeface="Carlito"/>
              </a:rPr>
              <a:t>such</a:t>
            </a:r>
            <a:r>
              <a:rPr sz="2800" spc="95" dirty="0">
                <a:latin typeface="Carlito"/>
                <a:cs typeface="Carlito"/>
              </a:rPr>
              <a:t> </a:t>
            </a:r>
            <a:r>
              <a:rPr sz="2800" spc="-5" dirty="0">
                <a:latin typeface="Carlito"/>
                <a:cs typeface="Carlito"/>
              </a:rPr>
              <a:t>as:</a:t>
            </a:r>
            <a:endParaRPr lang="en-US" sz="2800" spc="-5" dirty="0">
              <a:latin typeface="Carlito"/>
              <a:cs typeface="Carlito"/>
            </a:endParaRPr>
          </a:p>
          <a:p>
            <a:pPr marL="241300" marR="5080" indent="-229235">
              <a:lnSpc>
                <a:spcPts val="3020"/>
              </a:lnSpc>
              <a:spcBef>
                <a:spcPts val="480"/>
              </a:spcBef>
              <a:tabLst>
                <a:tab pos="460375" algn="l"/>
                <a:tab pos="2094230" algn="l"/>
                <a:tab pos="3215005" algn="l"/>
                <a:tab pos="3912870" algn="l"/>
                <a:tab pos="4591050" algn="l"/>
                <a:tab pos="5126355" algn="l"/>
                <a:tab pos="6598284" algn="l"/>
                <a:tab pos="7315200" algn="l"/>
                <a:tab pos="9063355" algn="l"/>
                <a:tab pos="9559925" algn="l"/>
                <a:tab pos="10041890" algn="l"/>
              </a:tabLst>
            </a:pPr>
            <a:endParaRPr lang="en-US" sz="2800" spc="-5" dirty="0">
              <a:latin typeface="Carlito"/>
              <a:cs typeface="Carlito"/>
            </a:endParaRPr>
          </a:p>
          <a:p>
            <a:pPr marL="241300" marR="5080" indent="-229235">
              <a:lnSpc>
                <a:spcPts val="3020"/>
              </a:lnSpc>
              <a:spcBef>
                <a:spcPts val="480"/>
              </a:spcBef>
              <a:tabLst>
                <a:tab pos="460375" algn="l"/>
                <a:tab pos="2094230" algn="l"/>
                <a:tab pos="3215005" algn="l"/>
                <a:tab pos="3912870" algn="l"/>
                <a:tab pos="4591050" algn="l"/>
                <a:tab pos="5126355" algn="l"/>
                <a:tab pos="6598284" algn="l"/>
                <a:tab pos="7315200" algn="l"/>
                <a:tab pos="9063355" algn="l"/>
                <a:tab pos="9559925" algn="l"/>
                <a:tab pos="10041890" algn="l"/>
              </a:tabLst>
            </a:pPr>
            <a:endParaRPr sz="2800" dirty="0">
              <a:latin typeface="Carlito"/>
              <a:cs typeface="Carlito"/>
            </a:endParaRPr>
          </a:p>
          <a:p>
            <a:pPr marL="698500" indent="-229235">
              <a:lnSpc>
                <a:spcPct val="100000"/>
              </a:lnSpc>
              <a:spcBef>
                <a:spcPts val="204"/>
              </a:spcBef>
              <a:buFont typeface="Arial"/>
              <a:buChar char="•"/>
              <a:tabLst>
                <a:tab pos="699135" algn="l"/>
              </a:tabLst>
            </a:pPr>
            <a:r>
              <a:rPr sz="2400" spc="-5" dirty="0">
                <a:latin typeface="Carlito"/>
                <a:cs typeface="Carlito"/>
              </a:rPr>
              <a:t>Lectures</a:t>
            </a:r>
            <a:endParaRPr sz="2400" dirty="0">
              <a:latin typeface="Carlito"/>
              <a:cs typeface="Carlito"/>
            </a:endParaRPr>
          </a:p>
          <a:p>
            <a:pPr marL="698500" indent="-229235">
              <a:lnSpc>
                <a:spcPct val="100000"/>
              </a:lnSpc>
              <a:spcBef>
                <a:spcPts val="215"/>
              </a:spcBef>
              <a:buFont typeface="Arial"/>
              <a:buChar char="•"/>
              <a:tabLst>
                <a:tab pos="699135" algn="l"/>
              </a:tabLst>
            </a:pPr>
            <a:r>
              <a:rPr sz="2400" spc="-10" dirty="0">
                <a:latin typeface="Carlito"/>
                <a:cs typeface="Carlito"/>
              </a:rPr>
              <a:t>Practicals, </a:t>
            </a:r>
            <a:r>
              <a:rPr sz="2400" spc="-5" dirty="0">
                <a:latin typeface="Carlito"/>
                <a:cs typeface="Carlito"/>
              </a:rPr>
              <a:t>other </a:t>
            </a:r>
            <a:r>
              <a:rPr sz="2400" spc="-10" dirty="0">
                <a:latin typeface="Carlito"/>
                <a:cs typeface="Carlito"/>
              </a:rPr>
              <a:t>laboratory</a:t>
            </a:r>
            <a:r>
              <a:rPr sz="2400" spc="-35" dirty="0">
                <a:latin typeface="Carlito"/>
                <a:cs typeface="Carlito"/>
              </a:rPr>
              <a:t> </a:t>
            </a:r>
            <a:r>
              <a:rPr sz="2400" spc="-10" dirty="0">
                <a:latin typeface="Carlito"/>
                <a:cs typeface="Carlito"/>
              </a:rPr>
              <a:t>work</a:t>
            </a:r>
            <a:endParaRPr sz="2400" dirty="0">
              <a:latin typeface="Carlito"/>
              <a:cs typeface="Carlito"/>
            </a:endParaRPr>
          </a:p>
          <a:p>
            <a:pPr marL="698500" indent="-229235">
              <a:lnSpc>
                <a:spcPct val="100000"/>
              </a:lnSpc>
              <a:spcBef>
                <a:spcPts val="204"/>
              </a:spcBef>
              <a:buFont typeface="Arial"/>
              <a:buChar char="•"/>
              <a:tabLst>
                <a:tab pos="699135" algn="l"/>
              </a:tabLst>
            </a:pPr>
            <a:r>
              <a:rPr sz="2400" spc="-10" dirty="0">
                <a:latin typeface="Carlito"/>
                <a:cs typeface="Carlito"/>
              </a:rPr>
              <a:t>Computer-assisted</a:t>
            </a:r>
            <a:r>
              <a:rPr sz="2400" spc="-25" dirty="0">
                <a:latin typeface="Carlito"/>
                <a:cs typeface="Carlito"/>
              </a:rPr>
              <a:t> </a:t>
            </a:r>
            <a:r>
              <a:rPr sz="2400" dirty="0">
                <a:latin typeface="Carlito"/>
                <a:cs typeface="Carlito"/>
              </a:rPr>
              <a:t>learning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981"/>
            <a:ext cx="1920239" cy="696595"/>
          </a:xfrm>
          <a:prstGeom prst="rect">
            <a:avLst/>
          </a:prstGeom>
        </p:spPr>
        <p:txBody>
          <a:bodyPr vert="horz" wrap="square" lIns="0" tIns="13335" rIns="0" bIns="0" rtlCol="0">
            <a:spAutoFit/>
          </a:bodyPr>
          <a:lstStyle/>
          <a:p>
            <a:pPr marL="12700">
              <a:lnSpc>
                <a:spcPct val="100000"/>
              </a:lnSpc>
              <a:spcBef>
                <a:spcPts val="105"/>
              </a:spcBef>
            </a:pPr>
            <a:r>
              <a:rPr sz="4400" spc="-320" dirty="0">
                <a:solidFill>
                  <a:srgbClr val="FF0000"/>
                </a:solidFill>
              </a:rPr>
              <a:t>Example</a:t>
            </a:r>
            <a:endParaRPr sz="4400"/>
          </a:p>
        </p:txBody>
      </p:sp>
      <p:sp>
        <p:nvSpPr>
          <p:cNvPr id="3" name="object 3"/>
          <p:cNvSpPr txBox="1"/>
          <p:nvPr/>
        </p:nvSpPr>
        <p:spPr>
          <a:xfrm>
            <a:off x="916939" y="1793493"/>
            <a:ext cx="10360025" cy="830740"/>
          </a:xfrm>
          <a:prstGeom prst="rect">
            <a:avLst/>
          </a:prstGeom>
        </p:spPr>
        <p:txBody>
          <a:bodyPr vert="horz" wrap="square" lIns="0" tIns="54610" rIns="0" bIns="0" rtlCol="0">
            <a:spAutoFit/>
          </a:bodyPr>
          <a:lstStyle/>
          <a:p>
            <a:pPr marL="241300" marR="5080" indent="-229235" algn="just">
              <a:lnSpc>
                <a:spcPct val="90000"/>
              </a:lnSpc>
              <a:spcBef>
                <a:spcPts val="430"/>
              </a:spcBef>
              <a:buFont typeface="Arial"/>
              <a:buChar char="•"/>
              <a:tabLst>
                <a:tab pos="241935" algn="l"/>
              </a:tabLst>
            </a:pPr>
            <a:r>
              <a:rPr sz="2800" spc="-5" dirty="0">
                <a:latin typeface="Carlito"/>
                <a:cs typeface="Carlito"/>
              </a:rPr>
              <a:t>While learning </a:t>
            </a:r>
            <a:r>
              <a:rPr sz="2800" dirty="0">
                <a:latin typeface="Carlito"/>
                <a:cs typeface="Carlito"/>
              </a:rPr>
              <a:t>about </a:t>
            </a:r>
            <a:r>
              <a:rPr lang="en-US" sz="2800" spc="-10" dirty="0" err="1">
                <a:latin typeface="Carlito"/>
                <a:cs typeface="Carlito"/>
              </a:rPr>
              <a:t>Neuroaesthetic</a:t>
            </a:r>
            <a:r>
              <a:rPr lang="en-US" sz="2800" spc="-10" dirty="0">
                <a:latin typeface="Carlito"/>
                <a:cs typeface="Carlito"/>
              </a:rPr>
              <a:t> Field</a:t>
            </a:r>
            <a:r>
              <a:rPr sz="2800" spc="-10" dirty="0">
                <a:latin typeface="Carlito"/>
                <a:cs typeface="Carlito"/>
              </a:rPr>
              <a:t> in </a:t>
            </a:r>
            <a:r>
              <a:rPr sz="2800" spc="-5" dirty="0">
                <a:latin typeface="Carlito"/>
                <a:cs typeface="Carlito"/>
              </a:rPr>
              <a:t>PBL </a:t>
            </a:r>
            <a:r>
              <a:rPr sz="2800" spc="-10" dirty="0">
                <a:latin typeface="Carlito"/>
                <a:cs typeface="Carlito"/>
              </a:rPr>
              <a:t>tutorials, students </a:t>
            </a:r>
            <a:r>
              <a:rPr lang="en-US" sz="2800" dirty="0">
                <a:latin typeface="Carlito"/>
                <a:cs typeface="Carlito"/>
              </a:rPr>
              <a:t>discuss about definitions, generalities, examples</a:t>
            </a:r>
            <a:r>
              <a:rPr sz="2800" spc="-10" dirty="0">
                <a:latin typeface="Carlito"/>
                <a:cs typeface="Carlito"/>
              </a:rPr>
              <a:t>.</a:t>
            </a:r>
            <a:endParaRPr sz="2800" dirty="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84657"/>
            <a:ext cx="5687061" cy="566822"/>
          </a:xfrm>
          <a:prstGeom prst="rect">
            <a:avLst/>
          </a:prstGeom>
        </p:spPr>
        <p:txBody>
          <a:bodyPr vert="horz" wrap="square" lIns="0" tIns="12700" rIns="0" bIns="0" rtlCol="0">
            <a:spAutoFit/>
          </a:bodyPr>
          <a:lstStyle/>
          <a:p>
            <a:pPr marL="12700">
              <a:lnSpc>
                <a:spcPct val="100000"/>
              </a:lnSpc>
              <a:spcBef>
                <a:spcPts val="100"/>
              </a:spcBef>
            </a:pPr>
            <a:r>
              <a:rPr sz="3600" spc="-495" dirty="0">
                <a:solidFill>
                  <a:srgbClr val="FF0000"/>
                </a:solidFill>
              </a:rPr>
              <a:t>THE </a:t>
            </a:r>
            <a:r>
              <a:rPr lang="en-US" sz="3600" spc="-495" dirty="0">
                <a:solidFill>
                  <a:srgbClr val="FF0000"/>
                </a:solidFill>
              </a:rPr>
              <a:t> </a:t>
            </a:r>
            <a:r>
              <a:rPr sz="3600" spc="-525" dirty="0">
                <a:solidFill>
                  <a:srgbClr val="FF0000"/>
                </a:solidFill>
              </a:rPr>
              <a:t>PBL </a:t>
            </a:r>
            <a:r>
              <a:rPr lang="en-US" sz="3600" spc="-525" dirty="0">
                <a:solidFill>
                  <a:srgbClr val="FF0000"/>
                </a:solidFill>
              </a:rPr>
              <a:t> </a:t>
            </a:r>
            <a:r>
              <a:rPr sz="3600" spc="-440" dirty="0">
                <a:solidFill>
                  <a:srgbClr val="FF0000"/>
                </a:solidFill>
              </a:rPr>
              <a:t>TUTORIAL</a:t>
            </a:r>
            <a:r>
              <a:rPr sz="3600" spc="-545" dirty="0">
                <a:solidFill>
                  <a:srgbClr val="FF0000"/>
                </a:solidFill>
              </a:rPr>
              <a:t> </a:t>
            </a:r>
            <a:r>
              <a:rPr lang="en-US" sz="3600" spc="-545" dirty="0">
                <a:solidFill>
                  <a:srgbClr val="FF0000"/>
                </a:solidFill>
              </a:rPr>
              <a:t> </a:t>
            </a:r>
            <a:r>
              <a:rPr sz="3600" spc="-665" dirty="0">
                <a:solidFill>
                  <a:srgbClr val="FF0000"/>
                </a:solidFill>
              </a:rPr>
              <a:t>PROCESS</a:t>
            </a:r>
            <a:endParaRPr sz="3600" dirty="0"/>
          </a:p>
        </p:txBody>
      </p:sp>
      <p:sp>
        <p:nvSpPr>
          <p:cNvPr id="3" name="object 3"/>
          <p:cNvSpPr txBox="1"/>
          <p:nvPr/>
        </p:nvSpPr>
        <p:spPr>
          <a:xfrm>
            <a:off x="1298194" y="2105990"/>
            <a:ext cx="5838825" cy="4144010"/>
          </a:xfrm>
          <a:prstGeom prst="rect">
            <a:avLst/>
          </a:prstGeom>
        </p:spPr>
        <p:txBody>
          <a:bodyPr vert="horz" wrap="square" lIns="0" tIns="12065" rIns="0" bIns="0" rtlCol="0">
            <a:spAutoFit/>
          </a:bodyPr>
          <a:lstStyle/>
          <a:p>
            <a:pPr marL="12700">
              <a:lnSpc>
                <a:spcPts val="1730"/>
              </a:lnSpc>
              <a:spcBef>
                <a:spcPts val="95"/>
              </a:spcBef>
              <a:tabLst>
                <a:tab pos="518159" algn="l"/>
                <a:tab pos="1066800" algn="l"/>
                <a:tab pos="1991995" algn="l"/>
                <a:tab pos="2309495" algn="l"/>
                <a:tab pos="3067050" algn="l"/>
                <a:tab pos="4217670" algn="l"/>
                <a:tab pos="4726940" algn="l"/>
                <a:tab pos="5708015" algn="l"/>
              </a:tabLst>
            </a:pPr>
            <a:r>
              <a:rPr sz="1600" b="1" spc="-10" dirty="0">
                <a:latin typeface="Arial"/>
                <a:cs typeface="Arial"/>
              </a:rPr>
              <a:t>Th</a:t>
            </a:r>
            <a:r>
              <a:rPr sz="1600" b="1" spc="-5" dirty="0">
                <a:latin typeface="Arial"/>
                <a:cs typeface="Arial"/>
              </a:rPr>
              <a:t>e</a:t>
            </a:r>
            <a:r>
              <a:rPr sz="1600" b="1" dirty="0">
                <a:latin typeface="Arial"/>
                <a:cs typeface="Arial"/>
              </a:rPr>
              <a:t>	</a:t>
            </a:r>
            <a:r>
              <a:rPr sz="1600" b="1" spc="-5" dirty="0">
                <a:latin typeface="Arial"/>
                <a:cs typeface="Arial"/>
              </a:rPr>
              <a:t>PBL</a:t>
            </a:r>
            <a:r>
              <a:rPr sz="1600" b="1" dirty="0">
                <a:latin typeface="Arial"/>
                <a:cs typeface="Arial"/>
              </a:rPr>
              <a:t>	</a:t>
            </a:r>
            <a:r>
              <a:rPr sz="1600" b="1" spc="-5" dirty="0">
                <a:latin typeface="Arial"/>
                <a:cs typeface="Arial"/>
              </a:rPr>
              <a:t>pr</a:t>
            </a:r>
            <a:r>
              <a:rPr sz="1600" b="1" spc="-15" dirty="0">
                <a:latin typeface="Arial"/>
                <a:cs typeface="Arial"/>
              </a:rPr>
              <a:t>o</a:t>
            </a:r>
            <a:r>
              <a:rPr sz="1600" b="1" dirty="0">
                <a:latin typeface="Arial"/>
                <a:cs typeface="Arial"/>
              </a:rPr>
              <a:t>c</a:t>
            </a:r>
            <a:r>
              <a:rPr sz="1600" b="1" spc="-5" dirty="0">
                <a:latin typeface="Arial"/>
                <a:cs typeface="Arial"/>
              </a:rPr>
              <a:t>ess</a:t>
            </a:r>
            <a:r>
              <a:rPr sz="1600" b="1" dirty="0">
                <a:latin typeface="Arial"/>
                <a:cs typeface="Arial"/>
              </a:rPr>
              <a:t>	</a:t>
            </a:r>
            <a:r>
              <a:rPr sz="1600" b="1" spc="-10" dirty="0">
                <a:latin typeface="Arial"/>
                <a:cs typeface="Arial"/>
              </a:rPr>
              <a:t>i</a:t>
            </a:r>
            <a:r>
              <a:rPr sz="1600" b="1" spc="-5" dirty="0">
                <a:latin typeface="Arial"/>
                <a:cs typeface="Arial"/>
              </a:rPr>
              <a:t>s</a:t>
            </a:r>
            <a:r>
              <a:rPr sz="1600" b="1" dirty="0">
                <a:latin typeface="Arial"/>
                <a:cs typeface="Arial"/>
              </a:rPr>
              <a:t>	t</a:t>
            </a:r>
            <a:r>
              <a:rPr sz="1600" b="1" spc="-5" dirty="0">
                <a:latin typeface="Arial"/>
                <a:cs typeface="Arial"/>
              </a:rPr>
              <a:t>i</a:t>
            </a:r>
            <a:r>
              <a:rPr sz="1600" b="1" spc="-10" dirty="0">
                <a:latin typeface="Arial"/>
                <a:cs typeface="Arial"/>
              </a:rPr>
              <a:t>g</a:t>
            </a:r>
            <a:r>
              <a:rPr sz="1600" b="1" dirty="0">
                <a:latin typeface="Arial"/>
                <a:cs typeface="Arial"/>
              </a:rPr>
              <a:t>h</a:t>
            </a:r>
            <a:r>
              <a:rPr sz="1600" b="1" spc="-5" dirty="0">
                <a:latin typeface="Arial"/>
                <a:cs typeface="Arial"/>
              </a:rPr>
              <a:t>t</a:t>
            </a:r>
            <a:r>
              <a:rPr sz="1600" b="1" spc="10" dirty="0">
                <a:latin typeface="Arial"/>
                <a:cs typeface="Arial"/>
              </a:rPr>
              <a:t>l</a:t>
            </a:r>
            <a:r>
              <a:rPr sz="1600" b="1" spc="-5" dirty="0">
                <a:latin typeface="Arial"/>
                <a:cs typeface="Arial"/>
              </a:rPr>
              <a:t>y</a:t>
            </a:r>
            <a:r>
              <a:rPr sz="1600" b="1" dirty="0">
                <a:latin typeface="Arial"/>
                <a:cs typeface="Arial"/>
              </a:rPr>
              <a:t>	</a:t>
            </a:r>
            <a:r>
              <a:rPr sz="1600" b="1" spc="-5" dirty="0">
                <a:latin typeface="Arial"/>
                <a:cs typeface="Arial"/>
              </a:rPr>
              <a:t>s</a:t>
            </a:r>
            <a:r>
              <a:rPr sz="1600" b="1" spc="-10" dirty="0">
                <a:latin typeface="Arial"/>
                <a:cs typeface="Arial"/>
              </a:rPr>
              <a:t>t</a:t>
            </a:r>
            <a:r>
              <a:rPr sz="1600" b="1" spc="5" dirty="0">
                <a:latin typeface="Arial"/>
                <a:cs typeface="Arial"/>
              </a:rPr>
              <a:t>r</a:t>
            </a:r>
            <a:r>
              <a:rPr sz="1600" b="1" spc="-5" dirty="0">
                <a:latin typeface="Arial"/>
                <a:cs typeface="Arial"/>
              </a:rPr>
              <a:t>u</a:t>
            </a:r>
            <a:r>
              <a:rPr sz="1600" b="1" spc="-10" dirty="0">
                <a:latin typeface="Arial"/>
                <a:cs typeface="Arial"/>
              </a:rPr>
              <a:t>c</a:t>
            </a:r>
            <a:r>
              <a:rPr sz="1600" b="1" dirty="0">
                <a:latin typeface="Arial"/>
                <a:cs typeface="Arial"/>
              </a:rPr>
              <a:t>t</a:t>
            </a:r>
            <a:r>
              <a:rPr sz="1600" b="1" spc="-5" dirty="0">
                <a:latin typeface="Arial"/>
                <a:cs typeface="Arial"/>
              </a:rPr>
              <a:t>ured</a:t>
            </a:r>
            <a:r>
              <a:rPr sz="1600" b="1" dirty="0">
                <a:latin typeface="Arial"/>
                <a:cs typeface="Arial"/>
              </a:rPr>
              <a:t>	an</a:t>
            </a:r>
            <a:r>
              <a:rPr sz="1600" b="1" spc="-5" dirty="0">
                <a:latin typeface="Arial"/>
                <a:cs typeface="Arial"/>
              </a:rPr>
              <a:t>d</a:t>
            </a:r>
            <a:r>
              <a:rPr sz="1600" b="1" dirty="0">
                <a:latin typeface="Arial"/>
                <a:cs typeface="Arial"/>
              </a:rPr>
              <a:t>	</a:t>
            </a:r>
            <a:r>
              <a:rPr sz="1600" b="1" spc="-5" dirty="0">
                <a:latin typeface="Arial"/>
                <a:cs typeface="Arial"/>
              </a:rPr>
              <a:t>c</a:t>
            </a:r>
            <a:r>
              <a:rPr sz="1600" b="1" spc="-10" dirty="0">
                <a:latin typeface="Arial"/>
                <a:cs typeface="Arial"/>
              </a:rPr>
              <a:t>o</a:t>
            </a:r>
            <a:r>
              <a:rPr sz="1600" b="1" dirty="0">
                <a:latin typeface="Arial"/>
                <a:cs typeface="Arial"/>
              </a:rPr>
              <a:t>n</a:t>
            </a:r>
            <a:r>
              <a:rPr sz="1600" b="1" spc="-5" dirty="0">
                <a:latin typeface="Arial"/>
                <a:cs typeface="Arial"/>
              </a:rPr>
              <a:t>t</a:t>
            </a:r>
            <a:r>
              <a:rPr sz="1600" b="1" spc="-10" dirty="0">
                <a:latin typeface="Arial"/>
                <a:cs typeface="Arial"/>
              </a:rPr>
              <a:t>a</a:t>
            </a:r>
            <a:r>
              <a:rPr sz="1600" b="1" dirty="0">
                <a:latin typeface="Arial"/>
                <a:cs typeface="Arial"/>
              </a:rPr>
              <a:t>i</a:t>
            </a:r>
            <a:r>
              <a:rPr sz="1600" b="1" spc="-5" dirty="0">
                <a:latin typeface="Arial"/>
                <a:cs typeface="Arial"/>
              </a:rPr>
              <a:t>ns</a:t>
            </a:r>
            <a:r>
              <a:rPr sz="1600" b="1" dirty="0">
                <a:latin typeface="Arial"/>
                <a:cs typeface="Arial"/>
              </a:rPr>
              <a:t>	</a:t>
            </a:r>
            <a:r>
              <a:rPr sz="1600" b="1" spc="-5" dirty="0">
                <a:latin typeface="Arial"/>
                <a:cs typeface="Arial"/>
              </a:rPr>
              <a:t>a</a:t>
            </a:r>
            <a:endParaRPr sz="1600">
              <a:latin typeface="Arial"/>
              <a:cs typeface="Arial"/>
            </a:endParaRPr>
          </a:p>
          <a:p>
            <a:pPr marL="241300">
              <a:lnSpc>
                <a:spcPts val="1730"/>
              </a:lnSpc>
            </a:pPr>
            <a:r>
              <a:rPr sz="1600" b="1" spc="-10" dirty="0">
                <a:latin typeface="Arial"/>
                <a:cs typeface="Arial"/>
              </a:rPr>
              <a:t>number </a:t>
            </a:r>
            <a:r>
              <a:rPr sz="1600" b="1" spc="-5" dirty="0">
                <a:latin typeface="Arial"/>
                <a:cs typeface="Arial"/>
              </a:rPr>
              <a:t>of key</a:t>
            </a:r>
            <a:r>
              <a:rPr sz="1600" b="1" spc="55" dirty="0">
                <a:latin typeface="Arial"/>
                <a:cs typeface="Arial"/>
              </a:rPr>
              <a:t> </a:t>
            </a:r>
            <a:r>
              <a:rPr sz="1600" b="1" spc="-5" dirty="0">
                <a:latin typeface="Arial"/>
                <a:cs typeface="Arial"/>
              </a:rPr>
              <a:t>steps</a:t>
            </a:r>
            <a:endParaRPr sz="1600">
              <a:latin typeface="Arial"/>
              <a:cs typeface="Arial"/>
            </a:endParaRPr>
          </a:p>
          <a:p>
            <a:pPr>
              <a:lnSpc>
                <a:spcPct val="100000"/>
              </a:lnSpc>
            </a:pPr>
            <a:endParaRPr sz="1800">
              <a:latin typeface="Arial"/>
              <a:cs typeface="Arial"/>
            </a:endParaRPr>
          </a:p>
          <a:p>
            <a:pPr marL="12700">
              <a:lnSpc>
                <a:spcPct val="100000"/>
              </a:lnSpc>
              <a:spcBef>
                <a:spcPts val="1090"/>
              </a:spcBef>
            </a:pPr>
            <a:r>
              <a:rPr sz="1600" b="1" spc="-10" dirty="0">
                <a:solidFill>
                  <a:srgbClr val="00FF00"/>
                </a:solidFill>
                <a:latin typeface="Arial"/>
                <a:cs typeface="Arial"/>
              </a:rPr>
              <a:t>The </a:t>
            </a:r>
            <a:r>
              <a:rPr sz="1600" b="1" spc="-5" dirty="0">
                <a:solidFill>
                  <a:srgbClr val="00FF00"/>
                </a:solidFill>
                <a:latin typeface="Arial"/>
                <a:cs typeface="Arial"/>
              </a:rPr>
              <a:t>PBL</a:t>
            </a:r>
            <a:r>
              <a:rPr sz="1600" b="1" spc="-10" dirty="0">
                <a:solidFill>
                  <a:srgbClr val="00FF00"/>
                </a:solidFill>
                <a:latin typeface="Arial"/>
                <a:cs typeface="Arial"/>
              </a:rPr>
              <a:t> </a:t>
            </a:r>
            <a:r>
              <a:rPr sz="1600" b="1" spc="-5" dirty="0">
                <a:solidFill>
                  <a:srgbClr val="00FF00"/>
                </a:solidFill>
                <a:latin typeface="Arial"/>
                <a:cs typeface="Arial"/>
              </a:rPr>
              <a:t>tutorial:</a:t>
            </a:r>
            <a:endParaRPr sz="1600">
              <a:latin typeface="Arial"/>
              <a:cs typeface="Arial"/>
            </a:endParaRPr>
          </a:p>
          <a:p>
            <a:pPr marL="241300" indent="-228600">
              <a:lnSpc>
                <a:spcPts val="1730"/>
              </a:lnSpc>
              <a:spcBef>
                <a:spcPts val="610"/>
              </a:spcBef>
              <a:buFont typeface="Arial"/>
              <a:buChar char="•"/>
              <a:tabLst>
                <a:tab pos="240665" algn="l"/>
                <a:tab pos="241300" algn="l"/>
              </a:tabLst>
            </a:pPr>
            <a:r>
              <a:rPr sz="1600" b="1" spc="-15" dirty="0">
                <a:latin typeface="Arial"/>
                <a:cs typeface="Arial"/>
              </a:rPr>
              <a:t>Typically </a:t>
            </a:r>
            <a:r>
              <a:rPr sz="1600" b="1" spc="-5" dirty="0">
                <a:latin typeface="Arial"/>
                <a:cs typeface="Arial"/>
              </a:rPr>
              <a:t>consists of a small number </a:t>
            </a:r>
            <a:r>
              <a:rPr sz="1600" b="1" dirty="0">
                <a:latin typeface="Arial"/>
                <a:cs typeface="Arial"/>
              </a:rPr>
              <a:t>of </a:t>
            </a:r>
            <a:r>
              <a:rPr sz="1600" b="1" spc="-5" dirty="0">
                <a:latin typeface="Arial"/>
                <a:cs typeface="Arial"/>
              </a:rPr>
              <a:t>students</a:t>
            </a:r>
            <a:r>
              <a:rPr sz="1600" b="1" spc="-145" dirty="0">
                <a:latin typeface="Arial"/>
                <a:cs typeface="Arial"/>
              </a:rPr>
              <a:t> </a:t>
            </a:r>
            <a:r>
              <a:rPr sz="1600" b="1" dirty="0">
                <a:latin typeface="Arial"/>
                <a:cs typeface="Arial"/>
              </a:rPr>
              <a:t>(ideally</a:t>
            </a:r>
            <a:endParaRPr sz="1600">
              <a:latin typeface="Arial"/>
              <a:cs typeface="Arial"/>
            </a:endParaRPr>
          </a:p>
          <a:p>
            <a:pPr marL="241300">
              <a:lnSpc>
                <a:spcPts val="1730"/>
              </a:lnSpc>
            </a:pPr>
            <a:r>
              <a:rPr sz="1600" b="1" dirty="0">
                <a:latin typeface="Arial"/>
                <a:cs typeface="Arial"/>
              </a:rPr>
              <a:t>between</a:t>
            </a:r>
            <a:r>
              <a:rPr sz="1600" b="1" spc="-25" dirty="0">
                <a:latin typeface="Arial"/>
                <a:cs typeface="Arial"/>
              </a:rPr>
              <a:t> </a:t>
            </a:r>
            <a:r>
              <a:rPr sz="1600" b="1" spc="-5" dirty="0">
                <a:latin typeface="Arial"/>
                <a:cs typeface="Arial"/>
              </a:rPr>
              <a:t>6-10)</a:t>
            </a:r>
            <a:endParaRPr sz="1600">
              <a:latin typeface="Arial"/>
              <a:cs typeface="Arial"/>
            </a:endParaRPr>
          </a:p>
          <a:p>
            <a:pPr>
              <a:lnSpc>
                <a:spcPct val="100000"/>
              </a:lnSpc>
            </a:pPr>
            <a:endParaRPr sz="1800">
              <a:latin typeface="Arial"/>
              <a:cs typeface="Arial"/>
            </a:endParaRPr>
          </a:p>
          <a:p>
            <a:pPr marL="241300" marR="5080" indent="-228600" algn="just">
              <a:lnSpc>
                <a:spcPts val="1540"/>
              </a:lnSpc>
              <a:spcBef>
                <a:spcPts val="1455"/>
              </a:spcBef>
              <a:buFont typeface="Arial"/>
              <a:buChar char="•"/>
              <a:tabLst>
                <a:tab pos="241300" algn="l"/>
              </a:tabLst>
            </a:pPr>
            <a:r>
              <a:rPr sz="1600" b="1" spc="-5" dirty="0">
                <a:latin typeface="Arial"/>
                <a:cs typeface="Arial"/>
              </a:rPr>
              <a:t>Is </a:t>
            </a:r>
            <a:r>
              <a:rPr sz="1600" b="1" dirty="0">
                <a:latin typeface="Arial"/>
                <a:cs typeface="Arial"/>
              </a:rPr>
              <a:t>facilitated </a:t>
            </a:r>
            <a:r>
              <a:rPr sz="1600" b="1" spc="5" dirty="0">
                <a:latin typeface="Arial"/>
                <a:cs typeface="Arial"/>
              </a:rPr>
              <a:t>by </a:t>
            </a:r>
            <a:r>
              <a:rPr sz="1600" b="1" spc="-10" dirty="0">
                <a:latin typeface="Arial"/>
                <a:cs typeface="Arial"/>
              </a:rPr>
              <a:t>one </a:t>
            </a:r>
            <a:r>
              <a:rPr sz="1600" b="1" spc="-5" dirty="0">
                <a:latin typeface="Arial"/>
                <a:cs typeface="Arial"/>
              </a:rPr>
              <a:t>or more </a:t>
            </a:r>
            <a:r>
              <a:rPr sz="1600" b="1" dirty="0">
                <a:latin typeface="Arial"/>
                <a:cs typeface="Arial"/>
              </a:rPr>
              <a:t>faculty </a:t>
            </a:r>
            <a:r>
              <a:rPr sz="1600" b="1" spc="-5" dirty="0">
                <a:latin typeface="Arial"/>
                <a:cs typeface="Arial"/>
              </a:rPr>
              <a:t>tutors </a:t>
            </a:r>
            <a:r>
              <a:rPr sz="1600" b="1" spc="5" dirty="0">
                <a:latin typeface="Arial"/>
                <a:cs typeface="Arial"/>
              </a:rPr>
              <a:t>who </a:t>
            </a:r>
            <a:r>
              <a:rPr sz="1600" b="1" spc="-5" dirty="0">
                <a:latin typeface="Arial"/>
                <a:cs typeface="Arial"/>
              </a:rPr>
              <a:t>guide the  process </a:t>
            </a:r>
            <a:r>
              <a:rPr sz="1600" b="1" dirty="0">
                <a:latin typeface="Arial"/>
                <a:cs typeface="Arial"/>
              </a:rPr>
              <a:t>without </a:t>
            </a:r>
            <a:r>
              <a:rPr sz="1600" b="1" spc="-5" dirty="0">
                <a:latin typeface="Arial"/>
                <a:cs typeface="Arial"/>
              </a:rPr>
              <a:t>contributing </a:t>
            </a:r>
            <a:r>
              <a:rPr sz="1600" b="1" dirty="0">
                <a:latin typeface="Arial"/>
                <a:cs typeface="Arial"/>
              </a:rPr>
              <a:t>directly to </a:t>
            </a:r>
            <a:r>
              <a:rPr sz="1600" b="1" spc="-5" dirty="0">
                <a:latin typeface="Arial"/>
                <a:cs typeface="Arial"/>
              </a:rPr>
              <a:t>the solution </a:t>
            </a:r>
            <a:r>
              <a:rPr sz="1600" b="1" spc="15" dirty="0">
                <a:latin typeface="Arial"/>
                <a:cs typeface="Arial"/>
              </a:rPr>
              <a:t>of  </a:t>
            </a:r>
            <a:r>
              <a:rPr sz="1600" b="1" spc="-10" dirty="0">
                <a:latin typeface="Arial"/>
                <a:cs typeface="Arial"/>
              </a:rPr>
              <a:t>the </a:t>
            </a:r>
            <a:r>
              <a:rPr sz="1600" b="1" spc="-5" dirty="0">
                <a:latin typeface="Arial"/>
                <a:cs typeface="Arial"/>
              </a:rPr>
              <a:t>problem or being </a:t>
            </a:r>
            <a:r>
              <a:rPr sz="1600" b="1" spc="-10" dirty="0">
                <a:latin typeface="Arial"/>
                <a:cs typeface="Arial"/>
              </a:rPr>
              <a:t>the </a:t>
            </a:r>
            <a:r>
              <a:rPr sz="1600" b="1" spc="-5" dirty="0">
                <a:latin typeface="Arial"/>
                <a:cs typeface="Arial"/>
              </a:rPr>
              <a:t>primary source of</a:t>
            </a:r>
            <a:r>
              <a:rPr sz="1600" b="1" spc="175" dirty="0">
                <a:latin typeface="Arial"/>
                <a:cs typeface="Arial"/>
              </a:rPr>
              <a:t> </a:t>
            </a:r>
            <a:r>
              <a:rPr sz="1600" b="1" spc="-5" dirty="0">
                <a:latin typeface="Arial"/>
                <a:cs typeface="Arial"/>
              </a:rPr>
              <a:t>information</a:t>
            </a:r>
            <a:endParaRPr sz="1600">
              <a:latin typeface="Arial"/>
              <a:cs typeface="Arial"/>
            </a:endParaRPr>
          </a:p>
          <a:p>
            <a:pPr>
              <a:lnSpc>
                <a:spcPct val="100000"/>
              </a:lnSpc>
              <a:buFont typeface="Arial"/>
              <a:buChar char="•"/>
            </a:pPr>
            <a:endParaRPr sz="1800">
              <a:latin typeface="Arial"/>
              <a:cs typeface="Arial"/>
            </a:endParaRPr>
          </a:p>
          <a:p>
            <a:pPr marL="241300" marR="7620" indent="-228600" algn="just">
              <a:lnSpc>
                <a:spcPts val="1540"/>
              </a:lnSpc>
              <a:spcBef>
                <a:spcPts val="1450"/>
              </a:spcBef>
              <a:buFont typeface="Arial"/>
              <a:buChar char="•"/>
              <a:tabLst>
                <a:tab pos="241300" algn="l"/>
              </a:tabLst>
            </a:pPr>
            <a:r>
              <a:rPr sz="1600" b="1" spc="-5" dirty="0">
                <a:latin typeface="Arial"/>
                <a:cs typeface="Arial"/>
              </a:rPr>
              <a:t>Meeting </a:t>
            </a:r>
            <a:r>
              <a:rPr sz="1600" b="1" spc="5" dirty="0">
                <a:latin typeface="Arial"/>
                <a:cs typeface="Arial"/>
              </a:rPr>
              <a:t>two </a:t>
            </a:r>
            <a:r>
              <a:rPr sz="1600" b="1" spc="-5" dirty="0">
                <a:latin typeface="Arial"/>
                <a:cs typeface="Arial"/>
              </a:rPr>
              <a:t>times a </a:t>
            </a:r>
            <a:r>
              <a:rPr sz="1600" b="1" spc="5" dirty="0">
                <a:latin typeface="Arial"/>
                <a:cs typeface="Arial"/>
              </a:rPr>
              <a:t>week </a:t>
            </a:r>
            <a:r>
              <a:rPr sz="1600" b="1" spc="-10" dirty="0">
                <a:latin typeface="Arial"/>
                <a:cs typeface="Arial"/>
              </a:rPr>
              <a:t>for </a:t>
            </a:r>
            <a:r>
              <a:rPr sz="1600" b="1" dirty="0">
                <a:latin typeface="Arial"/>
                <a:cs typeface="Arial"/>
              </a:rPr>
              <a:t>two </a:t>
            </a:r>
            <a:r>
              <a:rPr sz="1600" b="1" spc="-5" dirty="0">
                <a:latin typeface="Arial"/>
                <a:cs typeface="Arial"/>
              </a:rPr>
              <a:t>or three hours per  session</a:t>
            </a:r>
            <a:endParaRPr sz="1600">
              <a:latin typeface="Arial"/>
              <a:cs typeface="Arial"/>
            </a:endParaRPr>
          </a:p>
          <a:p>
            <a:pPr>
              <a:lnSpc>
                <a:spcPct val="100000"/>
              </a:lnSpc>
              <a:buFont typeface="Arial"/>
              <a:buChar char="•"/>
            </a:pPr>
            <a:endParaRPr sz="1800">
              <a:latin typeface="Arial"/>
              <a:cs typeface="Arial"/>
            </a:endParaRPr>
          </a:p>
          <a:p>
            <a:pPr marL="241300" indent="-228600">
              <a:lnSpc>
                <a:spcPct val="100000"/>
              </a:lnSpc>
              <a:spcBef>
                <a:spcPts val="1090"/>
              </a:spcBef>
              <a:buFont typeface="Arial"/>
              <a:buChar char="•"/>
              <a:tabLst>
                <a:tab pos="240665" algn="l"/>
                <a:tab pos="241300" algn="l"/>
              </a:tabLst>
            </a:pPr>
            <a:r>
              <a:rPr sz="1600" b="1" spc="-5" dirty="0">
                <a:latin typeface="Arial"/>
                <a:cs typeface="Arial"/>
              </a:rPr>
              <a:t>Completing a case in </a:t>
            </a:r>
            <a:r>
              <a:rPr sz="1600" b="1" spc="5" dirty="0">
                <a:latin typeface="Arial"/>
                <a:cs typeface="Arial"/>
              </a:rPr>
              <a:t>two </a:t>
            </a:r>
            <a:r>
              <a:rPr sz="1600" b="1" spc="-5" dirty="0">
                <a:latin typeface="Arial"/>
                <a:cs typeface="Arial"/>
              </a:rPr>
              <a:t>or three</a:t>
            </a:r>
            <a:r>
              <a:rPr sz="1600" b="1" spc="80" dirty="0">
                <a:latin typeface="Arial"/>
                <a:cs typeface="Arial"/>
              </a:rPr>
              <a:t> </a:t>
            </a:r>
            <a:r>
              <a:rPr sz="1600" b="1" spc="-5" dirty="0">
                <a:latin typeface="Arial"/>
                <a:cs typeface="Arial"/>
              </a:rPr>
              <a:t>sessions</a:t>
            </a:r>
            <a:endParaRPr sz="1600">
              <a:latin typeface="Arial"/>
              <a:cs typeface="Arial"/>
            </a:endParaRPr>
          </a:p>
        </p:txBody>
      </p:sp>
      <p:sp>
        <p:nvSpPr>
          <p:cNvPr id="4" name="object 4"/>
          <p:cNvSpPr txBox="1"/>
          <p:nvPr/>
        </p:nvSpPr>
        <p:spPr>
          <a:xfrm>
            <a:off x="7518400" y="1600200"/>
            <a:ext cx="4470400" cy="3277870"/>
          </a:xfrm>
          <a:prstGeom prst="rect">
            <a:avLst/>
          </a:prstGeom>
          <a:solidFill>
            <a:srgbClr val="FFFF66"/>
          </a:solidFill>
        </p:spPr>
        <p:txBody>
          <a:bodyPr vert="horz" wrap="square" lIns="0" tIns="44450" rIns="0" bIns="0" rtlCol="0">
            <a:spAutoFit/>
          </a:bodyPr>
          <a:lstStyle/>
          <a:p>
            <a:pPr marL="139700">
              <a:lnSpc>
                <a:spcPct val="100000"/>
              </a:lnSpc>
              <a:spcBef>
                <a:spcPts val="350"/>
              </a:spcBef>
            </a:pPr>
            <a:r>
              <a:rPr sz="1800" b="1" spc="-5" dirty="0">
                <a:solidFill>
                  <a:srgbClr val="FF0000"/>
                </a:solidFill>
                <a:latin typeface="Tahoma"/>
                <a:cs typeface="Tahoma"/>
              </a:rPr>
              <a:t>Key steps </a:t>
            </a:r>
            <a:r>
              <a:rPr sz="1800" b="1" dirty="0">
                <a:solidFill>
                  <a:srgbClr val="FF0000"/>
                </a:solidFill>
                <a:latin typeface="Tahoma"/>
                <a:cs typeface="Tahoma"/>
              </a:rPr>
              <a:t>in the </a:t>
            </a:r>
            <a:r>
              <a:rPr sz="1800" b="1" spc="-5" dirty="0">
                <a:solidFill>
                  <a:srgbClr val="FF0000"/>
                </a:solidFill>
                <a:latin typeface="Tahoma"/>
                <a:cs typeface="Tahoma"/>
              </a:rPr>
              <a:t>PBL tutorial</a:t>
            </a:r>
            <a:r>
              <a:rPr sz="1800" b="1" spc="-40" dirty="0">
                <a:solidFill>
                  <a:srgbClr val="FF0000"/>
                </a:solidFill>
                <a:latin typeface="Tahoma"/>
                <a:cs typeface="Tahoma"/>
              </a:rPr>
              <a:t> </a:t>
            </a:r>
            <a:r>
              <a:rPr sz="1800" b="1" spc="-5" dirty="0">
                <a:solidFill>
                  <a:srgbClr val="FF0000"/>
                </a:solidFill>
                <a:latin typeface="Tahoma"/>
                <a:cs typeface="Tahoma"/>
              </a:rPr>
              <a:t>process</a:t>
            </a:r>
            <a:endParaRPr sz="1800">
              <a:latin typeface="Tahoma"/>
              <a:cs typeface="Tahoma"/>
            </a:endParaRPr>
          </a:p>
          <a:p>
            <a:pPr>
              <a:lnSpc>
                <a:spcPct val="100000"/>
              </a:lnSpc>
              <a:spcBef>
                <a:spcPts val="50"/>
              </a:spcBef>
            </a:pPr>
            <a:endParaRPr sz="1750">
              <a:latin typeface="Tahoma"/>
              <a:cs typeface="Tahoma"/>
            </a:endParaRPr>
          </a:p>
          <a:p>
            <a:pPr marL="434975" indent="-343535">
              <a:lnSpc>
                <a:spcPct val="100000"/>
              </a:lnSpc>
              <a:buAutoNum type="arabicPeriod"/>
              <a:tabLst>
                <a:tab pos="435609" algn="l"/>
              </a:tabLst>
            </a:pPr>
            <a:r>
              <a:rPr sz="1800" b="1" spc="-5" dirty="0">
                <a:latin typeface="Tahoma"/>
                <a:cs typeface="Tahoma"/>
              </a:rPr>
              <a:t>Case</a:t>
            </a:r>
            <a:r>
              <a:rPr sz="1800" b="1" spc="-10" dirty="0">
                <a:latin typeface="Tahoma"/>
                <a:cs typeface="Tahoma"/>
              </a:rPr>
              <a:t> </a:t>
            </a:r>
            <a:r>
              <a:rPr sz="1800" b="1" spc="-5" dirty="0">
                <a:latin typeface="Tahoma"/>
                <a:cs typeface="Tahoma"/>
              </a:rPr>
              <a:t>presentation</a:t>
            </a:r>
            <a:endParaRPr sz="1800">
              <a:latin typeface="Tahoma"/>
              <a:cs typeface="Tahoma"/>
            </a:endParaRPr>
          </a:p>
          <a:p>
            <a:pPr marL="434975" indent="-343535">
              <a:lnSpc>
                <a:spcPct val="100000"/>
              </a:lnSpc>
              <a:buAutoNum type="arabicPeriod"/>
              <a:tabLst>
                <a:tab pos="435609" algn="l"/>
              </a:tabLst>
            </a:pPr>
            <a:r>
              <a:rPr sz="1800" b="1" spc="-5" dirty="0">
                <a:latin typeface="Tahoma"/>
                <a:cs typeface="Tahoma"/>
              </a:rPr>
              <a:t>Identifying key</a:t>
            </a:r>
            <a:r>
              <a:rPr sz="1800" b="1" spc="25" dirty="0">
                <a:latin typeface="Tahoma"/>
                <a:cs typeface="Tahoma"/>
              </a:rPr>
              <a:t> </a:t>
            </a:r>
            <a:r>
              <a:rPr sz="1800" b="1" spc="-5" dirty="0">
                <a:latin typeface="Tahoma"/>
                <a:cs typeface="Tahoma"/>
              </a:rPr>
              <a:t>information</a:t>
            </a:r>
            <a:endParaRPr sz="1800">
              <a:latin typeface="Tahoma"/>
              <a:cs typeface="Tahoma"/>
            </a:endParaRPr>
          </a:p>
          <a:p>
            <a:pPr marL="434975" marR="1310640" indent="-342900">
              <a:lnSpc>
                <a:spcPct val="100000"/>
              </a:lnSpc>
              <a:buAutoNum type="arabicPeriod"/>
              <a:tabLst>
                <a:tab pos="435609" algn="l"/>
              </a:tabLst>
            </a:pPr>
            <a:r>
              <a:rPr sz="1800" b="1" spc="-5" dirty="0">
                <a:latin typeface="Tahoma"/>
                <a:cs typeface="Tahoma"/>
              </a:rPr>
              <a:t>Generating </a:t>
            </a:r>
            <a:r>
              <a:rPr sz="1800" b="1" dirty="0">
                <a:latin typeface="Tahoma"/>
                <a:cs typeface="Tahoma"/>
              </a:rPr>
              <a:t>and</a:t>
            </a:r>
            <a:r>
              <a:rPr sz="1800" b="1" spc="-85" dirty="0">
                <a:latin typeface="Tahoma"/>
                <a:cs typeface="Tahoma"/>
              </a:rPr>
              <a:t> </a:t>
            </a:r>
            <a:r>
              <a:rPr sz="1800" b="1" spc="-5" dirty="0">
                <a:latin typeface="Tahoma"/>
                <a:cs typeface="Tahoma"/>
              </a:rPr>
              <a:t>ranking  hypotheses</a:t>
            </a:r>
            <a:endParaRPr sz="1800">
              <a:latin typeface="Tahoma"/>
              <a:cs typeface="Tahoma"/>
            </a:endParaRPr>
          </a:p>
          <a:p>
            <a:pPr marL="434975" indent="-343535">
              <a:lnSpc>
                <a:spcPct val="100000"/>
              </a:lnSpc>
              <a:buAutoNum type="arabicPeriod"/>
              <a:tabLst>
                <a:tab pos="435609" algn="l"/>
              </a:tabLst>
            </a:pPr>
            <a:r>
              <a:rPr sz="1800" b="1" spc="-5" dirty="0">
                <a:latin typeface="Tahoma"/>
                <a:cs typeface="Tahoma"/>
              </a:rPr>
              <a:t>Generating </a:t>
            </a:r>
            <a:r>
              <a:rPr sz="1800" b="1" dirty="0">
                <a:latin typeface="Tahoma"/>
                <a:cs typeface="Tahoma"/>
              </a:rPr>
              <a:t>an </a:t>
            </a:r>
            <a:r>
              <a:rPr sz="1800" b="1" spc="-5" dirty="0">
                <a:latin typeface="Tahoma"/>
                <a:cs typeface="Tahoma"/>
              </a:rPr>
              <a:t>enquiry</a:t>
            </a:r>
            <a:r>
              <a:rPr sz="1800" b="1" spc="-30" dirty="0">
                <a:latin typeface="Tahoma"/>
                <a:cs typeface="Tahoma"/>
              </a:rPr>
              <a:t> </a:t>
            </a:r>
            <a:r>
              <a:rPr sz="1800" b="1" spc="-5" dirty="0">
                <a:latin typeface="Tahoma"/>
                <a:cs typeface="Tahoma"/>
              </a:rPr>
              <a:t>strategy</a:t>
            </a:r>
            <a:endParaRPr sz="1800">
              <a:latin typeface="Tahoma"/>
              <a:cs typeface="Tahoma"/>
            </a:endParaRPr>
          </a:p>
          <a:p>
            <a:pPr marL="434975" indent="-343535">
              <a:lnSpc>
                <a:spcPct val="100000"/>
              </a:lnSpc>
              <a:buAutoNum type="arabicPeriod"/>
              <a:tabLst>
                <a:tab pos="435609" algn="l"/>
              </a:tabLst>
            </a:pPr>
            <a:r>
              <a:rPr sz="1800" b="1" spc="-5" dirty="0">
                <a:latin typeface="Tahoma"/>
                <a:cs typeface="Tahoma"/>
              </a:rPr>
              <a:t>Defining learning</a:t>
            </a:r>
            <a:r>
              <a:rPr sz="1800" b="1" spc="-25" dirty="0">
                <a:latin typeface="Tahoma"/>
                <a:cs typeface="Tahoma"/>
              </a:rPr>
              <a:t> </a:t>
            </a:r>
            <a:r>
              <a:rPr sz="1800" b="1" spc="-5" dirty="0">
                <a:latin typeface="Tahoma"/>
                <a:cs typeface="Tahoma"/>
              </a:rPr>
              <a:t>objectives</a:t>
            </a:r>
            <a:endParaRPr sz="1800">
              <a:latin typeface="Tahoma"/>
              <a:cs typeface="Tahoma"/>
            </a:endParaRPr>
          </a:p>
          <a:p>
            <a:pPr marL="434975" indent="-343535">
              <a:lnSpc>
                <a:spcPct val="100000"/>
              </a:lnSpc>
              <a:buAutoNum type="arabicPeriod"/>
              <a:tabLst>
                <a:tab pos="435609" algn="l"/>
              </a:tabLst>
            </a:pPr>
            <a:r>
              <a:rPr sz="1800" b="1" spc="-5" dirty="0">
                <a:latin typeface="Tahoma"/>
                <a:cs typeface="Tahoma"/>
              </a:rPr>
              <a:t>Reporting</a:t>
            </a:r>
            <a:r>
              <a:rPr sz="1800" b="1" spc="10" dirty="0">
                <a:latin typeface="Tahoma"/>
                <a:cs typeface="Tahoma"/>
              </a:rPr>
              <a:t> </a:t>
            </a:r>
            <a:r>
              <a:rPr sz="1800" b="1" dirty="0">
                <a:latin typeface="Tahoma"/>
                <a:cs typeface="Tahoma"/>
              </a:rPr>
              <a:t>back</a:t>
            </a:r>
            <a:endParaRPr sz="1800">
              <a:latin typeface="Tahoma"/>
              <a:cs typeface="Tahoma"/>
            </a:endParaRPr>
          </a:p>
          <a:p>
            <a:pPr marL="434975" indent="-343535">
              <a:lnSpc>
                <a:spcPct val="100000"/>
              </a:lnSpc>
              <a:buAutoNum type="arabicPeriod"/>
              <a:tabLst>
                <a:tab pos="435609" algn="l"/>
              </a:tabLst>
            </a:pPr>
            <a:r>
              <a:rPr sz="1800" b="1" spc="-5" dirty="0">
                <a:latin typeface="Tahoma"/>
                <a:cs typeface="Tahoma"/>
              </a:rPr>
              <a:t>Integrating new knowledge</a:t>
            </a:r>
            <a:endParaRPr sz="1800">
              <a:latin typeface="Tahoma"/>
              <a:cs typeface="Tahoma"/>
            </a:endParaRPr>
          </a:p>
        </p:txBody>
      </p:sp>
      <p:grpSp>
        <p:nvGrpSpPr>
          <p:cNvPr id="5" name="object 5"/>
          <p:cNvGrpSpPr/>
          <p:nvPr/>
        </p:nvGrpSpPr>
        <p:grpSpPr>
          <a:xfrm>
            <a:off x="6091237" y="2357437"/>
            <a:ext cx="1025525" cy="161925"/>
            <a:chOff x="6091237" y="2357437"/>
            <a:chExt cx="1025525" cy="161925"/>
          </a:xfrm>
        </p:grpSpPr>
        <p:sp>
          <p:nvSpPr>
            <p:cNvPr id="6" name="object 6"/>
            <p:cNvSpPr/>
            <p:nvPr/>
          </p:nvSpPr>
          <p:spPr>
            <a:xfrm>
              <a:off x="6096000" y="2362200"/>
              <a:ext cx="1016000" cy="152400"/>
            </a:xfrm>
            <a:custGeom>
              <a:avLst/>
              <a:gdLst/>
              <a:ahLst/>
              <a:cxnLst/>
              <a:rect l="l" t="t" r="r" b="b"/>
              <a:pathLst>
                <a:path w="1016000" h="152400">
                  <a:moveTo>
                    <a:pt x="825500" y="0"/>
                  </a:moveTo>
                  <a:lnTo>
                    <a:pt x="825500" y="38100"/>
                  </a:lnTo>
                  <a:lnTo>
                    <a:pt x="0" y="38100"/>
                  </a:lnTo>
                  <a:lnTo>
                    <a:pt x="0" y="114300"/>
                  </a:lnTo>
                  <a:lnTo>
                    <a:pt x="825500" y="114300"/>
                  </a:lnTo>
                  <a:lnTo>
                    <a:pt x="825500" y="152400"/>
                  </a:lnTo>
                  <a:lnTo>
                    <a:pt x="1016000" y="76200"/>
                  </a:lnTo>
                  <a:lnTo>
                    <a:pt x="825500" y="0"/>
                  </a:lnTo>
                  <a:close/>
                </a:path>
              </a:pathLst>
            </a:custGeom>
            <a:solidFill>
              <a:srgbClr val="FFFF99"/>
            </a:solidFill>
          </p:spPr>
          <p:txBody>
            <a:bodyPr wrap="square" lIns="0" tIns="0" rIns="0" bIns="0" rtlCol="0"/>
            <a:lstStyle/>
            <a:p>
              <a:endParaRPr/>
            </a:p>
          </p:txBody>
        </p:sp>
        <p:sp>
          <p:nvSpPr>
            <p:cNvPr id="7" name="object 7"/>
            <p:cNvSpPr/>
            <p:nvPr/>
          </p:nvSpPr>
          <p:spPr>
            <a:xfrm>
              <a:off x="6096000" y="2362200"/>
              <a:ext cx="1016000" cy="152400"/>
            </a:xfrm>
            <a:custGeom>
              <a:avLst/>
              <a:gdLst/>
              <a:ahLst/>
              <a:cxnLst/>
              <a:rect l="l" t="t" r="r" b="b"/>
              <a:pathLst>
                <a:path w="1016000" h="152400">
                  <a:moveTo>
                    <a:pt x="0" y="38100"/>
                  </a:moveTo>
                  <a:lnTo>
                    <a:pt x="825500" y="38100"/>
                  </a:lnTo>
                  <a:lnTo>
                    <a:pt x="825500" y="0"/>
                  </a:lnTo>
                  <a:lnTo>
                    <a:pt x="1016000" y="76200"/>
                  </a:lnTo>
                  <a:lnTo>
                    <a:pt x="825500" y="152400"/>
                  </a:lnTo>
                  <a:lnTo>
                    <a:pt x="825500" y="114300"/>
                  </a:lnTo>
                  <a:lnTo>
                    <a:pt x="0" y="114300"/>
                  </a:lnTo>
                  <a:lnTo>
                    <a:pt x="0" y="38100"/>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82732" y="50669"/>
            <a:ext cx="7914352" cy="66757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0808" y="373761"/>
            <a:ext cx="8390255" cy="635000"/>
          </a:xfrm>
          <a:prstGeom prst="rect">
            <a:avLst/>
          </a:prstGeom>
        </p:spPr>
        <p:txBody>
          <a:bodyPr vert="horz" wrap="square" lIns="0" tIns="12065" rIns="0" bIns="0" rtlCol="0">
            <a:spAutoFit/>
          </a:bodyPr>
          <a:lstStyle/>
          <a:p>
            <a:pPr marL="12700">
              <a:lnSpc>
                <a:spcPct val="100000"/>
              </a:lnSpc>
              <a:spcBef>
                <a:spcPts val="95"/>
              </a:spcBef>
            </a:pPr>
            <a:r>
              <a:rPr spc="-229" dirty="0"/>
              <a:t>How </a:t>
            </a:r>
            <a:r>
              <a:rPr spc="-250" dirty="0"/>
              <a:t>does </a:t>
            </a:r>
            <a:r>
              <a:rPr spc="-180" dirty="0"/>
              <a:t>problem-based </a:t>
            </a:r>
            <a:r>
              <a:rPr spc="-155" dirty="0"/>
              <a:t>learning</a:t>
            </a:r>
            <a:r>
              <a:rPr spc="-225" dirty="0"/>
              <a:t> </a:t>
            </a:r>
            <a:r>
              <a:rPr spc="-175" dirty="0"/>
              <a:t>work?</a:t>
            </a:r>
          </a:p>
        </p:txBody>
      </p:sp>
      <p:sp>
        <p:nvSpPr>
          <p:cNvPr id="3" name="object 3"/>
          <p:cNvSpPr txBox="1"/>
          <p:nvPr/>
        </p:nvSpPr>
        <p:spPr>
          <a:xfrm>
            <a:off x="1501266" y="1580362"/>
            <a:ext cx="9902190" cy="3943985"/>
          </a:xfrm>
          <a:prstGeom prst="rect">
            <a:avLst/>
          </a:prstGeom>
        </p:spPr>
        <p:txBody>
          <a:bodyPr vert="horz" wrap="square" lIns="0" tIns="47625" rIns="0" bIns="0" rtlCol="0">
            <a:spAutoFit/>
          </a:bodyPr>
          <a:lstStyle/>
          <a:p>
            <a:pPr marL="12700">
              <a:lnSpc>
                <a:spcPct val="100000"/>
              </a:lnSpc>
              <a:spcBef>
                <a:spcPts val="375"/>
              </a:spcBef>
            </a:pPr>
            <a:r>
              <a:rPr sz="2000" b="1" i="1" spc="-5" dirty="0">
                <a:solidFill>
                  <a:srgbClr val="00FF00"/>
                </a:solidFill>
                <a:latin typeface="Carlito"/>
                <a:cs typeface="Carlito"/>
              </a:rPr>
              <a:t>What </a:t>
            </a:r>
            <a:r>
              <a:rPr sz="2000" b="1" i="1" spc="-10" dirty="0">
                <a:solidFill>
                  <a:srgbClr val="00FF00"/>
                </a:solidFill>
                <a:latin typeface="Carlito"/>
                <a:cs typeface="Carlito"/>
              </a:rPr>
              <a:t>instructors</a:t>
            </a:r>
            <a:r>
              <a:rPr sz="2000" b="1" i="1" spc="-65" dirty="0">
                <a:solidFill>
                  <a:srgbClr val="00FF00"/>
                </a:solidFill>
                <a:latin typeface="Carlito"/>
                <a:cs typeface="Carlito"/>
              </a:rPr>
              <a:t> </a:t>
            </a:r>
            <a:r>
              <a:rPr sz="2000" b="1" i="1" dirty="0">
                <a:solidFill>
                  <a:srgbClr val="00FF00"/>
                </a:solidFill>
                <a:latin typeface="Carlito"/>
                <a:cs typeface="Carlito"/>
              </a:rPr>
              <a:t>do:</a:t>
            </a:r>
            <a:endParaRPr sz="2000">
              <a:latin typeface="Carlito"/>
              <a:cs typeface="Carlito"/>
            </a:endParaRPr>
          </a:p>
          <a:p>
            <a:pPr marL="148590" marR="941069" indent="-148590">
              <a:lnSpc>
                <a:spcPct val="70000"/>
              </a:lnSpc>
              <a:spcBef>
                <a:spcPts val="1000"/>
              </a:spcBef>
              <a:buChar char="-"/>
              <a:tabLst>
                <a:tab pos="148590" algn="l"/>
              </a:tabLst>
            </a:pPr>
            <a:r>
              <a:rPr sz="2000" spc="-10" dirty="0">
                <a:latin typeface="Carlito"/>
                <a:cs typeface="Carlito"/>
              </a:rPr>
              <a:t>Develop real-world, complex </a:t>
            </a:r>
            <a:r>
              <a:rPr sz="2000" dirty="0">
                <a:latin typeface="Carlito"/>
                <a:cs typeface="Carlito"/>
              </a:rPr>
              <a:t>and open-ended </a:t>
            </a:r>
            <a:r>
              <a:rPr sz="2000" spc="-10" dirty="0">
                <a:latin typeface="Carlito"/>
                <a:cs typeface="Carlito"/>
              </a:rPr>
              <a:t>problems </a:t>
            </a:r>
            <a:r>
              <a:rPr sz="2000" spc="-5" dirty="0">
                <a:latin typeface="Carlito"/>
                <a:cs typeface="Carlito"/>
              </a:rPr>
              <a:t>such </a:t>
            </a:r>
            <a:r>
              <a:rPr sz="2000" dirty="0">
                <a:latin typeface="Carlito"/>
                <a:cs typeface="Carlito"/>
              </a:rPr>
              <a:t>as </a:t>
            </a:r>
            <a:r>
              <a:rPr sz="2000" spc="-5" dirty="0">
                <a:latin typeface="Carlito"/>
                <a:cs typeface="Carlito"/>
              </a:rPr>
              <a:t>might </a:t>
            </a:r>
            <a:r>
              <a:rPr sz="2000" dirty="0">
                <a:latin typeface="Carlito"/>
                <a:cs typeface="Carlito"/>
              </a:rPr>
              <a:t>be </a:t>
            </a:r>
            <a:r>
              <a:rPr sz="2000" spc="-10" dirty="0">
                <a:latin typeface="Carlito"/>
                <a:cs typeface="Carlito"/>
              </a:rPr>
              <a:t>faced </a:t>
            </a:r>
            <a:r>
              <a:rPr sz="2000" dirty="0">
                <a:latin typeface="Carlito"/>
                <a:cs typeface="Carlito"/>
              </a:rPr>
              <a:t>in the  </a:t>
            </a:r>
            <a:r>
              <a:rPr sz="2000" spc="-10" dirty="0">
                <a:latin typeface="Carlito"/>
                <a:cs typeface="Carlito"/>
              </a:rPr>
              <a:t>workplace </a:t>
            </a:r>
            <a:r>
              <a:rPr sz="2000" spc="-5" dirty="0">
                <a:latin typeface="Carlito"/>
                <a:cs typeface="Carlito"/>
              </a:rPr>
              <a:t>or daily</a:t>
            </a:r>
            <a:r>
              <a:rPr sz="2000" spc="-15" dirty="0">
                <a:latin typeface="Carlito"/>
                <a:cs typeface="Carlito"/>
              </a:rPr>
              <a:t> life.</a:t>
            </a:r>
            <a:endParaRPr sz="2000">
              <a:latin typeface="Carlito"/>
              <a:cs typeface="Carlito"/>
            </a:endParaRPr>
          </a:p>
          <a:p>
            <a:pPr marL="174625" marR="6350" indent="-174625">
              <a:lnSpc>
                <a:spcPct val="70000"/>
              </a:lnSpc>
              <a:spcBef>
                <a:spcPts val="1010"/>
              </a:spcBef>
              <a:buChar char="-"/>
              <a:tabLst>
                <a:tab pos="174625" algn="l"/>
              </a:tabLst>
            </a:pPr>
            <a:r>
              <a:rPr sz="2000" dirty="0">
                <a:latin typeface="Carlito"/>
                <a:cs typeface="Carlito"/>
              </a:rPr>
              <a:t>Act as </a:t>
            </a:r>
            <a:r>
              <a:rPr sz="2000" spc="-15" dirty="0">
                <a:latin typeface="Carlito"/>
                <a:cs typeface="Carlito"/>
              </a:rPr>
              <a:t>facilitators, </a:t>
            </a:r>
            <a:r>
              <a:rPr sz="2000" spc="-5" dirty="0">
                <a:latin typeface="Carlito"/>
                <a:cs typeface="Carlito"/>
              </a:rPr>
              <a:t>making </a:t>
            </a:r>
            <a:r>
              <a:rPr sz="2000" spc="-10" dirty="0">
                <a:latin typeface="Carlito"/>
                <a:cs typeface="Carlito"/>
              </a:rPr>
              <a:t>sure </a:t>
            </a:r>
            <a:r>
              <a:rPr sz="2000" spc="-5" dirty="0">
                <a:latin typeface="Carlito"/>
                <a:cs typeface="Carlito"/>
              </a:rPr>
              <a:t>students </a:t>
            </a:r>
            <a:r>
              <a:rPr sz="2000" spc="-10" dirty="0">
                <a:latin typeface="Carlito"/>
                <a:cs typeface="Carlito"/>
              </a:rPr>
              <a:t>are </a:t>
            </a:r>
            <a:r>
              <a:rPr sz="2000" spc="-15" dirty="0">
                <a:latin typeface="Carlito"/>
                <a:cs typeface="Carlito"/>
              </a:rPr>
              <a:t>staying </a:t>
            </a:r>
            <a:r>
              <a:rPr sz="2000" spc="-10" dirty="0">
                <a:latin typeface="Carlito"/>
                <a:cs typeface="Carlito"/>
              </a:rPr>
              <a:t>on track </a:t>
            </a:r>
            <a:r>
              <a:rPr sz="2000" dirty="0">
                <a:latin typeface="Carlito"/>
                <a:cs typeface="Carlito"/>
              </a:rPr>
              <a:t>and </a:t>
            </a:r>
            <a:r>
              <a:rPr sz="2000" spc="-5" dirty="0">
                <a:latin typeface="Carlito"/>
                <a:cs typeface="Carlito"/>
              </a:rPr>
              <a:t>finding the </a:t>
            </a:r>
            <a:r>
              <a:rPr sz="2000" spc="-10" dirty="0">
                <a:latin typeface="Carlito"/>
                <a:cs typeface="Carlito"/>
              </a:rPr>
              <a:t>resources </a:t>
            </a:r>
            <a:r>
              <a:rPr sz="2000" spc="-5" dirty="0">
                <a:latin typeface="Carlito"/>
                <a:cs typeface="Carlito"/>
              </a:rPr>
              <a:t>they  need.</a:t>
            </a:r>
            <a:endParaRPr sz="2000">
              <a:latin typeface="Carlito"/>
              <a:cs typeface="Carlito"/>
            </a:endParaRPr>
          </a:p>
          <a:p>
            <a:pPr marL="147955" indent="-135890">
              <a:lnSpc>
                <a:spcPct val="100000"/>
              </a:lnSpc>
              <a:spcBef>
                <a:spcPts val="275"/>
              </a:spcBef>
              <a:buChar char="-"/>
              <a:tabLst>
                <a:tab pos="148590" algn="l"/>
              </a:tabLst>
            </a:pPr>
            <a:r>
              <a:rPr sz="2000" dirty="0">
                <a:latin typeface="Carlito"/>
                <a:cs typeface="Carlito"/>
              </a:rPr>
              <a:t>Raise </a:t>
            </a:r>
            <a:r>
              <a:rPr sz="2000" spc="-5" dirty="0">
                <a:latin typeface="Carlito"/>
                <a:cs typeface="Carlito"/>
              </a:rPr>
              <a:t>questions </a:t>
            </a:r>
            <a:r>
              <a:rPr sz="2000" spc="-15" dirty="0">
                <a:latin typeface="Carlito"/>
                <a:cs typeface="Carlito"/>
              </a:rPr>
              <a:t>to </a:t>
            </a:r>
            <a:r>
              <a:rPr sz="2000" spc="-10" dirty="0">
                <a:latin typeface="Carlito"/>
                <a:cs typeface="Carlito"/>
              </a:rPr>
              <a:t>student groups </a:t>
            </a:r>
            <a:r>
              <a:rPr sz="2000" spc="-5" dirty="0">
                <a:latin typeface="Carlito"/>
                <a:cs typeface="Carlito"/>
              </a:rPr>
              <a:t>that deepen </a:t>
            </a:r>
            <a:r>
              <a:rPr sz="2000" dirty="0">
                <a:latin typeface="Carlito"/>
                <a:cs typeface="Carlito"/>
              </a:rPr>
              <a:t>the connections </a:t>
            </a:r>
            <a:r>
              <a:rPr sz="2000" spc="-5" dirty="0">
                <a:latin typeface="Carlito"/>
                <a:cs typeface="Carlito"/>
              </a:rPr>
              <a:t>they </a:t>
            </a:r>
            <a:r>
              <a:rPr sz="2000" spc="-15" dirty="0">
                <a:latin typeface="Carlito"/>
                <a:cs typeface="Carlito"/>
              </a:rPr>
              <a:t>make </a:t>
            </a:r>
            <a:r>
              <a:rPr sz="2000" dirty="0">
                <a:latin typeface="Carlito"/>
                <a:cs typeface="Carlito"/>
              </a:rPr>
              <a:t>among</a:t>
            </a:r>
            <a:r>
              <a:rPr sz="2000" spc="60" dirty="0">
                <a:latin typeface="Carlito"/>
                <a:cs typeface="Carlito"/>
              </a:rPr>
              <a:t> </a:t>
            </a:r>
            <a:r>
              <a:rPr sz="2000" spc="-5" dirty="0">
                <a:latin typeface="Carlito"/>
                <a:cs typeface="Carlito"/>
              </a:rPr>
              <a:t>concepts.</a:t>
            </a:r>
            <a:endParaRPr sz="2000">
              <a:latin typeface="Carlito"/>
              <a:cs typeface="Carlito"/>
            </a:endParaRPr>
          </a:p>
          <a:p>
            <a:pPr marL="12700">
              <a:lnSpc>
                <a:spcPct val="100000"/>
              </a:lnSpc>
              <a:spcBef>
                <a:spcPts val="280"/>
              </a:spcBef>
            </a:pPr>
            <a:r>
              <a:rPr sz="2000" i="1" dirty="0">
                <a:latin typeface="Carlito"/>
                <a:cs typeface="Carlito"/>
              </a:rPr>
              <a:t>- </a:t>
            </a:r>
            <a:r>
              <a:rPr sz="2000" spc="-15" dirty="0">
                <a:latin typeface="Carlito"/>
                <a:cs typeface="Carlito"/>
              </a:rPr>
              <a:t>Strike </a:t>
            </a:r>
            <a:r>
              <a:rPr sz="2000" dirty="0">
                <a:latin typeface="Carlito"/>
                <a:cs typeface="Carlito"/>
              </a:rPr>
              <a:t>a </a:t>
            </a:r>
            <a:r>
              <a:rPr sz="2000" spc="-5" dirty="0">
                <a:latin typeface="Carlito"/>
                <a:cs typeface="Carlito"/>
              </a:rPr>
              <a:t>balance between </a:t>
            </a:r>
            <a:r>
              <a:rPr sz="2000" spc="-10" dirty="0">
                <a:latin typeface="Carlito"/>
                <a:cs typeface="Carlito"/>
              </a:rPr>
              <a:t>providing direct </a:t>
            </a:r>
            <a:r>
              <a:rPr sz="2000" dirty="0">
                <a:latin typeface="Carlito"/>
                <a:cs typeface="Carlito"/>
              </a:rPr>
              <a:t>guidance and </a:t>
            </a:r>
            <a:r>
              <a:rPr sz="2000" spc="-5" dirty="0">
                <a:latin typeface="Carlito"/>
                <a:cs typeface="Carlito"/>
              </a:rPr>
              <a:t>encouraging </a:t>
            </a:r>
            <a:r>
              <a:rPr sz="2000" spc="-10" dirty="0">
                <a:latin typeface="Carlito"/>
                <a:cs typeface="Carlito"/>
              </a:rPr>
              <a:t>self-directed</a:t>
            </a:r>
            <a:r>
              <a:rPr sz="2000" spc="90" dirty="0">
                <a:latin typeface="Carlito"/>
                <a:cs typeface="Carlito"/>
              </a:rPr>
              <a:t> </a:t>
            </a:r>
            <a:r>
              <a:rPr sz="2000" dirty="0">
                <a:latin typeface="Carlito"/>
                <a:cs typeface="Carlito"/>
              </a:rPr>
              <a:t>learning.</a:t>
            </a:r>
            <a:endParaRPr sz="2000">
              <a:latin typeface="Carlito"/>
              <a:cs typeface="Carlito"/>
            </a:endParaRPr>
          </a:p>
          <a:p>
            <a:pPr>
              <a:lnSpc>
                <a:spcPct val="100000"/>
              </a:lnSpc>
              <a:spcBef>
                <a:spcPts val="30"/>
              </a:spcBef>
            </a:pPr>
            <a:endParaRPr sz="2400">
              <a:latin typeface="Carlito"/>
              <a:cs typeface="Carlito"/>
            </a:endParaRPr>
          </a:p>
          <a:p>
            <a:pPr marL="12700">
              <a:lnSpc>
                <a:spcPct val="100000"/>
              </a:lnSpc>
            </a:pPr>
            <a:r>
              <a:rPr sz="2000" b="1" i="1" spc="-5" dirty="0">
                <a:solidFill>
                  <a:srgbClr val="00FF00"/>
                </a:solidFill>
                <a:latin typeface="Carlito"/>
                <a:cs typeface="Carlito"/>
              </a:rPr>
              <a:t>What </a:t>
            </a:r>
            <a:r>
              <a:rPr sz="2000" b="1" i="1" spc="-10" dirty="0">
                <a:solidFill>
                  <a:srgbClr val="00FF00"/>
                </a:solidFill>
                <a:latin typeface="Carlito"/>
                <a:cs typeface="Carlito"/>
              </a:rPr>
              <a:t>students</a:t>
            </a:r>
            <a:r>
              <a:rPr sz="2000" b="1" i="1" spc="-65" dirty="0">
                <a:solidFill>
                  <a:srgbClr val="00FF00"/>
                </a:solidFill>
                <a:latin typeface="Carlito"/>
                <a:cs typeface="Carlito"/>
              </a:rPr>
              <a:t> </a:t>
            </a:r>
            <a:r>
              <a:rPr sz="2000" b="1" i="1" spc="-5" dirty="0">
                <a:solidFill>
                  <a:srgbClr val="00FF00"/>
                </a:solidFill>
                <a:latin typeface="Carlito"/>
                <a:cs typeface="Carlito"/>
              </a:rPr>
              <a:t>do:</a:t>
            </a:r>
            <a:endParaRPr sz="2000">
              <a:latin typeface="Carlito"/>
              <a:cs typeface="Carlito"/>
            </a:endParaRPr>
          </a:p>
          <a:p>
            <a:pPr marL="165100" marR="5080" indent="-165100">
              <a:lnSpc>
                <a:spcPct val="70000"/>
              </a:lnSpc>
              <a:spcBef>
                <a:spcPts val="1000"/>
              </a:spcBef>
              <a:buChar char="-"/>
              <a:tabLst>
                <a:tab pos="165100" algn="l"/>
              </a:tabLst>
            </a:pPr>
            <a:r>
              <a:rPr sz="2000" spc="-5" dirty="0">
                <a:latin typeface="Carlito"/>
                <a:cs typeface="Carlito"/>
              </a:rPr>
              <a:t>Address </a:t>
            </a:r>
            <a:r>
              <a:rPr sz="2000" dirty="0">
                <a:latin typeface="Carlito"/>
                <a:cs typeface="Carlito"/>
              </a:rPr>
              <a:t>the </a:t>
            </a:r>
            <a:r>
              <a:rPr sz="2000" spc="-10" dirty="0">
                <a:latin typeface="Carlito"/>
                <a:cs typeface="Carlito"/>
              </a:rPr>
              <a:t>problem, </a:t>
            </a:r>
            <a:r>
              <a:rPr sz="2000" dirty="0">
                <a:latin typeface="Carlito"/>
                <a:cs typeface="Carlito"/>
              </a:rPr>
              <a:t>identifying </a:t>
            </a:r>
            <a:r>
              <a:rPr sz="2000" spc="-5" dirty="0">
                <a:latin typeface="Carlito"/>
                <a:cs typeface="Carlito"/>
              </a:rPr>
              <a:t>what they need </a:t>
            </a:r>
            <a:r>
              <a:rPr sz="2000" spc="-15" dirty="0">
                <a:latin typeface="Carlito"/>
                <a:cs typeface="Carlito"/>
              </a:rPr>
              <a:t>to </a:t>
            </a:r>
            <a:r>
              <a:rPr sz="2000" dirty="0">
                <a:latin typeface="Carlito"/>
                <a:cs typeface="Carlito"/>
              </a:rPr>
              <a:t>learn </a:t>
            </a:r>
            <a:r>
              <a:rPr sz="2000" spc="-5" dirty="0">
                <a:latin typeface="Carlito"/>
                <a:cs typeface="Carlito"/>
              </a:rPr>
              <a:t>in </a:t>
            </a:r>
            <a:r>
              <a:rPr sz="2000" spc="-10" dirty="0">
                <a:latin typeface="Carlito"/>
                <a:cs typeface="Carlito"/>
              </a:rPr>
              <a:t>order </a:t>
            </a:r>
            <a:r>
              <a:rPr sz="2000" spc="-15" dirty="0">
                <a:latin typeface="Carlito"/>
                <a:cs typeface="Carlito"/>
              </a:rPr>
              <a:t>to </a:t>
            </a:r>
            <a:r>
              <a:rPr sz="2000" spc="-10" dirty="0">
                <a:latin typeface="Carlito"/>
                <a:cs typeface="Carlito"/>
              </a:rPr>
              <a:t>develop </a:t>
            </a:r>
            <a:r>
              <a:rPr sz="2000" dirty="0">
                <a:latin typeface="Carlito"/>
                <a:cs typeface="Carlito"/>
              </a:rPr>
              <a:t>a solution and  </a:t>
            </a:r>
            <a:r>
              <a:rPr sz="2000" spc="-5" dirty="0">
                <a:latin typeface="Carlito"/>
                <a:cs typeface="Carlito"/>
              </a:rPr>
              <a:t>where </a:t>
            </a:r>
            <a:r>
              <a:rPr sz="2000" spc="-15" dirty="0">
                <a:latin typeface="Carlito"/>
                <a:cs typeface="Carlito"/>
              </a:rPr>
              <a:t>to </a:t>
            </a:r>
            <a:r>
              <a:rPr sz="2000" dirty="0">
                <a:latin typeface="Carlito"/>
                <a:cs typeface="Carlito"/>
              </a:rPr>
              <a:t>look </a:t>
            </a:r>
            <a:r>
              <a:rPr sz="2000" spc="-15" dirty="0">
                <a:latin typeface="Carlito"/>
                <a:cs typeface="Carlito"/>
              </a:rPr>
              <a:t>for </a:t>
            </a:r>
            <a:r>
              <a:rPr sz="2000" spc="-10" dirty="0">
                <a:latin typeface="Carlito"/>
                <a:cs typeface="Carlito"/>
              </a:rPr>
              <a:t>appropriate </a:t>
            </a:r>
            <a:r>
              <a:rPr sz="2000" dirty="0">
                <a:latin typeface="Carlito"/>
                <a:cs typeface="Carlito"/>
              </a:rPr>
              <a:t>learning</a:t>
            </a:r>
            <a:r>
              <a:rPr sz="2000" spc="10" dirty="0">
                <a:latin typeface="Carlito"/>
                <a:cs typeface="Carlito"/>
              </a:rPr>
              <a:t> </a:t>
            </a:r>
            <a:r>
              <a:rPr sz="2000" spc="-5" dirty="0">
                <a:latin typeface="Carlito"/>
                <a:cs typeface="Carlito"/>
              </a:rPr>
              <a:t>resources.</a:t>
            </a:r>
            <a:endParaRPr sz="2000">
              <a:latin typeface="Carlito"/>
              <a:cs typeface="Carlito"/>
            </a:endParaRPr>
          </a:p>
          <a:p>
            <a:pPr marL="180340" indent="-167640">
              <a:lnSpc>
                <a:spcPts val="2039"/>
              </a:lnSpc>
              <a:spcBef>
                <a:spcPts val="290"/>
              </a:spcBef>
              <a:buChar char="-"/>
              <a:tabLst>
                <a:tab pos="180340" algn="l"/>
              </a:tabLst>
            </a:pPr>
            <a:r>
              <a:rPr sz="2000" spc="-10" dirty="0">
                <a:latin typeface="Carlito"/>
                <a:cs typeface="Carlito"/>
              </a:rPr>
              <a:t>Collaborate</a:t>
            </a:r>
            <a:r>
              <a:rPr sz="2000" spc="254" dirty="0">
                <a:latin typeface="Carlito"/>
                <a:cs typeface="Carlito"/>
              </a:rPr>
              <a:t> </a:t>
            </a:r>
            <a:r>
              <a:rPr sz="2000" spc="-5" dirty="0">
                <a:latin typeface="Carlito"/>
                <a:cs typeface="Carlito"/>
              </a:rPr>
              <a:t>to</a:t>
            </a:r>
            <a:r>
              <a:rPr sz="2000" spc="245" dirty="0">
                <a:latin typeface="Carlito"/>
                <a:cs typeface="Carlito"/>
              </a:rPr>
              <a:t> </a:t>
            </a:r>
            <a:r>
              <a:rPr sz="2000" spc="-10" dirty="0">
                <a:latin typeface="Carlito"/>
                <a:cs typeface="Carlito"/>
              </a:rPr>
              <a:t>gather</a:t>
            </a:r>
            <a:r>
              <a:rPr sz="2000" spc="260" dirty="0">
                <a:latin typeface="Carlito"/>
                <a:cs typeface="Carlito"/>
              </a:rPr>
              <a:t> </a:t>
            </a:r>
            <a:r>
              <a:rPr sz="2000" spc="-5" dirty="0">
                <a:latin typeface="Carlito"/>
                <a:cs typeface="Carlito"/>
              </a:rPr>
              <a:t>resources,</a:t>
            </a:r>
            <a:r>
              <a:rPr sz="2000" spc="260" dirty="0">
                <a:latin typeface="Carlito"/>
                <a:cs typeface="Carlito"/>
              </a:rPr>
              <a:t> </a:t>
            </a:r>
            <a:r>
              <a:rPr sz="2000" spc="-10" dirty="0">
                <a:latin typeface="Carlito"/>
                <a:cs typeface="Carlito"/>
              </a:rPr>
              <a:t>share</a:t>
            </a:r>
            <a:r>
              <a:rPr sz="2000" spc="260" dirty="0">
                <a:latin typeface="Carlito"/>
                <a:cs typeface="Carlito"/>
              </a:rPr>
              <a:t> </a:t>
            </a:r>
            <a:r>
              <a:rPr sz="2000" dirty="0">
                <a:latin typeface="Carlito"/>
                <a:cs typeface="Carlito"/>
              </a:rPr>
              <a:t>and</a:t>
            </a:r>
            <a:r>
              <a:rPr sz="2000" spc="265" dirty="0">
                <a:latin typeface="Carlito"/>
                <a:cs typeface="Carlito"/>
              </a:rPr>
              <a:t> </a:t>
            </a:r>
            <a:r>
              <a:rPr sz="2000" spc="-15" dirty="0">
                <a:latin typeface="Carlito"/>
                <a:cs typeface="Carlito"/>
              </a:rPr>
              <a:t>synthesize</a:t>
            </a:r>
            <a:r>
              <a:rPr sz="2000" spc="250" dirty="0">
                <a:latin typeface="Carlito"/>
                <a:cs typeface="Carlito"/>
              </a:rPr>
              <a:t> </a:t>
            </a:r>
            <a:r>
              <a:rPr sz="2000" dirty="0">
                <a:latin typeface="Carlito"/>
                <a:cs typeface="Carlito"/>
              </a:rPr>
              <a:t>their</a:t>
            </a:r>
            <a:r>
              <a:rPr sz="2000" spc="260" dirty="0">
                <a:latin typeface="Carlito"/>
                <a:cs typeface="Carlito"/>
              </a:rPr>
              <a:t> </a:t>
            </a:r>
            <a:r>
              <a:rPr sz="2000" spc="-5" dirty="0">
                <a:latin typeface="Carlito"/>
                <a:cs typeface="Carlito"/>
              </a:rPr>
              <a:t>findings,</a:t>
            </a:r>
            <a:r>
              <a:rPr sz="2000" spc="254" dirty="0">
                <a:latin typeface="Carlito"/>
                <a:cs typeface="Carlito"/>
              </a:rPr>
              <a:t> </a:t>
            </a:r>
            <a:r>
              <a:rPr sz="2000" dirty="0">
                <a:latin typeface="Carlito"/>
                <a:cs typeface="Carlito"/>
              </a:rPr>
              <a:t>and</a:t>
            </a:r>
            <a:r>
              <a:rPr sz="2000" spc="245" dirty="0">
                <a:latin typeface="Carlito"/>
                <a:cs typeface="Carlito"/>
              </a:rPr>
              <a:t> </a:t>
            </a:r>
            <a:r>
              <a:rPr sz="2000" spc="-5" dirty="0">
                <a:latin typeface="Carlito"/>
                <a:cs typeface="Carlito"/>
              </a:rPr>
              <a:t>pose</a:t>
            </a:r>
            <a:r>
              <a:rPr sz="2000" spc="254" dirty="0">
                <a:latin typeface="Carlito"/>
                <a:cs typeface="Carlito"/>
              </a:rPr>
              <a:t> </a:t>
            </a:r>
            <a:r>
              <a:rPr sz="2000" spc="-5" dirty="0">
                <a:latin typeface="Carlito"/>
                <a:cs typeface="Carlito"/>
              </a:rPr>
              <a:t>questions</a:t>
            </a:r>
            <a:r>
              <a:rPr sz="2000" spc="265" dirty="0">
                <a:latin typeface="Carlito"/>
                <a:cs typeface="Carlito"/>
              </a:rPr>
              <a:t> </a:t>
            </a:r>
            <a:r>
              <a:rPr sz="2000" spc="-25" dirty="0">
                <a:latin typeface="Carlito"/>
                <a:cs typeface="Carlito"/>
              </a:rPr>
              <a:t>to</a:t>
            </a:r>
            <a:endParaRPr sz="2000">
              <a:latin typeface="Carlito"/>
              <a:cs typeface="Carlito"/>
            </a:endParaRPr>
          </a:p>
          <a:p>
            <a:pPr marL="241300">
              <a:lnSpc>
                <a:spcPts val="2039"/>
              </a:lnSpc>
            </a:pPr>
            <a:r>
              <a:rPr sz="2000" dirty="0">
                <a:latin typeface="Carlito"/>
                <a:cs typeface="Carlito"/>
              </a:rPr>
              <a:t>guide </a:t>
            </a:r>
            <a:r>
              <a:rPr sz="2000" spc="-5" dirty="0">
                <a:latin typeface="Carlito"/>
                <a:cs typeface="Carlito"/>
              </a:rPr>
              <a:t>further </a:t>
            </a:r>
            <a:r>
              <a:rPr sz="2000" dirty="0">
                <a:latin typeface="Carlito"/>
                <a:cs typeface="Carlito"/>
              </a:rPr>
              <a:t>learning </a:t>
            </a:r>
            <a:r>
              <a:rPr sz="2000" spc="-10" dirty="0">
                <a:latin typeface="Carlito"/>
                <a:cs typeface="Carlito"/>
              </a:rPr>
              <a:t>tasks </a:t>
            </a:r>
            <a:r>
              <a:rPr sz="2000" spc="-15" dirty="0">
                <a:latin typeface="Carlito"/>
                <a:cs typeface="Carlito"/>
              </a:rPr>
              <a:t>for </a:t>
            </a:r>
            <a:r>
              <a:rPr sz="2000" dirty="0">
                <a:latin typeface="Carlito"/>
                <a:cs typeface="Carlito"/>
              </a:rPr>
              <a:t>the</a:t>
            </a:r>
            <a:r>
              <a:rPr sz="2000" spc="20" dirty="0">
                <a:latin typeface="Carlito"/>
                <a:cs typeface="Carlito"/>
              </a:rPr>
              <a:t> </a:t>
            </a:r>
            <a:r>
              <a:rPr sz="2000" spc="-10" dirty="0">
                <a:latin typeface="Carlito"/>
                <a:cs typeface="Carlito"/>
              </a:rPr>
              <a:t>group.</a:t>
            </a:r>
            <a:endParaRPr sz="20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30400" y="1371600"/>
            <a:ext cx="9438259" cy="3076575"/>
            <a:chOff x="1930400" y="1371600"/>
            <a:chExt cx="9438259" cy="3076575"/>
          </a:xfrm>
        </p:grpSpPr>
        <p:sp>
          <p:nvSpPr>
            <p:cNvPr id="4" name="object 4"/>
            <p:cNvSpPr/>
            <p:nvPr/>
          </p:nvSpPr>
          <p:spPr>
            <a:xfrm>
              <a:off x="1930400" y="1371600"/>
              <a:ext cx="9438259" cy="3076575"/>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070600" y="3387725"/>
              <a:ext cx="38040" cy="88882"/>
            </a:xfrm>
            <a:prstGeom prst="rect">
              <a:avLst/>
            </a:prstGeom>
            <a:blipFill>
              <a:blip r:embed="rId3"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xfrm>
            <a:off x="3967098" y="563321"/>
            <a:ext cx="3709035" cy="514350"/>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0000"/>
                </a:solidFill>
                <a:latin typeface="Tahoma"/>
                <a:cs typeface="Tahoma"/>
              </a:rPr>
              <a:t>Case</a:t>
            </a:r>
            <a:r>
              <a:rPr sz="3200" b="1" spc="-65" dirty="0">
                <a:solidFill>
                  <a:srgbClr val="FF0000"/>
                </a:solidFill>
                <a:latin typeface="Tahoma"/>
                <a:cs typeface="Tahoma"/>
              </a:rPr>
              <a:t> </a:t>
            </a:r>
            <a:r>
              <a:rPr sz="3200" b="1" spc="-5" dirty="0">
                <a:solidFill>
                  <a:srgbClr val="FF0000"/>
                </a:solidFill>
                <a:latin typeface="Tahoma"/>
                <a:cs typeface="Tahoma"/>
              </a:rPr>
              <a:t>presentation</a:t>
            </a:r>
            <a:endParaRPr sz="3200">
              <a:latin typeface="Tahoma"/>
              <a:cs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7301" y="609981"/>
            <a:ext cx="8137525" cy="696595"/>
          </a:xfrm>
          <a:prstGeom prst="rect">
            <a:avLst/>
          </a:prstGeom>
        </p:spPr>
        <p:txBody>
          <a:bodyPr vert="horz" wrap="square" lIns="0" tIns="13335" rIns="0" bIns="0" rtlCol="0">
            <a:spAutoFit/>
          </a:bodyPr>
          <a:lstStyle/>
          <a:p>
            <a:pPr marL="12700">
              <a:lnSpc>
                <a:spcPct val="100000"/>
              </a:lnSpc>
              <a:spcBef>
                <a:spcPts val="105"/>
              </a:spcBef>
            </a:pPr>
            <a:r>
              <a:rPr sz="3200" spc="-180" dirty="0"/>
              <a:t>How </a:t>
            </a:r>
            <a:r>
              <a:rPr sz="3200" spc="-200" dirty="0"/>
              <a:t>does </a:t>
            </a:r>
            <a:r>
              <a:rPr sz="3200" spc="-275" dirty="0"/>
              <a:t>a case </a:t>
            </a:r>
            <a:r>
              <a:rPr sz="3200" spc="-185" dirty="0"/>
              <a:t>serve </a:t>
            </a:r>
            <a:r>
              <a:rPr sz="3200" spc="-320" dirty="0"/>
              <a:t>as </a:t>
            </a:r>
            <a:r>
              <a:rPr sz="3200" spc="-275" dirty="0"/>
              <a:t>a </a:t>
            </a:r>
            <a:r>
              <a:rPr sz="3200" spc="-125" dirty="0"/>
              <a:t>stimulus </a:t>
            </a:r>
            <a:r>
              <a:rPr sz="3200" spc="-30" dirty="0"/>
              <a:t>for</a:t>
            </a:r>
            <a:r>
              <a:rPr sz="3200" spc="395" dirty="0"/>
              <a:t> </a:t>
            </a:r>
            <a:r>
              <a:rPr sz="3200" spc="-155" dirty="0"/>
              <a:t>learning</a:t>
            </a:r>
            <a:r>
              <a:rPr sz="4400" spc="-155" dirty="0"/>
              <a:t>?</a:t>
            </a:r>
            <a:endParaRPr sz="4400"/>
          </a:p>
        </p:txBody>
      </p:sp>
      <p:sp>
        <p:nvSpPr>
          <p:cNvPr id="3" name="object 3"/>
          <p:cNvSpPr/>
          <p:nvPr/>
        </p:nvSpPr>
        <p:spPr>
          <a:xfrm>
            <a:off x="3200400" y="1676400"/>
            <a:ext cx="5990864" cy="499437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854" y="609981"/>
            <a:ext cx="10361295" cy="4383892"/>
          </a:xfrm>
          <a:prstGeom prst="rect">
            <a:avLst/>
          </a:prstGeom>
        </p:spPr>
        <p:txBody>
          <a:bodyPr vert="horz" wrap="square" lIns="0" tIns="13335" rIns="0" bIns="0" rtlCol="0">
            <a:spAutoFit/>
          </a:bodyPr>
          <a:lstStyle/>
          <a:p>
            <a:pPr marL="12700">
              <a:lnSpc>
                <a:spcPct val="100000"/>
              </a:lnSpc>
              <a:spcBef>
                <a:spcPts val="105"/>
              </a:spcBef>
            </a:pPr>
            <a:r>
              <a:rPr sz="4400" spc="-635" dirty="0"/>
              <a:t>TO </a:t>
            </a:r>
            <a:r>
              <a:rPr lang="en-US" sz="4400" spc="-635" dirty="0"/>
              <a:t> </a:t>
            </a:r>
            <a:r>
              <a:rPr sz="4400" spc="-700" dirty="0"/>
              <a:t>BE </a:t>
            </a:r>
            <a:r>
              <a:rPr lang="en-US" sz="4400" spc="-700" dirty="0"/>
              <a:t> </a:t>
            </a:r>
            <a:r>
              <a:rPr sz="4400" spc="-455" dirty="0"/>
              <a:t>A </a:t>
            </a:r>
            <a:r>
              <a:rPr sz="4400" spc="-595" dirty="0"/>
              <a:t>GOOD </a:t>
            </a:r>
            <a:r>
              <a:rPr sz="4400" spc="-715" dirty="0"/>
              <a:t>TEACHER </a:t>
            </a:r>
            <a:r>
              <a:rPr lang="en-US" sz="4400" spc="-715" dirty="0"/>
              <a:t> </a:t>
            </a:r>
            <a:r>
              <a:rPr sz="4400" spc="-260" dirty="0"/>
              <a:t>IN </a:t>
            </a:r>
            <a:r>
              <a:rPr sz="4400" spc="-550" dirty="0"/>
              <a:t>PANDEMIC</a:t>
            </a:r>
            <a:r>
              <a:rPr sz="4400" spc="-495" dirty="0"/>
              <a:t> </a:t>
            </a:r>
            <a:r>
              <a:rPr sz="4400" spc="-385" dirty="0"/>
              <a:t>ERA?!...</a:t>
            </a:r>
            <a:br>
              <a:rPr lang="en-US" sz="4400" spc="-385" dirty="0"/>
            </a:br>
            <a:br>
              <a:rPr lang="en-US" sz="4400" spc="-385" dirty="0"/>
            </a:br>
            <a:br>
              <a:rPr lang="en-US" sz="4400" spc="-385" dirty="0"/>
            </a:br>
            <a:br>
              <a:rPr lang="en-US" sz="4400" spc="-385" dirty="0"/>
            </a:br>
            <a:r>
              <a:rPr lang="en-US" sz="3200" spc="-385" dirty="0"/>
              <a:t>“The influence of teachers extends beyond  the classroom, well into the future.”</a:t>
            </a:r>
            <a:br>
              <a:rPr lang="en-US" sz="3200" spc="-385" dirty="0"/>
            </a:br>
            <a:r>
              <a:rPr lang="en-US" sz="3200" spc="-385" dirty="0"/>
              <a:t>- F. </a:t>
            </a:r>
            <a:r>
              <a:rPr lang="en-US" sz="3200" spc="-385" dirty="0" err="1"/>
              <a:t>Sionil</a:t>
            </a:r>
            <a:r>
              <a:rPr lang="en-US" sz="3200" spc="-385" dirty="0"/>
              <a:t> Jose</a:t>
            </a:r>
            <a:br>
              <a:rPr lang="en-US" sz="4400" spc="-385" dirty="0"/>
            </a:br>
            <a:endParaRPr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7444"/>
            <a:ext cx="1348105" cy="467995"/>
          </a:xfrm>
          <a:prstGeom prst="rect">
            <a:avLst/>
          </a:prstGeom>
        </p:spPr>
        <p:txBody>
          <a:bodyPr vert="horz" wrap="square" lIns="0" tIns="13335" rIns="0" bIns="0" rtlCol="0">
            <a:spAutoFit/>
          </a:bodyPr>
          <a:lstStyle/>
          <a:p>
            <a:pPr marL="12700">
              <a:lnSpc>
                <a:spcPct val="100000"/>
              </a:lnSpc>
              <a:spcBef>
                <a:spcPts val="105"/>
              </a:spcBef>
            </a:pPr>
            <a:r>
              <a:rPr sz="2900" spc="-215" dirty="0">
                <a:solidFill>
                  <a:srgbClr val="FF0000"/>
                </a:solidFill>
              </a:rPr>
              <a:t>Example:</a:t>
            </a:r>
            <a:endParaRPr sz="2900"/>
          </a:p>
        </p:txBody>
      </p:sp>
      <p:sp>
        <p:nvSpPr>
          <p:cNvPr id="3" name="object 3"/>
          <p:cNvSpPr txBox="1"/>
          <p:nvPr/>
        </p:nvSpPr>
        <p:spPr>
          <a:xfrm>
            <a:off x="1501266" y="775462"/>
            <a:ext cx="9900920" cy="1685718"/>
          </a:xfrm>
          <a:prstGeom prst="rect">
            <a:avLst/>
          </a:prstGeom>
        </p:spPr>
        <p:txBody>
          <a:bodyPr vert="horz" wrap="square" lIns="0" tIns="13335" rIns="0" bIns="0" rtlCol="0">
            <a:spAutoFit/>
          </a:bodyPr>
          <a:lstStyle/>
          <a:p>
            <a:pPr marL="3086100">
              <a:lnSpc>
                <a:spcPct val="100000"/>
              </a:lnSpc>
              <a:spcBef>
                <a:spcPts val="105"/>
              </a:spcBef>
            </a:pPr>
            <a:r>
              <a:rPr sz="2900" spc="-425" dirty="0">
                <a:solidFill>
                  <a:srgbClr val="FF0000"/>
                </a:solidFill>
                <a:latin typeface="Arial"/>
                <a:cs typeface="Arial"/>
              </a:rPr>
              <a:t>PBL </a:t>
            </a:r>
            <a:r>
              <a:rPr sz="2900" spc="-35" dirty="0">
                <a:solidFill>
                  <a:srgbClr val="FF0000"/>
                </a:solidFill>
                <a:latin typeface="Arial"/>
                <a:cs typeface="Arial"/>
              </a:rPr>
              <a:t>tutorial</a:t>
            </a:r>
            <a:r>
              <a:rPr sz="2900" spc="-380" dirty="0">
                <a:solidFill>
                  <a:srgbClr val="FF0000"/>
                </a:solidFill>
                <a:latin typeface="Arial"/>
                <a:cs typeface="Arial"/>
              </a:rPr>
              <a:t> </a:t>
            </a:r>
            <a:r>
              <a:rPr sz="2900" spc="-200" dirty="0">
                <a:solidFill>
                  <a:srgbClr val="FF0000"/>
                </a:solidFill>
                <a:latin typeface="Arial"/>
                <a:cs typeface="Arial"/>
              </a:rPr>
              <a:t>process</a:t>
            </a:r>
            <a:endParaRPr sz="2900" dirty="0">
              <a:latin typeface="Arial"/>
              <a:cs typeface="Arial"/>
            </a:endParaRPr>
          </a:p>
          <a:p>
            <a:pPr>
              <a:lnSpc>
                <a:spcPct val="100000"/>
              </a:lnSpc>
              <a:spcBef>
                <a:spcPts val="30"/>
              </a:spcBef>
            </a:pPr>
            <a:endParaRPr sz="4300" dirty="0">
              <a:latin typeface="Arial"/>
              <a:cs typeface="Arial"/>
            </a:endParaRPr>
          </a:p>
          <a:p>
            <a:pPr marL="241300" marR="5080" indent="-228600">
              <a:lnSpc>
                <a:spcPts val="2160"/>
              </a:lnSpc>
            </a:pPr>
            <a:r>
              <a:rPr sz="2000" b="1" dirty="0">
                <a:solidFill>
                  <a:srgbClr val="00FF00"/>
                </a:solidFill>
                <a:latin typeface="Carlito"/>
                <a:cs typeface="Carlito"/>
              </a:rPr>
              <a:t>1. </a:t>
            </a:r>
            <a:r>
              <a:rPr sz="2000" b="1" spc="-5" dirty="0">
                <a:solidFill>
                  <a:srgbClr val="00FF00"/>
                </a:solidFill>
                <a:latin typeface="Carlito"/>
                <a:cs typeface="Carlito"/>
              </a:rPr>
              <a:t>Case </a:t>
            </a:r>
            <a:r>
              <a:rPr sz="2000" b="1" spc="-10" dirty="0">
                <a:solidFill>
                  <a:srgbClr val="00FF00"/>
                </a:solidFill>
                <a:latin typeface="Carlito"/>
                <a:cs typeface="Carlito"/>
              </a:rPr>
              <a:t>presentation</a:t>
            </a:r>
            <a:r>
              <a:rPr lang="en-US" sz="2000" b="1" spc="-10" dirty="0">
                <a:solidFill>
                  <a:srgbClr val="00FF00"/>
                </a:solidFill>
                <a:latin typeface="Carlito"/>
                <a:cs typeface="Carlito"/>
              </a:rPr>
              <a:t> (Medical Example)</a:t>
            </a:r>
            <a:r>
              <a:rPr sz="2000" b="1" spc="-10" dirty="0">
                <a:solidFill>
                  <a:srgbClr val="00FF00"/>
                </a:solidFill>
                <a:latin typeface="Carlito"/>
                <a:cs typeface="Carlito"/>
              </a:rPr>
              <a:t>: </a:t>
            </a:r>
            <a:r>
              <a:rPr sz="2000" spc="-10" dirty="0">
                <a:latin typeface="Carlito"/>
                <a:cs typeface="Carlito"/>
              </a:rPr>
              <a:t>The tutor provides </a:t>
            </a:r>
            <a:r>
              <a:rPr sz="2000" spc="-5" dirty="0">
                <a:latin typeface="Carlito"/>
                <a:cs typeface="Carlito"/>
              </a:rPr>
              <a:t>the </a:t>
            </a:r>
            <a:r>
              <a:rPr sz="2000" spc="-15" dirty="0">
                <a:latin typeface="Carlito"/>
                <a:cs typeface="Carlito"/>
              </a:rPr>
              <a:t>group </a:t>
            </a:r>
            <a:r>
              <a:rPr sz="2000" spc="-5" dirty="0">
                <a:latin typeface="Carlito"/>
                <a:cs typeface="Carlito"/>
              </a:rPr>
              <a:t>with </a:t>
            </a:r>
            <a:r>
              <a:rPr sz="2000" spc="-10" dirty="0">
                <a:latin typeface="Carlito"/>
                <a:cs typeface="Carlito"/>
              </a:rPr>
              <a:t>some introductory </a:t>
            </a:r>
            <a:r>
              <a:rPr sz="2000" spc="-5" dirty="0">
                <a:latin typeface="Carlito"/>
                <a:cs typeface="Carlito"/>
              </a:rPr>
              <a:t>clinical </a:t>
            </a:r>
            <a:r>
              <a:rPr sz="2000" spc="-10" dirty="0">
                <a:latin typeface="Carlito"/>
                <a:cs typeface="Carlito"/>
              </a:rPr>
              <a:t>information  </a:t>
            </a:r>
            <a:r>
              <a:rPr sz="2000" dirty="0">
                <a:latin typeface="Carlito"/>
                <a:cs typeface="Carlito"/>
              </a:rPr>
              <a:t>about a </a:t>
            </a:r>
            <a:r>
              <a:rPr sz="2000" spc="-5" dirty="0">
                <a:latin typeface="Carlito"/>
                <a:cs typeface="Carlito"/>
              </a:rPr>
              <a:t>hypothetical</a:t>
            </a:r>
            <a:r>
              <a:rPr sz="2000" spc="-45" dirty="0">
                <a:latin typeface="Carlito"/>
                <a:cs typeface="Carlito"/>
              </a:rPr>
              <a:t> </a:t>
            </a:r>
            <a:r>
              <a:rPr sz="2000" spc="-10" dirty="0">
                <a:latin typeface="Carlito"/>
                <a:cs typeface="Carlito"/>
              </a:rPr>
              <a:t>patient.</a:t>
            </a:r>
            <a:endParaRPr sz="2000" dirty="0">
              <a:latin typeface="Carlito"/>
              <a:cs typeface="Carlito"/>
            </a:endParaRPr>
          </a:p>
        </p:txBody>
      </p:sp>
      <p:grpSp>
        <p:nvGrpSpPr>
          <p:cNvPr id="4" name="object 4"/>
          <p:cNvGrpSpPr/>
          <p:nvPr/>
        </p:nvGrpSpPr>
        <p:grpSpPr>
          <a:xfrm>
            <a:off x="1219200" y="2971800"/>
            <a:ext cx="10058400" cy="2124075"/>
            <a:chOff x="1219200" y="2971800"/>
            <a:chExt cx="10058400" cy="2124075"/>
          </a:xfrm>
        </p:grpSpPr>
        <p:sp>
          <p:nvSpPr>
            <p:cNvPr id="5" name="object 5"/>
            <p:cNvSpPr/>
            <p:nvPr/>
          </p:nvSpPr>
          <p:spPr>
            <a:xfrm>
              <a:off x="1219200" y="2971800"/>
              <a:ext cx="10058400" cy="2124075"/>
            </a:xfrm>
            <a:custGeom>
              <a:avLst/>
              <a:gdLst/>
              <a:ahLst/>
              <a:cxnLst/>
              <a:rect l="l" t="t" r="r" b="b"/>
              <a:pathLst>
                <a:path w="10058400" h="2124075">
                  <a:moveTo>
                    <a:pt x="10058400" y="0"/>
                  </a:moveTo>
                  <a:lnTo>
                    <a:pt x="0" y="0"/>
                  </a:lnTo>
                  <a:lnTo>
                    <a:pt x="0" y="2123694"/>
                  </a:lnTo>
                  <a:lnTo>
                    <a:pt x="10058400" y="2123694"/>
                  </a:lnTo>
                  <a:lnTo>
                    <a:pt x="10058400" y="0"/>
                  </a:lnTo>
                  <a:close/>
                </a:path>
              </a:pathLst>
            </a:custGeom>
            <a:solidFill>
              <a:srgbClr val="FFFF99"/>
            </a:solidFill>
          </p:spPr>
          <p:txBody>
            <a:bodyPr wrap="square" lIns="0" tIns="0" rIns="0" bIns="0" rtlCol="0"/>
            <a:lstStyle/>
            <a:p>
              <a:endParaRPr/>
            </a:p>
          </p:txBody>
        </p:sp>
        <p:sp>
          <p:nvSpPr>
            <p:cNvPr id="6" name="object 6"/>
            <p:cNvSpPr/>
            <p:nvPr/>
          </p:nvSpPr>
          <p:spPr>
            <a:xfrm>
              <a:off x="6554723" y="4023360"/>
              <a:ext cx="1350264" cy="67970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568184" y="4023360"/>
              <a:ext cx="664464" cy="6797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894319" y="4023360"/>
              <a:ext cx="975359" cy="67970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737603" y="4023360"/>
              <a:ext cx="2208276" cy="67970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1219200" y="2971800"/>
            <a:ext cx="10058400" cy="2124075"/>
          </a:xfrm>
          <a:prstGeom prst="rect">
            <a:avLst/>
          </a:prstGeom>
        </p:spPr>
        <p:txBody>
          <a:bodyPr vert="horz" wrap="square" lIns="0" tIns="33655" rIns="0" bIns="0" rtlCol="0">
            <a:spAutoFit/>
          </a:bodyPr>
          <a:lstStyle/>
          <a:p>
            <a:pPr marL="91440" marR="81915" algn="just">
              <a:lnSpc>
                <a:spcPct val="80000"/>
              </a:lnSpc>
              <a:spcBef>
                <a:spcPts val="265"/>
              </a:spcBef>
            </a:pPr>
            <a:r>
              <a:rPr sz="2400" u="heavy" dirty="0">
                <a:uFill>
                  <a:solidFill>
                    <a:srgbClr val="000000"/>
                  </a:solidFill>
                </a:uFill>
                <a:latin typeface="Carlito"/>
                <a:cs typeface="Carlito"/>
              </a:rPr>
              <a:t>Mary</a:t>
            </a:r>
            <a:r>
              <a:rPr sz="2400" dirty="0">
                <a:latin typeface="Carlito"/>
                <a:cs typeface="Carlito"/>
              </a:rPr>
              <a:t> </a:t>
            </a:r>
            <a:r>
              <a:rPr sz="2400" spc="-5" dirty="0">
                <a:latin typeface="Carlito"/>
                <a:cs typeface="Carlito"/>
              </a:rPr>
              <a:t>Smith, </a:t>
            </a:r>
            <a:r>
              <a:rPr sz="2400" dirty="0">
                <a:latin typeface="Carlito"/>
                <a:cs typeface="Carlito"/>
              </a:rPr>
              <a:t>a </a:t>
            </a:r>
            <a:r>
              <a:rPr sz="2400" u="heavy" spc="-5" dirty="0">
                <a:uFill>
                  <a:solidFill>
                    <a:srgbClr val="000000"/>
                  </a:solidFill>
                </a:uFill>
                <a:latin typeface="Carlito"/>
                <a:cs typeface="Carlito"/>
              </a:rPr>
              <a:t>28</a:t>
            </a:r>
            <a:r>
              <a:rPr sz="2400" spc="-5" dirty="0">
                <a:latin typeface="Carlito"/>
                <a:cs typeface="Carlito"/>
              </a:rPr>
              <a:t>-year-old </a:t>
            </a:r>
            <a:r>
              <a:rPr sz="2400" u="heavy" spc="-10" dirty="0">
                <a:uFill>
                  <a:solidFill>
                    <a:srgbClr val="000000"/>
                  </a:solidFill>
                </a:uFill>
                <a:latin typeface="Carlito"/>
                <a:cs typeface="Carlito"/>
              </a:rPr>
              <a:t>office </a:t>
            </a:r>
            <a:r>
              <a:rPr sz="2400" u="heavy" spc="-20" dirty="0">
                <a:uFill>
                  <a:solidFill>
                    <a:srgbClr val="000000"/>
                  </a:solidFill>
                </a:uFill>
                <a:latin typeface="Carlito"/>
                <a:cs typeface="Carlito"/>
              </a:rPr>
              <a:t>worker</a:t>
            </a:r>
            <a:r>
              <a:rPr sz="2400" spc="-20" dirty="0">
                <a:latin typeface="Carlito"/>
                <a:cs typeface="Carlito"/>
              </a:rPr>
              <a:t> </a:t>
            </a:r>
            <a:r>
              <a:rPr sz="2400" dirty="0">
                <a:latin typeface="Carlito"/>
                <a:cs typeface="Carlito"/>
              </a:rPr>
              <a:t>and </a:t>
            </a:r>
            <a:r>
              <a:rPr sz="2400" spc="-5" dirty="0">
                <a:latin typeface="Carlito"/>
                <a:cs typeface="Carlito"/>
              </a:rPr>
              <a:t>part-time </a:t>
            </a:r>
            <a:r>
              <a:rPr sz="2400" u="heavy" spc="-5" dirty="0">
                <a:uFill>
                  <a:solidFill>
                    <a:srgbClr val="000000"/>
                  </a:solidFill>
                </a:uFill>
                <a:latin typeface="Carlito"/>
                <a:cs typeface="Carlito"/>
              </a:rPr>
              <a:t>swimming </a:t>
            </a:r>
            <a:r>
              <a:rPr sz="2400" u="heavy" spc="-30" dirty="0">
                <a:uFill>
                  <a:solidFill>
                    <a:srgbClr val="000000"/>
                  </a:solidFill>
                </a:uFill>
                <a:latin typeface="Carlito"/>
                <a:cs typeface="Carlito"/>
              </a:rPr>
              <a:t>instructor</a:t>
            </a:r>
            <a:r>
              <a:rPr sz="2400" spc="-30" dirty="0">
                <a:latin typeface="Carlito"/>
                <a:cs typeface="Carlito"/>
              </a:rPr>
              <a:t>,  </a:t>
            </a:r>
            <a:r>
              <a:rPr sz="2400" spc="-10" dirty="0">
                <a:latin typeface="Carlito"/>
                <a:cs typeface="Carlito"/>
              </a:rPr>
              <a:t>comes </a:t>
            </a:r>
            <a:r>
              <a:rPr sz="2400" spc="-15" dirty="0">
                <a:latin typeface="Carlito"/>
                <a:cs typeface="Carlito"/>
              </a:rPr>
              <a:t>to </a:t>
            </a:r>
            <a:r>
              <a:rPr sz="2400" spc="-5" dirty="0">
                <a:latin typeface="Carlito"/>
                <a:cs typeface="Carlito"/>
              </a:rPr>
              <a:t>see her GP because of </a:t>
            </a:r>
            <a:r>
              <a:rPr sz="2400" b="1" u="heavy" spc="-5" dirty="0">
                <a:solidFill>
                  <a:srgbClr val="FF0000"/>
                </a:solidFill>
                <a:uFill>
                  <a:solidFill>
                    <a:srgbClr val="FF0000"/>
                  </a:solidFill>
                </a:uFill>
                <a:latin typeface="Carlito"/>
                <a:cs typeface="Carlito"/>
              </a:rPr>
              <a:t>pain in </a:t>
            </a:r>
            <a:r>
              <a:rPr sz="2400" b="1" u="heavy" dirty="0">
                <a:solidFill>
                  <a:srgbClr val="FF0000"/>
                </a:solidFill>
                <a:uFill>
                  <a:solidFill>
                    <a:srgbClr val="FF0000"/>
                  </a:solidFill>
                </a:uFill>
                <a:latin typeface="Carlito"/>
                <a:cs typeface="Carlito"/>
              </a:rPr>
              <a:t>her </a:t>
            </a:r>
            <a:r>
              <a:rPr sz="2400" b="1" u="heavy" spc="-10" dirty="0">
                <a:solidFill>
                  <a:srgbClr val="FF0000"/>
                </a:solidFill>
                <a:uFill>
                  <a:solidFill>
                    <a:srgbClr val="FF0000"/>
                  </a:solidFill>
                </a:uFill>
                <a:latin typeface="Carlito"/>
                <a:cs typeface="Carlito"/>
              </a:rPr>
              <a:t>chest </a:t>
            </a:r>
            <a:r>
              <a:rPr sz="2400" b="1" u="heavy" dirty="0">
                <a:solidFill>
                  <a:srgbClr val="FF0000"/>
                </a:solidFill>
                <a:uFill>
                  <a:solidFill>
                    <a:srgbClr val="FF0000"/>
                  </a:solidFill>
                </a:uFill>
                <a:latin typeface="Carlito"/>
                <a:cs typeface="Carlito"/>
              </a:rPr>
              <a:t>and </a:t>
            </a:r>
            <a:r>
              <a:rPr sz="2400" b="1" u="heavy" spc="-5" dirty="0">
                <a:solidFill>
                  <a:srgbClr val="FF0000"/>
                </a:solidFill>
                <a:uFill>
                  <a:solidFill>
                    <a:srgbClr val="FF0000"/>
                  </a:solidFill>
                </a:uFill>
                <a:latin typeface="Carlito"/>
                <a:cs typeface="Carlito"/>
              </a:rPr>
              <a:t>shortness </a:t>
            </a:r>
            <a:r>
              <a:rPr sz="2400" b="1" u="heavy" dirty="0">
                <a:solidFill>
                  <a:srgbClr val="FF0000"/>
                </a:solidFill>
                <a:uFill>
                  <a:solidFill>
                    <a:srgbClr val="FF0000"/>
                  </a:solidFill>
                </a:uFill>
                <a:latin typeface="Carlito"/>
                <a:cs typeface="Carlito"/>
              </a:rPr>
              <a:t>of </a:t>
            </a:r>
            <a:r>
              <a:rPr sz="2400" b="1" u="heavy" spc="-15" dirty="0">
                <a:solidFill>
                  <a:srgbClr val="FF0000"/>
                </a:solidFill>
                <a:uFill>
                  <a:solidFill>
                    <a:srgbClr val="FF0000"/>
                  </a:solidFill>
                </a:uFill>
                <a:latin typeface="Carlito"/>
                <a:cs typeface="Carlito"/>
              </a:rPr>
              <a:t>breath</a:t>
            </a:r>
            <a:r>
              <a:rPr sz="2400" b="1" spc="-15" dirty="0">
                <a:solidFill>
                  <a:srgbClr val="FF0000"/>
                </a:solidFill>
                <a:latin typeface="Carlito"/>
                <a:cs typeface="Carlito"/>
              </a:rPr>
              <a:t>. </a:t>
            </a:r>
            <a:r>
              <a:rPr sz="2400" dirty="0">
                <a:latin typeface="Carlito"/>
                <a:cs typeface="Carlito"/>
              </a:rPr>
              <a:t>This  </a:t>
            </a:r>
            <a:r>
              <a:rPr sz="2400" spc="-5" dirty="0">
                <a:latin typeface="Carlito"/>
                <a:cs typeface="Carlito"/>
              </a:rPr>
              <a:t>has been </a:t>
            </a:r>
            <a:r>
              <a:rPr sz="2400" dirty="0">
                <a:latin typeface="Carlito"/>
                <a:cs typeface="Carlito"/>
              </a:rPr>
              <a:t>a </a:t>
            </a:r>
            <a:r>
              <a:rPr sz="2400" u="heavy" spc="-10" dirty="0">
                <a:uFill>
                  <a:solidFill>
                    <a:srgbClr val="000000"/>
                  </a:solidFill>
                </a:uFill>
                <a:latin typeface="Carlito"/>
                <a:cs typeface="Carlito"/>
              </a:rPr>
              <a:t>recurring</a:t>
            </a:r>
            <a:r>
              <a:rPr sz="2400" spc="-10" dirty="0">
                <a:latin typeface="Carlito"/>
                <a:cs typeface="Carlito"/>
              </a:rPr>
              <a:t> problem </a:t>
            </a:r>
            <a:r>
              <a:rPr sz="2400" dirty="0">
                <a:latin typeface="Carlito"/>
                <a:cs typeface="Carlito"/>
              </a:rPr>
              <a:t>in </a:t>
            </a:r>
            <a:r>
              <a:rPr sz="2400" spc="-10" dirty="0">
                <a:latin typeface="Carlito"/>
                <a:cs typeface="Carlito"/>
              </a:rPr>
              <a:t>recent months </a:t>
            </a:r>
            <a:r>
              <a:rPr sz="2400" dirty="0">
                <a:latin typeface="Carlito"/>
                <a:cs typeface="Carlito"/>
              </a:rPr>
              <a:t>and seems </a:t>
            </a:r>
            <a:r>
              <a:rPr sz="2400" spc="-15" dirty="0">
                <a:latin typeface="Carlito"/>
                <a:cs typeface="Carlito"/>
              </a:rPr>
              <a:t>to </a:t>
            </a:r>
            <a:r>
              <a:rPr sz="2400" spc="-5" dirty="0">
                <a:latin typeface="Carlito"/>
                <a:cs typeface="Carlito"/>
              </a:rPr>
              <a:t>be </a:t>
            </a:r>
            <a:r>
              <a:rPr sz="2400" spc="-10" dirty="0">
                <a:latin typeface="Carlito"/>
                <a:cs typeface="Carlito"/>
              </a:rPr>
              <a:t>gradually  </a:t>
            </a:r>
            <a:r>
              <a:rPr sz="2400" u="heavy" spc="-15" dirty="0">
                <a:uFill>
                  <a:solidFill>
                    <a:srgbClr val="000000"/>
                  </a:solidFill>
                </a:uFill>
                <a:latin typeface="Carlito"/>
                <a:cs typeface="Carlito"/>
              </a:rPr>
              <a:t>worse</a:t>
            </a:r>
            <a:r>
              <a:rPr sz="2400" spc="-15" dirty="0">
                <a:latin typeface="Carlito"/>
                <a:cs typeface="Carlito"/>
              </a:rPr>
              <a:t>. </a:t>
            </a:r>
            <a:r>
              <a:rPr sz="2400" spc="-5" dirty="0">
                <a:latin typeface="Carlito"/>
                <a:cs typeface="Carlito"/>
              </a:rPr>
              <a:t>On </a:t>
            </a:r>
            <a:r>
              <a:rPr sz="2400" spc="-10" dirty="0">
                <a:latin typeface="Carlito"/>
                <a:cs typeface="Carlito"/>
              </a:rPr>
              <a:t>the previous </a:t>
            </a:r>
            <a:r>
              <a:rPr sz="2400" spc="-5" dirty="0">
                <a:latin typeface="Carlito"/>
                <a:cs typeface="Carlito"/>
              </a:rPr>
              <a:t>evening, </a:t>
            </a:r>
            <a:r>
              <a:rPr sz="2400" u="heavy" dirty="0">
                <a:uFill>
                  <a:solidFill>
                    <a:srgbClr val="000000"/>
                  </a:solidFill>
                </a:uFill>
                <a:latin typeface="Carlito"/>
                <a:cs typeface="Carlito"/>
              </a:rPr>
              <a:t>while </a:t>
            </a:r>
            <a:r>
              <a:rPr sz="2400" u="heavy" spc="-10" dirty="0">
                <a:uFill>
                  <a:solidFill>
                    <a:srgbClr val="000000"/>
                  </a:solidFill>
                </a:uFill>
                <a:latin typeface="Carlito"/>
                <a:cs typeface="Carlito"/>
              </a:rPr>
              <a:t>participating </a:t>
            </a:r>
            <a:r>
              <a:rPr sz="2400" u="heavy" dirty="0">
                <a:uFill>
                  <a:solidFill>
                    <a:srgbClr val="000000"/>
                  </a:solidFill>
                </a:uFill>
                <a:latin typeface="Carlito"/>
                <a:cs typeface="Carlito"/>
              </a:rPr>
              <a:t>in a </a:t>
            </a:r>
            <a:r>
              <a:rPr sz="2400" u="heavy" spc="-5" dirty="0">
                <a:uFill>
                  <a:solidFill>
                    <a:srgbClr val="000000"/>
                  </a:solidFill>
                </a:uFill>
                <a:latin typeface="Carlito"/>
                <a:cs typeface="Carlito"/>
              </a:rPr>
              <a:t>swimming </a:t>
            </a:r>
            <a:r>
              <a:rPr sz="2400" u="heavy" spc="-15" dirty="0">
                <a:uFill>
                  <a:solidFill>
                    <a:srgbClr val="000000"/>
                  </a:solidFill>
                </a:uFill>
                <a:latin typeface="Carlito"/>
                <a:cs typeface="Carlito"/>
              </a:rPr>
              <a:t>gala,</a:t>
            </a:r>
            <a:r>
              <a:rPr sz="2400" spc="-15" dirty="0">
                <a:latin typeface="Carlito"/>
                <a:cs typeface="Carlito"/>
              </a:rPr>
              <a:t> </a:t>
            </a:r>
            <a:r>
              <a:rPr sz="2400" spc="-5" dirty="0">
                <a:latin typeface="Carlito"/>
                <a:cs typeface="Carlito"/>
              </a:rPr>
              <a:t>she  became so short of </a:t>
            </a:r>
            <a:r>
              <a:rPr sz="2400" spc="-10" dirty="0">
                <a:latin typeface="Carlito"/>
                <a:cs typeface="Carlito"/>
              </a:rPr>
              <a:t>breath that </a:t>
            </a:r>
            <a:r>
              <a:rPr sz="2400" spc="-5" dirty="0">
                <a:latin typeface="Carlito"/>
                <a:cs typeface="Carlito"/>
              </a:rPr>
              <a:t>she </a:t>
            </a:r>
            <a:r>
              <a:rPr sz="2400" spc="-15" dirty="0">
                <a:latin typeface="Carlito"/>
                <a:cs typeface="Carlito"/>
              </a:rPr>
              <a:t>found </a:t>
            </a:r>
            <a:r>
              <a:rPr sz="2400" dirty="0">
                <a:latin typeface="Carlito"/>
                <a:cs typeface="Carlito"/>
              </a:rPr>
              <a:t>it </a:t>
            </a:r>
            <a:r>
              <a:rPr sz="2400" u="heavy" spc="-10" dirty="0">
                <a:uFill>
                  <a:solidFill>
                    <a:srgbClr val="000000"/>
                  </a:solidFill>
                </a:uFill>
                <a:latin typeface="Carlito"/>
                <a:cs typeface="Carlito"/>
              </a:rPr>
              <a:t>difficult </a:t>
            </a:r>
            <a:r>
              <a:rPr sz="2400" u="heavy" spc="-15" dirty="0">
                <a:uFill>
                  <a:solidFill>
                    <a:srgbClr val="000000"/>
                  </a:solidFill>
                </a:uFill>
                <a:latin typeface="Carlito"/>
                <a:cs typeface="Carlito"/>
              </a:rPr>
              <a:t>to</a:t>
            </a:r>
            <a:r>
              <a:rPr sz="2400" u="heavy" dirty="0">
                <a:uFill>
                  <a:solidFill>
                    <a:srgbClr val="000000"/>
                  </a:solidFill>
                </a:uFill>
                <a:latin typeface="Carlito"/>
                <a:cs typeface="Carlito"/>
              </a:rPr>
              <a:t> </a:t>
            </a:r>
            <a:r>
              <a:rPr sz="2400" u="heavy" spc="-5" dirty="0">
                <a:uFill>
                  <a:solidFill>
                    <a:srgbClr val="000000"/>
                  </a:solidFill>
                </a:uFill>
                <a:latin typeface="Carlito"/>
                <a:cs typeface="Carlito"/>
              </a:rPr>
              <a:t>walk.</a:t>
            </a:r>
            <a:endParaRPr sz="2400">
              <a:latin typeface="Carlito"/>
              <a:cs typeface="Carlito"/>
            </a:endParaRPr>
          </a:p>
        </p:txBody>
      </p:sp>
      <p:sp>
        <p:nvSpPr>
          <p:cNvPr id="11" name="object 11"/>
          <p:cNvSpPr/>
          <p:nvPr/>
        </p:nvSpPr>
        <p:spPr>
          <a:xfrm>
            <a:off x="8026400" y="5181600"/>
            <a:ext cx="2032000" cy="15240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6841" y="807465"/>
            <a:ext cx="2025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FF00"/>
                </a:solidFill>
                <a:latin typeface="Carlito"/>
                <a:cs typeface="Carlito"/>
              </a:rPr>
              <a:t>2.</a:t>
            </a:r>
            <a:endParaRPr sz="1800">
              <a:latin typeface="Carlito"/>
              <a:cs typeface="Carlito"/>
            </a:endParaRPr>
          </a:p>
        </p:txBody>
      </p:sp>
      <p:sp>
        <p:nvSpPr>
          <p:cNvPr id="3" name="object 3"/>
          <p:cNvSpPr txBox="1">
            <a:spLocks noGrp="1"/>
          </p:cNvSpPr>
          <p:nvPr>
            <p:ph type="title"/>
          </p:nvPr>
        </p:nvSpPr>
        <p:spPr>
          <a:xfrm>
            <a:off x="1196441" y="807465"/>
            <a:ext cx="2603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FF00"/>
                </a:solidFill>
                <a:latin typeface="Carlito"/>
                <a:cs typeface="Carlito"/>
              </a:rPr>
              <a:t>Identifying </a:t>
            </a:r>
            <a:r>
              <a:rPr sz="1800" b="1" spc="-20" dirty="0">
                <a:solidFill>
                  <a:srgbClr val="00FF00"/>
                </a:solidFill>
                <a:latin typeface="Carlito"/>
                <a:cs typeface="Carlito"/>
              </a:rPr>
              <a:t>key</a:t>
            </a:r>
            <a:r>
              <a:rPr sz="1800" b="1" spc="-105" dirty="0">
                <a:solidFill>
                  <a:srgbClr val="00FF00"/>
                </a:solidFill>
                <a:latin typeface="Carlito"/>
                <a:cs typeface="Carlito"/>
              </a:rPr>
              <a:t> </a:t>
            </a:r>
            <a:r>
              <a:rPr sz="1800" b="1" spc="-5" dirty="0">
                <a:solidFill>
                  <a:srgbClr val="00FF00"/>
                </a:solidFill>
                <a:latin typeface="Carlito"/>
                <a:cs typeface="Carlito"/>
              </a:rPr>
              <a:t>information</a:t>
            </a:r>
            <a:endParaRPr sz="1800">
              <a:latin typeface="Carlito"/>
              <a:cs typeface="Carlito"/>
            </a:endParaRPr>
          </a:p>
        </p:txBody>
      </p:sp>
      <p:sp>
        <p:nvSpPr>
          <p:cNvPr id="4" name="object 4"/>
          <p:cNvSpPr txBox="1"/>
          <p:nvPr/>
        </p:nvSpPr>
        <p:spPr>
          <a:xfrm>
            <a:off x="586841" y="2394330"/>
            <a:ext cx="2025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FF00"/>
                </a:solidFill>
                <a:latin typeface="Carlito"/>
                <a:cs typeface="Carlito"/>
              </a:rPr>
              <a:t>3.</a:t>
            </a:r>
            <a:endParaRPr sz="1800">
              <a:latin typeface="Carlito"/>
              <a:cs typeface="Carlito"/>
            </a:endParaRPr>
          </a:p>
        </p:txBody>
      </p:sp>
      <p:sp>
        <p:nvSpPr>
          <p:cNvPr id="5" name="object 5"/>
          <p:cNvSpPr txBox="1"/>
          <p:nvPr/>
        </p:nvSpPr>
        <p:spPr>
          <a:xfrm>
            <a:off x="943457" y="2322703"/>
            <a:ext cx="5523865" cy="717550"/>
          </a:xfrm>
          <a:prstGeom prst="rect">
            <a:avLst/>
          </a:prstGeom>
        </p:spPr>
        <p:txBody>
          <a:bodyPr vert="horz" wrap="square" lIns="0" tIns="83820" rIns="0" bIns="0" rtlCol="0">
            <a:spAutoFit/>
          </a:bodyPr>
          <a:lstStyle/>
          <a:p>
            <a:pPr marL="265430">
              <a:lnSpc>
                <a:spcPct val="100000"/>
              </a:lnSpc>
              <a:spcBef>
                <a:spcPts val="660"/>
              </a:spcBef>
            </a:pPr>
            <a:r>
              <a:rPr sz="1800" b="1" spc="-10" dirty="0">
                <a:solidFill>
                  <a:srgbClr val="00FF00"/>
                </a:solidFill>
                <a:latin typeface="Carlito"/>
                <a:cs typeface="Carlito"/>
              </a:rPr>
              <a:t>Generating </a:t>
            </a:r>
            <a:r>
              <a:rPr sz="1800" b="1" dirty="0">
                <a:solidFill>
                  <a:srgbClr val="00FF00"/>
                </a:solidFill>
                <a:latin typeface="Carlito"/>
                <a:cs typeface="Carlito"/>
              </a:rPr>
              <a:t>and </a:t>
            </a:r>
            <a:r>
              <a:rPr sz="1800" b="1" spc="-10" dirty="0">
                <a:solidFill>
                  <a:srgbClr val="00FF00"/>
                </a:solidFill>
                <a:latin typeface="Carlito"/>
                <a:cs typeface="Carlito"/>
              </a:rPr>
              <a:t>ranking</a:t>
            </a:r>
            <a:r>
              <a:rPr sz="1800" b="1" spc="-65" dirty="0">
                <a:solidFill>
                  <a:srgbClr val="00FF00"/>
                </a:solidFill>
                <a:latin typeface="Carlito"/>
                <a:cs typeface="Carlito"/>
              </a:rPr>
              <a:t> </a:t>
            </a:r>
            <a:r>
              <a:rPr sz="1800" b="1" spc="-5" dirty="0">
                <a:solidFill>
                  <a:srgbClr val="00FF00"/>
                </a:solidFill>
                <a:latin typeface="Carlito"/>
                <a:cs typeface="Carlito"/>
              </a:rPr>
              <a:t>hypotheses:</a:t>
            </a:r>
            <a:endParaRPr sz="1800">
              <a:latin typeface="Carlito"/>
              <a:cs typeface="Carlito"/>
            </a:endParaRPr>
          </a:p>
          <a:p>
            <a:pPr marL="12700">
              <a:lnSpc>
                <a:spcPct val="100000"/>
              </a:lnSpc>
              <a:spcBef>
                <a:spcPts val="565"/>
              </a:spcBef>
            </a:pPr>
            <a:r>
              <a:rPr sz="1800" spc="5" dirty="0">
                <a:latin typeface="Carlito"/>
                <a:cs typeface="Carlito"/>
              </a:rPr>
              <a:t>e.g., </a:t>
            </a:r>
            <a:r>
              <a:rPr sz="1800" spc="-10" dirty="0">
                <a:latin typeface="Carlito"/>
                <a:cs typeface="Carlito"/>
              </a:rPr>
              <a:t>Infection, cardiac problem, </a:t>
            </a:r>
            <a:r>
              <a:rPr sz="1800" spc="-25" dirty="0">
                <a:latin typeface="Carlito"/>
                <a:cs typeface="Carlito"/>
              </a:rPr>
              <a:t>allergy, </a:t>
            </a:r>
            <a:r>
              <a:rPr sz="1800" spc="-5" dirty="0">
                <a:latin typeface="Carlito"/>
                <a:cs typeface="Carlito"/>
              </a:rPr>
              <a:t>asthma, </a:t>
            </a:r>
            <a:r>
              <a:rPr sz="1800" spc="-20" dirty="0">
                <a:latin typeface="Carlito"/>
                <a:cs typeface="Carlito"/>
              </a:rPr>
              <a:t>broken</a:t>
            </a:r>
            <a:r>
              <a:rPr sz="1800" spc="120" dirty="0">
                <a:latin typeface="Carlito"/>
                <a:cs typeface="Carlito"/>
              </a:rPr>
              <a:t> </a:t>
            </a:r>
            <a:r>
              <a:rPr sz="1800" spc="-10" dirty="0">
                <a:latin typeface="Carlito"/>
                <a:cs typeface="Carlito"/>
              </a:rPr>
              <a:t>rib.</a:t>
            </a:r>
            <a:endParaRPr sz="1800">
              <a:latin typeface="Carlito"/>
              <a:cs typeface="Carlito"/>
            </a:endParaRPr>
          </a:p>
        </p:txBody>
      </p:sp>
      <p:sp>
        <p:nvSpPr>
          <p:cNvPr id="6" name="object 6"/>
          <p:cNvSpPr txBox="1"/>
          <p:nvPr/>
        </p:nvSpPr>
        <p:spPr>
          <a:xfrm>
            <a:off x="2466213" y="3433953"/>
            <a:ext cx="23793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9900"/>
                </a:solidFill>
                <a:latin typeface="Carlito"/>
                <a:cs typeface="Carlito"/>
              </a:rPr>
              <a:t>Allergy </a:t>
            </a:r>
            <a:r>
              <a:rPr sz="1800" dirty="0">
                <a:solidFill>
                  <a:srgbClr val="FF9900"/>
                </a:solidFill>
                <a:latin typeface="Carlito"/>
                <a:cs typeface="Carlito"/>
              </a:rPr>
              <a:t>˃ </a:t>
            </a:r>
            <a:r>
              <a:rPr sz="1800" spc="-10" dirty="0">
                <a:solidFill>
                  <a:srgbClr val="FF9900"/>
                </a:solidFill>
                <a:latin typeface="Carlito"/>
                <a:cs typeface="Carlito"/>
              </a:rPr>
              <a:t>cardiac</a:t>
            </a:r>
            <a:r>
              <a:rPr sz="1800" spc="-30" dirty="0">
                <a:solidFill>
                  <a:srgbClr val="FF9900"/>
                </a:solidFill>
                <a:latin typeface="Carlito"/>
                <a:cs typeface="Carlito"/>
              </a:rPr>
              <a:t> </a:t>
            </a:r>
            <a:r>
              <a:rPr sz="1800" spc="-10" dirty="0">
                <a:solidFill>
                  <a:srgbClr val="FF9900"/>
                </a:solidFill>
                <a:latin typeface="Carlito"/>
                <a:cs typeface="Carlito"/>
              </a:rPr>
              <a:t>problem</a:t>
            </a:r>
            <a:endParaRPr sz="1800">
              <a:latin typeface="Carlito"/>
              <a:cs typeface="Carlito"/>
            </a:endParaRPr>
          </a:p>
        </p:txBody>
      </p:sp>
      <p:sp>
        <p:nvSpPr>
          <p:cNvPr id="7" name="object 7"/>
          <p:cNvSpPr txBox="1"/>
          <p:nvPr/>
        </p:nvSpPr>
        <p:spPr>
          <a:xfrm>
            <a:off x="586841" y="4778121"/>
            <a:ext cx="18161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00FF00"/>
                </a:solidFill>
                <a:latin typeface="Carlito"/>
                <a:cs typeface="Carlito"/>
              </a:rPr>
              <a:t>4.</a:t>
            </a:r>
            <a:endParaRPr sz="1600">
              <a:latin typeface="Carlito"/>
              <a:cs typeface="Carlito"/>
            </a:endParaRPr>
          </a:p>
        </p:txBody>
      </p:sp>
      <p:sp>
        <p:nvSpPr>
          <p:cNvPr id="8" name="object 8"/>
          <p:cNvSpPr txBox="1"/>
          <p:nvPr/>
        </p:nvSpPr>
        <p:spPr>
          <a:xfrm>
            <a:off x="983081" y="4715083"/>
            <a:ext cx="3866515" cy="677545"/>
          </a:xfrm>
          <a:prstGeom prst="rect">
            <a:avLst/>
          </a:prstGeom>
        </p:spPr>
        <p:txBody>
          <a:bodyPr vert="horz" wrap="square" lIns="0" tIns="74930" rIns="0" bIns="0" rtlCol="0">
            <a:spAutoFit/>
          </a:bodyPr>
          <a:lstStyle/>
          <a:p>
            <a:pPr marL="225425">
              <a:lnSpc>
                <a:spcPct val="100000"/>
              </a:lnSpc>
              <a:spcBef>
                <a:spcPts val="590"/>
              </a:spcBef>
            </a:pPr>
            <a:r>
              <a:rPr sz="1600" b="1" spc="-15" dirty="0">
                <a:solidFill>
                  <a:srgbClr val="00FF00"/>
                </a:solidFill>
                <a:latin typeface="Carlito"/>
                <a:cs typeface="Carlito"/>
              </a:rPr>
              <a:t>Generate </a:t>
            </a:r>
            <a:r>
              <a:rPr sz="1600" b="1" spc="-5" dirty="0">
                <a:solidFill>
                  <a:srgbClr val="00FF00"/>
                </a:solidFill>
                <a:latin typeface="Carlito"/>
                <a:cs typeface="Carlito"/>
              </a:rPr>
              <a:t>an enquiry</a:t>
            </a:r>
            <a:r>
              <a:rPr sz="1600" b="1" spc="60" dirty="0">
                <a:solidFill>
                  <a:srgbClr val="00FF00"/>
                </a:solidFill>
                <a:latin typeface="Carlito"/>
                <a:cs typeface="Carlito"/>
              </a:rPr>
              <a:t> </a:t>
            </a:r>
            <a:r>
              <a:rPr sz="1600" b="1" spc="-15" dirty="0">
                <a:solidFill>
                  <a:srgbClr val="00FF00"/>
                </a:solidFill>
                <a:latin typeface="Carlito"/>
                <a:cs typeface="Carlito"/>
              </a:rPr>
              <a:t>strategy:</a:t>
            </a:r>
            <a:endParaRPr sz="1600">
              <a:latin typeface="Carlito"/>
              <a:cs typeface="Carlito"/>
            </a:endParaRPr>
          </a:p>
          <a:p>
            <a:pPr marL="12700">
              <a:lnSpc>
                <a:spcPct val="100000"/>
              </a:lnSpc>
              <a:spcBef>
                <a:spcPts val="560"/>
              </a:spcBef>
            </a:pPr>
            <a:r>
              <a:rPr sz="1800" spc="-5" dirty="0">
                <a:latin typeface="Carlito"/>
                <a:cs typeface="Carlito"/>
              </a:rPr>
              <a:t>What additional </a:t>
            </a:r>
            <a:r>
              <a:rPr sz="1800" spc="-10" dirty="0">
                <a:latin typeface="Carlito"/>
                <a:cs typeface="Carlito"/>
              </a:rPr>
              <a:t>information </a:t>
            </a:r>
            <a:r>
              <a:rPr sz="1800" spc="-5" dirty="0">
                <a:latin typeface="Carlito"/>
                <a:cs typeface="Carlito"/>
              </a:rPr>
              <a:t>is</a:t>
            </a:r>
            <a:r>
              <a:rPr sz="1800" spc="30" dirty="0">
                <a:latin typeface="Carlito"/>
                <a:cs typeface="Carlito"/>
              </a:rPr>
              <a:t> </a:t>
            </a:r>
            <a:r>
              <a:rPr sz="1800" spc="-10" dirty="0">
                <a:latin typeface="Carlito"/>
                <a:cs typeface="Carlito"/>
              </a:rPr>
              <a:t>required?</a:t>
            </a:r>
            <a:endParaRPr sz="1800">
              <a:latin typeface="Carlito"/>
              <a:cs typeface="Carlito"/>
            </a:endParaRPr>
          </a:p>
        </p:txBody>
      </p:sp>
      <p:sp>
        <p:nvSpPr>
          <p:cNvPr id="9" name="object 9"/>
          <p:cNvSpPr txBox="1"/>
          <p:nvPr/>
        </p:nvSpPr>
        <p:spPr>
          <a:xfrm>
            <a:off x="952601" y="5785815"/>
            <a:ext cx="5777230" cy="519430"/>
          </a:xfrm>
          <a:prstGeom prst="rect">
            <a:avLst/>
          </a:prstGeom>
        </p:spPr>
        <p:txBody>
          <a:bodyPr vert="horz" wrap="square" lIns="0" tIns="65405" rIns="0" bIns="0" rtlCol="0">
            <a:spAutoFit/>
          </a:bodyPr>
          <a:lstStyle/>
          <a:p>
            <a:pPr marL="256540" marR="5080" indent="-243840">
              <a:lnSpc>
                <a:spcPts val="1730"/>
              </a:lnSpc>
              <a:spcBef>
                <a:spcPts val="515"/>
              </a:spcBef>
            </a:pPr>
            <a:r>
              <a:rPr sz="1800" spc="5" dirty="0">
                <a:latin typeface="Carlito"/>
                <a:cs typeface="Carlito"/>
              </a:rPr>
              <a:t>e.g., </a:t>
            </a:r>
            <a:r>
              <a:rPr sz="1800" spc="-10" dirty="0">
                <a:latin typeface="Carlito"/>
                <a:cs typeface="Carlito"/>
              </a:rPr>
              <a:t>Previous </a:t>
            </a:r>
            <a:r>
              <a:rPr sz="1800" spc="-5" dirty="0">
                <a:latin typeface="Carlito"/>
                <a:cs typeface="Carlito"/>
              </a:rPr>
              <a:t>medical problems </a:t>
            </a:r>
            <a:r>
              <a:rPr sz="1800" dirty="0">
                <a:latin typeface="Carlito"/>
                <a:cs typeface="Carlito"/>
              </a:rPr>
              <a:t>and </a:t>
            </a:r>
            <a:r>
              <a:rPr sz="1800" spc="-10" dirty="0">
                <a:latin typeface="Carlito"/>
                <a:cs typeface="Carlito"/>
              </a:rPr>
              <a:t>relevant </a:t>
            </a:r>
            <a:r>
              <a:rPr sz="1800" dirty="0">
                <a:latin typeface="Carlito"/>
                <a:cs typeface="Carlito"/>
              </a:rPr>
              <a:t>drug, </a:t>
            </a:r>
            <a:r>
              <a:rPr sz="1800" spc="-10" dirty="0">
                <a:latin typeface="Carlito"/>
                <a:cs typeface="Carlito"/>
              </a:rPr>
              <a:t>family </a:t>
            </a:r>
            <a:r>
              <a:rPr sz="1800" dirty="0">
                <a:latin typeface="Carlito"/>
                <a:cs typeface="Carlito"/>
              </a:rPr>
              <a:t>&amp;  </a:t>
            </a:r>
            <a:r>
              <a:rPr sz="1800" spc="-10" dirty="0">
                <a:latin typeface="Carlito"/>
                <a:cs typeface="Carlito"/>
              </a:rPr>
              <a:t>psychosocial histories, </a:t>
            </a:r>
            <a:r>
              <a:rPr sz="1800" spc="-15" dirty="0">
                <a:latin typeface="Carlito"/>
                <a:cs typeface="Carlito"/>
              </a:rPr>
              <a:t>physical exam, </a:t>
            </a:r>
            <a:r>
              <a:rPr sz="1800" spc="-5" dirty="0">
                <a:latin typeface="Carlito"/>
                <a:cs typeface="Carlito"/>
              </a:rPr>
              <a:t>lab.</a:t>
            </a:r>
            <a:r>
              <a:rPr sz="1800" spc="85" dirty="0">
                <a:latin typeface="Carlito"/>
                <a:cs typeface="Carlito"/>
              </a:rPr>
              <a:t> </a:t>
            </a:r>
            <a:r>
              <a:rPr sz="1800" spc="-10" dirty="0">
                <a:latin typeface="Carlito"/>
                <a:cs typeface="Carlito"/>
              </a:rPr>
              <a:t>tests.</a:t>
            </a:r>
            <a:endParaRPr sz="1800">
              <a:latin typeface="Carlito"/>
              <a:cs typeface="Carlito"/>
            </a:endParaRPr>
          </a:p>
        </p:txBody>
      </p:sp>
      <p:grpSp>
        <p:nvGrpSpPr>
          <p:cNvPr id="10" name="object 10"/>
          <p:cNvGrpSpPr/>
          <p:nvPr/>
        </p:nvGrpSpPr>
        <p:grpSpPr>
          <a:xfrm>
            <a:off x="7112000" y="1981200"/>
            <a:ext cx="4705350" cy="1682750"/>
            <a:chOff x="7112000" y="1981200"/>
            <a:chExt cx="4705350" cy="1682750"/>
          </a:xfrm>
        </p:grpSpPr>
        <p:sp>
          <p:nvSpPr>
            <p:cNvPr id="11" name="object 11"/>
            <p:cNvSpPr/>
            <p:nvPr/>
          </p:nvSpPr>
          <p:spPr>
            <a:xfrm>
              <a:off x="7112000" y="1981200"/>
              <a:ext cx="4267200" cy="168275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9805416" y="3340608"/>
              <a:ext cx="2011679" cy="12801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9950704" y="3194303"/>
              <a:ext cx="1840992" cy="250317"/>
            </a:xfrm>
            <a:prstGeom prst="rect">
              <a:avLst/>
            </a:prstGeom>
            <a:blipFill>
              <a:blip r:embed="rId4" cstate="print"/>
              <a:stretch>
                <a:fillRect/>
              </a:stretch>
            </a:blipFill>
          </p:spPr>
          <p:txBody>
            <a:bodyPr wrap="square" lIns="0" tIns="0" rIns="0" bIns="0" rtlCol="0"/>
            <a:lstStyle/>
            <a:p>
              <a:endParaRPr/>
            </a:p>
          </p:txBody>
        </p:sp>
      </p:grpSp>
      <p:grpSp>
        <p:nvGrpSpPr>
          <p:cNvPr id="14" name="object 14"/>
          <p:cNvGrpSpPr/>
          <p:nvPr/>
        </p:nvGrpSpPr>
        <p:grpSpPr>
          <a:xfrm>
            <a:off x="5565647" y="228600"/>
            <a:ext cx="6327775" cy="1416050"/>
            <a:chOff x="5565647" y="228600"/>
            <a:chExt cx="6327775" cy="1416050"/>
          </a:xfrm>
        </p:grpSpPr>
        <p:sp>
          <p:nvSpPr>
            <p:cNvPr id="15" name="object 15"/>
            <p:cNvSpPr/>
            <p:nvPr/>
          </p:nvSpPr>
          <p:spPr>
            <a:xfrm>
              <a:off x="7416799" y="228600"/>
              <a:ext cx="2844800" cy="141605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565647" y="1397508"/>
              <a:ext cx="6272784" cy="16611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689599" y="1219200"/>
              <a:ext cx="6197600" cy="31432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9868280" y="1390903"/>
              <a:ext cx="77850" cy="14566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780779" y="1329055"/>
              <a:ext cx="65659" cy="9525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632443" y="1289303"/>
              <a:ext cx="1250950" cy="244475"/>
            </a:xfrm>
            <a:custGeom>
              <a:avLst/>
              <a:gdLst/>
              <a:ahLst/>
              <a:cxnLst/>
              <a:rect l="l" t="t" r="r" b="b"/>
              <a:pathLst>
                <a:path w="1250950" h="244475">
                  <a:moveTo>
                    <a:pt x="392049" y="35560"/>
                  </a:moveTo>
                  <a:lnTo>
                    <a:pt x="362584" y="61213"/>
                  </a:lnTo>
                  <a:lnTo>
                    <a:pt x="361569" y="71500"/>
                  </a:lnTo>
                  <a:lnTo>
                    <a:pt x="376713" y="71500"/>
                  </a:lnTo>
                  <a:lnTo>
                    <a:pt x="391858" y="71500"/>
                  </a:lnTo>
                  <a:lnTo>
                    <a:pt x="407003" y="71500"/>
                  </a:lnTo>
                  <a:lnTo>
                    <a:pt x="422148" y="71500"/>
                  </a:lnTo>
                  <a:lnTo>
                    <a:pt x="420836" y="62551"/>
                  </a:lnTo>
                  <a:lnTo>
                    <a:pt x="400557" y="35560"/>
                  </a:lnTo>
                  <a:lnTo>
                    <a:pt x="392049" y="35560"/>
                  </a:lnTo>
                  <a:close/>
                </a:path>
                <a:path w="1250950" h="244475">
                  <a:moveTo>
                    <a:pt x="1061465" y="0"/>
                  </a:moveTo>
                  <a:lnTo>
                    <a:pt x="1077658" y="0"/>
                  </a:lnTo>
                  <a:lnTo>
                    <a:pt x="1093850" y="0"/>
                  </a:lnTo>
                  <a:lnTo>
                    <a:pt x="1110043" y="0"/>
                  </a:lnTo>
                  <a:lnTo>
                    <a:pt x="1126235" y="0"/>
                  </a:lnTo>
                  <a:lnTo>
                    <a:pt x="1134449" y="28936"/>
                  </a:lnTo>
                  <a:lnTo>
                    <a:pt x="1142698" y="57848"/>
                  </a:lnTo>
                  <a:lnTo>
                    <a:pt x="1150971" y="86760"/>
                  </a:lnTo>
                  <a:lnTo>
                    <a:pt x="1159255" y="115697"/>
                  </a:lnTo>
                  <a:lnTo>
                    <a:pt x="1166897" y="86760"/>
                  </a:lnTo>
                  <a:lnTo>
                    <a:pt x="1174575" y="57848"/>
                  </a:lnTo>
                  <a:lnTo>
                    <a:pt x="1182276" y="28936"/>
                  </a:lnTo>
                  <a:lnTo>
                    <a:pt x="1189989" y="0"/>
                  </a:lnTo>
                  <a:lnTo>
                    <a:pt x="1205061" y="0"/>
                  </a:lnTo>
                  <a:lnTo>
                    <a:pt x="1220168" y="0"/>
                  </a:lnTo>
                  <a:lnTo>
                    <a:pt x="1235299" y="0"/>
                  </a:lnTo>
                  <a:lnTo>
                    <a:pt x="1250441" y="0"/>
                  </a:lnTo>
                  <a:lnTo>
                    <a:pt x="1234535" y="46460"/>
                  </a:lnTo>
                  <a:lnTo>
                    <a:pt x="1218628" y="92884"/>
                  </a:lnTo>
                  <a:lnTo>
                    <a:pt x="1202721" y="139285"/>
                  </a:lnTo>
                  <a:lnTo>
                    <a:pt x="1186814" y="185674"/>
                  </a:lnTo>
                  <a:lnTo>
                    <a:pt x="1170312" y="221642"/>
                  </a:lnTo>
                  <a:lnTo>
                    <a:pt x="1131284" y="243242"/>
                  </a:lnTo>
                  <a:lnTo>
                    <a:pt x="1115949" y="244221"/>
                  </a:lnTo>
                  <a:lnTo>
                    <a:pt x="1108450" y="243980"/>
                  </a:lnTo>
                  <a:lnTo>
                    <a:pt x="1099105" y="243252"/>
                  </a:lnTo>
                  <a:lnTo>
                    <a:pt x="1087927" y="242024"/>
                  </a:lnTo>
                  <a:lnTo>
                    <a:pt x="1074927" y="240284"/>
                  </a:lnTo>
                  <a:lnTo>
                    <a:pt x="1073763" y="228663"/>
                  </a:lnTo>
                  <a:lnTo>
                    <a:pt x="1072562" y="217043"/>
                  </a:lnTo>
                  <a:lnTo>
                    <a:pt x="1071338" y="205422"/>
                  </a:lnTo>
                  <a:lnTo>
                    <a:pt x="1070102" y="193801"/>
                  </a:lnTo>
                  <a:lnTo>
                    <a:pt x="1076958" y="195802"/>
                  </a:lnTo>
                  <a:lnTo>
                    <a:pt x="1084183" y="197231"/>
                  </a:lnTo>
                  <a:lnTo>
                    <a:pt x="1091765" y="198088"/>
                  </a:lnTo>
                  <a:lnTo>
                    <a:pt x="1099692" y="198374"/>
                  </a:lnTo>
                  <a:lnTo>
                    <a:pt x="1106931" y="198374"/>
                  </a:lnTo>
                  <a:lnTo>
                    <a:pt x="1112774" y="196596"/>
                  </a:lnTo>
                  <a:lnTo>
                    <a:pt x="1117219" y="193040"/>
                  </a:lnTo>
                  <a:lnTo>
                    <a:pt x="1121790" y="189484"/>
                  </a:lnTo>
                  <a:lnTo>
                    <a:pt x="1125474" y="183007"/>
                  </a:lnTo>
                  <a:lnTo>
                    <a:pt x="1128649" y="173736"/>
                  </a:lnTo>
                  <a:lnTo>
                    <a:pt x="1111811" y="130301"/>
                  </a:lnTo>
                  <a:lnTo>
                    <a:pt x="1095009" y="86867"/>
                  </a:lnTo>
                  <a:lnTo>
                    <a:pt x="1078231" y="43433"/>
                  </a:lnTo>
                  <a:lnTo>
                    <a:pt x="1061465" y="0"/>
                  </a:lnTo>
                  <a:close/>
                </a:path>
                <a:path w="1250950" h="244475">
                  <a:moveTo>
                    <a:pt x="858901" y="0"/>
                  </a:moveTo>
                  <a:lnTo>
                    <a:pt x="874236" y="0"/>
                  </a:lnTo>
                  <a:lnTo>
                    <a:pt x="889571" y="0"/>
                  </a:lnTo>
                  <a:lnTo>
                    <a:pt x="904906" y="0"/>
                  </a:lnTo>
                  <a:lnTo>
                    <a:pt x="920241" y="0"/>
                  </a:lnTo>
                  <a:lnTo>
                    <a:pt x="920241" y="43434"/>
                  </a:lnTo>
                  <a:lnTo>
                    <a:pt x="920241" y="86868"/>
                  </a:lnTo>
                  <a:lnTo>
                    <a:pt x="920241" y="130302"/>
                  </a:lnTo>
                  <a:lnTo>
                    <a:pt x="920241" y="173736"/>
                  </a:lnTo>
                  <a:lnTo>
                    <a:pt x="904906" y="173736"/>
                  </a:lnTo>
                  <a:lnTo>
                    <a:pt x="889571" y="173736"/>
                  </a:lnTo>
                  <a:lnTo>
                    <a:pt x="874236" y="173736"/>
                  </a:lnTo>
                  <a:lnTo>
                    <a:pt x="858901" y="173736"/>
                  </a:lnTo>
                  <a:lnTo>
                    <a:pt x="858901" y="130301"/>
                  </a:lnTo>
                  <a:lnTo>
                    <a:pt x="858901" y="86867"/>
                  </a:lnTo>
                  <a:lnTo>
                    <a:pt x="858901" y="43433"/>
                  </a:lnTo>
                  <a:lnTo>
                    <a:pt x="858901" y="0"/>
                  </a:lnTo>
                  <a:close/>
                </a:path>
                <a:path w="1250950" h="244475">
                  <a:moveTo>
                    <a:pt x="0" y="0"/>
                  </a:moveTo>
                  <a:lnTo>
                    <a:pt x="15337" y="0"/>
                  </a:lnTo>
                  <a:lnTo>
                    <a:pt x="30686" y="0"/>
                  </a:lnTo>
                  <a:lnTo>
                    <a:pt x="46059" y="0"/>
                  </a:lnTo>
                  <a:lnTo>
                    <a:pt x="61467" y="0"/>
                  </a:lnTo>
                  <a:lnTo>
                    <a:pt x="61467" y="43434"/>
                  </a:lnTo>
                  <a:lnTo>
                    <a:pt x="61467" y="86868"/>
                  </a:lnTo>
                  <a:lnTo>
                    <a:pt x="61467" y="130302"/>
                  </a:lnTo>
                  <a:lnTo>
                    <a:pt x="61467" y="173736"/>
                  </a:lnTo>
                  <a:lnTo>
                    <a:pt x="46059" y="173736"/>
                  </a:lnTo>
                  <a:lnTo>
                    <a:pt x="30686" y="173736"/>
                  </a:lnTo>
                  <a:lnTo>
                    <a:pt x="15337" y="173736"/>
                  </a:lnTo>
                  <a:lnTo>
                    <a:pt x="0" y="173736"/>
                  </a:lnTo>
                  <a:lnTo>
                    <a:pt x="0" y="130301"/>
                  </a:lnTo>
                  <a:lnTo>
                    <a:pt x="0" y="86867"/>
                  </a:lnTo>
                  <a:lnTo>
                    <a:pt x="0" y="43433"/>
                  </a:lnTo>
                  <a:lnTo>
                    <a:pt x="0" y="0"/>
                  </a:lnTo>
                  <a:close/>
                </a:path>
              </a:pathLst>
            </a:custGeom>
            <a:ln w="12192">
              <a:solidFill>
                <a:srgbClr val="EAEAEA"/>
              </a:solidFill>
            </a:ln>
          </p:spPr>
          <p:txBody>
            <a:bodyPr wrap="square" lIns="0" tIns="0" rIns="0" bIns="0" rtlCol="0"/>
            <a:lstStyle/>
            <a:p>
              <a:endParaRPr/>
            </a:p>
          </p:txBody>
        </p:sp>
        <p:sp>
          <p:nvSpPr>
            <p:cNvPr id="21" name="object 21"/>
            <p:cNvSpPr/>
            <p:nvPr/>
          </p:nvSpPr>
          <p:spPr>
            <a:xfrm>
              <a:off x="10063226" y="1279397"/>
              <a:ext cx="1830070" cy="193675"/>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8925305" y="1279397"/>
              <a:ext cx="395350" cy="193675"/>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7176769" y="1217167"/>
              <a:ext cx="1321434" cy="319405"/>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683503" y="1217167"/>
              <a:ext cx="1375028" cy="319405"/>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8632443" y="1219200"/>
              <a:ext cx="2868930" cy="248285"/>
            </a:xfrm>
            <a:custGeom>
              <a:avLst/>
              <a:gdLst/>
              <a:ahLst/>
              <a:cxnLst/>
              <a:rect l="l" t="t" r="r" b="b"/>
              <a:pathLst>
                <a:path w="2868929" h="248284">
                  <a:moveTo>
                    <a:pt x="2807334" y="4063"/>
                  </a:moveTo>
                  <a:lnTo>
                    <a:pt x="2822670" y="4063"/>
                  </a:lnTo>
                  <a:lnTo>
                    <a:pt x="2838005" y="4063"/>
                  </a:lnTo>
                  <a:lnTo>
                    <a:pt x="2853340" y="4063"/>
                  </a:lnTo>
                  <a:lnTo>
                    <a:pt x="2868676" y="4063"/>
                  </a:lnTo>
                  <a:lnTo>
                    <a:pt x="2868676" y="15398"/>
                  </a:lnTo>
                  <a:lnTo>
                    <a:pt x="2868676" y="26733"/>
                  </a:lnTo>
                  <a:lnTo>
                    <a:pt x="2868676" y="38068"/>
                  </a:lnTo>
                  <a:lnTo>
                    <a:pt x="2868676" y="49402"/>
                  </a:lnTo>
                  <a:lnTo>
                    <a:pt x="2853340" y="49402"/>
                  </a:lnTo>
                  <a:lnTo>
                    <a:pt x="2838005" y="49402"/>
                  </a:lnTo>
                  <a:lnTo>
                    <a:pt x="2822670" y="49402"/>
                  </a:lnTo>
                  <a:lnTo>
                    <a:pt x="2807334" y="49402"/>
                  </a:lnTo>
                  <a:lnTo>
                    <a:pt x="2807334" y="38068"/>
                  </a:lnTo>
                  <a:lnTo>
                    <a:pt x="2807334" y="26733"/>
                  </a:lnTo>
                  <a:lnTo>
                    <a:pt x="2807334" y="15398"/>
                  </a:lnTo>
                  <a:lnTo>
                    <a:pt x="2807334" y="4063"/>
                  </a:lnTo>
                  <a:close/>
                </a:path>
                <a:path w="2868929" h="248284">
                  <a:moveTo>
                    <a:pt x="858901" y="4063"/>
                  </a:moveTo>
                  <a:lnTo>
                    <a:pt x="874236" y="4063"/>
                  </a:lnTo>
                  <a:lnTo>
                    <a:pt x="889571" y="4063"/>
                  </a:lnTo>
                  <a:lnTo>
                    <a:pt x="904906" y="4063"/>
                  </a:lnTo>
                  <a:lnTo>
                    <a:pt x="920241" y="4063"/>
                  </a:lnTo>
                  <a:lnTo>
                    <a:pt x="920241" y="15398"/>
                  </a:lnTo>
                  <a:lnTo>
                    <a:pt x="920241" y="26733"/>
                  </a:lnTo>
                  <a:lnTo>
                    <a:pt x="920241" y="38068"/>
                  </a:lnTo>
                  <a:lnTo>
                    <a:pt x="920241" y="49402"/>
                  </a:lnTo>
                  <a:lnTo>
                    <a:pt x="904906" y="49402"/>
                  </a:lnTo>
                  <a:lnTo>
                    <a:pt x="889571" y="49402"/>
                  </a:lnTo>
                  <a:lnTo>
                    <a:pt x="874236" y="49402"/>
                  </a:lnTo>
                  <a:lnTo>
                    <a:pt x="858901" y="49402"/>
                  </a:lnTo>
                  <a:lnTo>
                    <a:pt x="858901" y="38068"/>
                  </a:lnTo>
                  <a:lnTo>
                    <a:pt x="858901" y="26733"/>
                  </a:lnTo>
                  <a:lnTo>
                    <a:pt x="858901" y="15398"/>
                  </a:lnTo>
                  <a:lnTo>
                    <a:pt x="858901" y="4063"/>
                  </a:lnTo>
                  <a:close/>
                </a:path>
                <a:path w="2868929" h="248284">
                  <a:moveTo>
                    <a:pt x="792733" y="4063"/>
                  </a:moveTo>
                  <a:lnTo>
                    <a:pt x="792733" y="20615"/>
                  </a:lnTo>
                  <a:lnTo>
                    <a:pt x="792733" y="37131"/>
                  </a:lnTo>
                  <a:lnTo>
                    <a:pt x="792733" y="53623"/>
                  </a:lnTo>
                  <a:lnTo>
                    <a:pt x="792733" y="70103"/>
                  </a:lnTo>
                  <a:lnTo>
                    <a:pt x="801137" y="70103"/>
                  </a:lnTo>
                  <a:lnTo>
                    <a:pt x="809577" y="70103"/>
                  </a:lnTo>
                  <a:lnTo>
                    <a:pt x="818040" y="70103"/>
                  </a:lnTo>
                  <a:lnTo>
                    <a:pt x="826515" y="70103"/>
                  </a:lnTo>
                  <a:lnTo>
                    <a:pt x="826515" y="82296"/>
                  </a:lnTo>
                  <a:lnTo>
                    <a:pt x="826515" y="94487"/>
                  </a:lnTo>
                  <a:lnTo>
                    <a:pt x="826515" y="106679"/>
                  </a:lnTo>
                  <a:lnTo>
                    <a:pt x="826515" y="118872"/>
                  </a:lnTo>
                  <a:lnTo>
                    <a:pt x="818040" y="118872"/>
                  </a:lnTo>
                  <a:lnTo>
                    <a:pt x="809577" y="118872"/>
                  </a:lnTo>
                  <a:lnTo>
                    <a:pt x="801137" y="118872"/>
                  </a:lnTo>
                  <a:lnTo>
                    <a:pt x="792733" y="118872"/>
                  </a:lnTo>
                  <a:lnTo>
                    <a:pt x="792733" y="134282"/>
                  </a:lnTo>
                  <a:lnTo>
                    <a:pt x="792733" y="149669"/>
                  </a:lnTo>
                  <a:lnTo>
                    <a:pt x="792733" y="165056"/>
                  </a:lnTo>
                  <a:lnTo>
                    <a:pt x="792733" y="180466"/>
                  </a:lnTo>
                  <a:lnTo>
                    <a:pt x="792733" y="187833"/>
                  </a:lnTo>
                  <a:lnTo>
                    <a:pt x="793369" y="192659"/>
                  </a:lnTo>
                  <a:lnTo>
                    <a:pt x="794638" y="195072"/>
                  </a:lnTo>
                  <a:lnTo>
                    <a:pt x="796671" y="198754"/>
                  </a:lnTo>
                  <a:lnTo>
                    <a:pt x="800226" y="200660"/>
                  </a:lnTo>
                  <a:lnTo>
                    <a:pt x="805179" y="200660"/>
                  </a:lnTo>
                  <a:lnTo>
                    <a:pt x="809751" y="200660"/>
                  </a:lnTo>
                  <a:lnTo>
                    <a:pt x="816101" y="199262"/>
                  </a:lnTo>
                  <a:lnTo>
                    <a:pt x="824229" y="196469"/>
                  </a:lnTo>
                  <a:lnTo>
                    <a:pt x="825373" y="207918"/>
                  </a:lnTo>
                  <a:lnTo>
                    <a:pt x="826516" y="219392"/>
                  </a:lnTo>
                  <a:lnTo>
                    <a:pt x="827659" y="230866"/>
                  </a:lnTo>
                  <a:lnTo>
                    <a:pt x="828801" y="242315"/>
                  </a:lnTo>
                  <a:lnTo>
                    <a:pt x="817564" y="244723"/>
                  </a:lnTo>
                  <a:lnTo>
                    <a:pt x="806719" y="246427"/>
                  </a:lnTo>
                  <a:lnTo>
                    <a:pt x="796280" y="247441"/>
                  </a:lnTo>
                  <a:lnTo>
                    <a:pt x="786256" y="247776"/>
                  </a:lnTo>
                  <a:lnTo>
                    <a:pt x="775513" y="247374"/>
                  </a:lnTo>
                  <a:lnTo>
                    <a:pt x="739775" y="230759"/>
                  </a:lnTo>
                  <a:lnTo>
                    <a:pt x="731470" y="193510"/>
                  </a:lnTo>
                  <a:lnTo>
                    <a:pt x="731138" y="179959"/>
                  </a:lnTo>
                  <a:lnTo>
                    <a:pt x="731138" y="164717"/>
                  </a:lnTo>
                  <a:lnTo>
                    <a:pt x="731138" y="149463"/>
                  </a:lnTo>
                  <a:lnTo>
                    <a:pt x="731138" y="134185"/>
                  </a:lnTo>
                  <a:lnTo>
                    <a:pt x="731138" y="118872"/>
                  </a:lnTo>
                  <a:lnTo>
                    <a:pt x="723646" y="118872"/>
                  </a:lnTo>
                  <a:lnTo>
                    <a:pt x="716026" y="118872"/>
                  </a:lnTo>
                  <a:lnTo>
                    <a:pt x="708532" y="118872"/>
                  </a:lnTo>
                  <a:lnTo>
                    <a:pt x="708532" y="106679"/>
                  </a:lnTo>
                  <a:lnTo>
                    <a:pt x="708532" y="94487"/>
                  </a:lnTo>
                  <a:lnTo>
                    <a:pt x="708532" y="82296"/>
                  </a:lnTo>
                  <a:lnTo>
                    <a:pt x="708532" y="70103"/>
                  </a:lnTo>
                  <a:lnTo>
                    <a:pt x="716026" y="70103"/>
                  </a:lnTo>
                  <a:lnTo>
                    <a:pt x="723646" y="70103"/>
                  </a:lnTo>
                  <a:lnTo>
                    <a:pt x="731138" y="70103"/>
                  </a:lnTo>
                  <a:lnTo>
                    <a:pt x="731138" y="62176"/>
                  </a:lnTo>
                  <a:lnTo>
                    <a:pt x="731138" y="54213"/>
                  </a:lnTo>
                  <a:lnTo>
                    <a:pt x="731138" y="46226"/>
                  </a:lnTo>
                  <a:lnTo>
                    <a:pt x="731138" y="38226"/>
                  </a:lnTo>
                  <a:lnTo>
                    <a:pt x="746549" y="29727"/>
                  </a:lnTo>
                  <a:lnTo>
                    <a:pt x="761936" y="21193"/>
                  </a:lnTo>
                  <a:lnTo>
                    <a:pt x="777323" y="12634"/>
                  </a:lnTo>
                  <a:lnTo>
                    <a:pt x="792733" y="4063"/>
                  </a:lnTo>
                  <a:close/>
                </a:path>
                <a:path w="2868929" h="248284">
                  <a:moveTo>
                    <a:pt x="207390" y="4063"/>
                  </a:moveTo>
                  <a:lnTo>
                    <a:pt x="222896" y="4063"/>
                  </a:lnTo>
                  <a:lnTo>
                    <a:pt x="238378" y="4063"/>
                  </a:lnTo>
                  <a:lnTo>
                    <a:pt x="253861" y="4063"/>
                  </a:lnTo>
                  <a:lnTo>
                    <a:pt x="269366" y="4063"/>
                  </a:lnTo>
                  <a:lnTo>
                    <a:pt x="269366" y="52007"/>
                  </a:lnTo>
                  <a:lnTo>
                    <a:pt x="269366" y="99968"/>
                  </a:lnTo>
                  <a:lnTo>
                    <a:pt x="269366" y="147935"/>
                  </a:lnTo>
                  <a:lnTo>
                    <a:pt x="269366" y="195896"/>
                  </a:lnTo>
                  <a:lnTo>
                    <a:pt x="269366" y="243839"/>
                  </a:lnTo>
                  <a:lnTo>
                    <a:pt x="254986" y="243839"/>
                  </a:lnTo>
                  <a:lnTo>
                    <a:pt x="240617" y="243839"/>
                  </a:lnTo>
                  <a:lnTo>
                    <a:pt x="226272" y="243839"/>
                  </a:lnTo>
                  <a:lnTo>
                    <a:pt x="211962" y="243839"/>
                  </a:lnTo>
                  <a:lnTo>
                    <a:pt x="211962" y="237438"/>
                  </a:lnTo>
                  <a:lnTo>
                    <a:pt x="211962" y="231012"/>
                  </a:lnTo>
                  <a:lnTo>
                    <a:pt x="211962" y="224587"/>
                  </a:lnTo>
                  <a:lnTo>
                    <a:pt x="211962" y="218186"/>
                  </a:lnTo>
                  <a:lnTo>
                    <a:pt x="206009" y="225710"/>
                  </a:lnTo>
                  <a:lnTo>
                    <a:pt x="168273" y="247302"/>
                  </a:lnTo>
                  <a:lnTo>
                    <a:pt x="160274" y="247776"/>
                  </a:lnTo>
                  <a:lnTo>
                    <a:pt x="144920" y="246086"/>
                  </a:lnTo>
                  <a:lnTo>
                    <a:pt x="110362" y="220725"/>
                  </a:lnTo>
                  <a:lnTo>
                    <a:pt x="94164" y="173791"/>
                  </a:lnTo>
                  <a:lnTo>
                    <a:pt x="93090" y="155194"/>
                  </a:lnTo>
                  <a:lnTo>
                    <a:pt x="94281" y="134856"/>
                  </a:lnTo>
                  <a:lnTo>
                    <a:pt x="112140" y="89153"/>
                  </a:lnTo>
                  <a:lnTo>
                    <a:pt x="146556" y="67722"/>
                  </a:lnTo>
                  <a:lnTo>
                    <a:pt x="160654" y="66294"/>
                  </a:lnTo>
                  <a:lnTo>
                    <a:pt x="167634" y="66607"/>
                  </a:lnTo>
                  <a:lnTo>
                    <a:pt x="202674" y="82216"/>
                  </a:lnTo>
                  <a:lnTo>
                    <a:pt x="207390" y="87122"/>
                  </a:lnTo>
                  <a:lnTo>
                    <a:pt x="207390" y="66357"/>
                  </a:lnTo>
                  <a:lnTo>
                    <a:pt x="207390" y="45593"/>
                  </a:lnTo>
                  <a:lnTo>
                    <a:pt x="207390" y="24828"/>
                  </a:lnTo>
                  <a:lnTo>
                    <a:pt x="207390" y="4063"/>
                  </a:lnTo>
                  <a:close/>
                </a:path>
                <a:path w="2868929" h="248284">
                  <a:moveTo>
                    <a:pt x="0" y="4063"/>
                  </a:moveTo>
                  <a:lnTo>
                    <a:pt x="15337" y="4063"/>
                  </a:lnTo>
                  <a:lnTo>
                    <a:pt x="30686" y="4063"/>
                  </a:lnTo>
                  <a:lnTo>
                    <a:pt x="46059" y="4063"/>
                  </a:lnTo>
                  <a:lnTo>
                    <a:pt x="61467" y="4063"/>
                  </a:lnTo>
                  <a:lnTo>
                    <a:pt x="61467" y="15398"/>
                  </a:lnTo>
                  <a:lnTo>
                    <a:pt x="61467" y="26733"/>
                  </a:lnTo>
                  <a:lnTo>
                    <a:pt x="61467" y="38068"/>
                  </a:lnTo>
                  <a:lnTo>
                    <a:pt x="61467" y="49402"/>
                  </a:lnTo>
                  <a:lnTo>
                    <a:pt x="46059" y="49402"/>
                  </a:lnTo>
                  <a:lnTo>
                    <a:pt x="30686" y="49402"/>
                  </a:lnTo>
                  <a:lnTo>
                    <a:pt x="15337" y="49402"/>
                  </a:lnTo>
                  <a:lnTo>
                    <a:pt x="0" y="49402"/>
                  </a:lnTo>
                  <a:lnTo>
                    <a:pt x="0" y="38068"/>
                  </a:lnTo>
                  <a:lnTo>
                    <a:pt x="0" y="26733"/>
                  </a:lnTo>
                  <a:lnTo>
                    <a:pt x="0" y="15398"/>
                  </a:lnTo>
                  <a:lnTo>
                    <a:pt x="0" y="4063"/>
                  </a:lnTo>
                  <a:close/>
                </a:path>
                <a:path w="2868929" h="248284">
                  <a:moveTo>
                    <a:pt x="1023365" y="0"/>
                  </a:moveTo>
                  <a:lnTo>
                    <a:pt x="1032369" y="259"/>
                  </a:lnTo>
                  <a:lnTo>
                    <a:pt x="1043193" y="1031"/>
                  </a:lnTo>
                  <a:lnTo>
                    <a:pt x="1055852" y="2303"/>
                  </a:lnTo>
                  <a:lnTo>
                    <a:pt x="1070355" y="4063"/>
                  </a:lnTo>
                  <a:lnTo>
                    <a:pt x="1068641" y="14140"/>
                  </a:lnTo>
                  <a:lnTo>
                    <a:pt x="1066927" y="24193"/>
                  </a:lnTo>
                  <a:lnTo>
                    <a:pt x="1065212" y="34246"/>
                  </a:lnTo>
                  <a:lnTo>
                    <a:pt x="1063498" y="44323"/>
                  </a:lnTo>
                  <a:lnTo>
                    <a:pt x="1056258" y="43052"/>
                  </a:lnTo>
                  <a:lnTo>
                    <a:pt x="1050289" y="42417"/>
                  </a:lnTo>
                  <a:lnTo>
                    <a:pt x="1045717" y="42417"/>
                  </a:lnTo>
                  <a:lnTo>
                    <a:pt x="1040256" y="42417"/>
                  </a:lnTo>
                  <a:lnTo>
                    <a:pt x="1036192" y="43307"/>
                  </a:lnTo>
                  <a:lnTo>
                    <a:pt x="1033779" y="45338"/>
                  </a:lnTo>
                  <a:lnTo>
                    <a:pt x="1031366" y="47371"/>
                  </a:lnTo>
                  <a:lnTo>
                    <a:pt x="1029715" y="50546"/>
                  </a:lnTo>
                  <a:lnTo>
                    <a:pt x="1028700" y="54990"/>
                  </a:lnTo>
                  <a:lnTo>
                    <a:pt x="1028191" y="57403"/>
                  </a:lnTo>
                  <a:lnTo>
                    <a:pt x="1027937" y="62484"/>
                  </a:lnTo>
                  <a:lnTo>
                    <a:pt x="1027937" y="70103"/>
                  </a:lnTo>
                  <a:lnTo>
                    <a:pt x="1035270" y="70103"/>
                  </a:lnTo>
                  <a:lnTo>
                    <a:pt x="1042590" y="70103"/>
                  </a:lnTo>
                  <a:lnTo>
                    <a:pt x="1049887" y="70103"/>
                  </a:lnTo>
                  <a:lnTo>
                    <a:pt x="1057148" y="70103"/>
                  </a:lnTo>
                  <a:lnTo>
                    <a:pt x="1057148" y="82296"/>
                  </a:lnTo>
                  <a:lnTo>
                    <a:pt x="1057148" y="94487"/>
                  </a:lnTo>
                  <a:lnTo>
                    <a:pt x="1057148" y="106679"/>
                  </a:lnTo>
                  <a:lnTo>
                    <a:pt x="1057148" y="118872"/>
                  </a:lnTo>
                  <a:lnTo>
                    <a:pt x="1049887" y="118872"/>
                  </a:lnTo>
                  <a:lnTo>
                    <a:pt x="1042590" y="118872"/>
                  </a:lnTo>
                  <a:lnTo>
                    <a:pt x="1035270" y="118872"/>
                  </a:lnTo>
                  <a:lnTo>
                    <a:pt x="1027937" y="118872"/>
                  </a:lnTo>
                  <a:lnTo>
                    <a:pt x="1027937" y="150113"/>
                  </a:lnTo>
                  <a:lnTo>
                    <a:pt x="1027937" y="181355"/>
                  </a:lnTo>
                  <a:lnTo>
                    <a:pt x="1027937" y="212597"/>
                  </a:lnTo>
                  <a:lnTo>
                    <a:pt x="1027937" y="243839"/>
                  </a:lnTo>
                  <a:lnTo>
                    <a:pt x="1012527" y="243839"/>
                  </a:lnTo>
                  <a:lnTo>
                    <a:pt x="997140" y="243839"/>
                  </a:lnTo>
                  <a:lnTo>
                    <a:pt x="981753" y="243839"/>
                  </a:lnTo>
                  <a:lnTo>
                    <a:pt x="966342" y="243839"/>
                  </a:lnTo>
                  <a:lnTo>
                    <a:pt x="966342" y="212598"/>
                  </a:lnTo>
                  <a:lnTo>
                    <a:pt x="966342" y="181356"/>
                  </a:lnTo>
                  <a:lnTo>
                    <a:pt x="966342" y="150114"/>
                  </a:lnTo>
                  <a:lnTo>
                    <a:pt x="966342" y="118872"/>
                  </a:lnTo>
                  <a:lnTo>
                    <a:pt x="958723" y="118872"/>
                  </a:lnTo>
                  <a:lnTo>
                    <a:pt x="951102" y="118872"/>
                  </a:lnTo>
                  <a:lnTo>
                    <a:pt x="943482" y="118872"/>
                  </a:lnTo>
                  <a:lnTo>
                    <a:pt x="943482" y="106679"/>
                  </a:lnTo>
                  <a:lnTo>
                    <a:pt x="943482" y="94487"/>
                  </a:lnTo>
                  <a:lnTo>
                    <a:pt x="943482" y="82296"/>
                  </a:lnTo>
                  <a:lnTo>
                    <a:pt x="943482" y="70103"/>
                  </a:lnTo>
                  <a:lnTo>
                    <a:pt x="951102" y="70103"/>
                  </a:lnTo>
                  <a:lnTo>
                    <a:pt x="958723" y="70103"/>
                  </a:lnTo>
                  <a:lnTo>
                    <a:pt x="966342" y="70103"/>
                  </a:lnTo>
                  <a:lnTo>
                    <a:pt x="966342" y="67563"/>
                  </a:lnTo>
                  <a:lnTo>
                    <a:pt x="966342" y="64897"/>
                  </a:lnTo>
                  <a:lnTo>
                    <a:pt x="966342" y="62357"/>
                  </a:lnTo>
                  <a:lnTo>
                    <a:pt x="966342" y="55245"/>
                  </a:lnTo>
                  <a:lnTo>
                    <a:pt x="967104" y="47371"/>
                  </a:lnTo>
                  <a:lnTo>
                    <a:pt x="985774" y="8254"/>
                  </a:lnTo>
                  <a:lnTo>
                    <a:pt x="1013886" y="309"/>
                  </a:lnTo>
                  <a:lnTo>
                    <a:pt x="1023365" y="0"/>
                  </a:lnTo>
                  <a:close/>
                </a:path>
              </a:pathLst>
            </a:custGeom>
            <a:ln w="12192">
              <a:solidFill>
                <a:srgbClr val="EAEAEA"/>
              </a:solidFill>
            </a:ln>
          </p:spPr>
          <p:txBody>
            <a:bodyPr wrap="square" lIns="0" tIns="0" rIns="0" bIns="0" rtlCol="0"/>
            <a:lstStyle/>
            <a:p>
              <a:endParaRPr/>
            </a:p>
          </p:txBody>
        </p:sp>
      </p:grpSp>
      <p:grpSp>
        <p:nvGrpSpPr>
          <p:cNvPr id="26" name="object 26"/>
          <p:cNvGrpSpPr/>
          <p:nvPr/>
        </p:nvGrpSpPr>
        <p:grpSpPr>
          <a:xfrm>
            <a:off x="6908800" y="4191063"/>
            <a:ext cx="4375150" cy="1752600"/>
            <a:chOff x="6908800" y="4191063"/>
            <a:chExt cx="4375150" cy="1752600"/>
          </a:xfrm>
        </p:grpSpPr>
        <p:sp>
          <p:nvSpPr>
            <p:cNvPr id="27" name="object 27"/>
            <p:cNvSpPr/>
            <p:nvPr/>
          </p:nvSpPr>
          <p:spPr>
            <a:xfrm>
              <a:off x="7416800" y="4191063"/>
              <a:ext cx="3149600" cy="1217612"/>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10085832" y="5169408"/>
              <a:ext cx="1190244" cy="128016"/>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10160000" y="5029200"/>
              <a:ext cx="1117600" cy="238125"/>
            </a:xfrm>
            <a:prstGeom prst="rect">
              <a:avLst/>
            </a:prstGeom>
            <a:blipFill>
              <a:blip r:embed="rId16" cstate="print"/>
              <a:stretch>
                <a:fillRect/>
              </a:stretch>
            </a:blipFill>
          </p:spPr>
          <p:txBody>
            <a:bodyPr wrap="square" lIns="0" tIns="0" rIns="0" bIns="0" rtlCol="0"/>
            <a:lstStyle/>
            <a:p>
              <a:endParaRPr/>
            </a:p>
          </p:txBody>
        </p:sp>
        <p:sp>
          <p:nvSpPr>
            <p:cNvPr id="30" name="object 30"/>
            <p:cNvSpPr/>
            <p:nvPr/>
          </p:nvSpPr>
          <p:spPr>
            <a:xfrm>
              <a:off x="10160000" y="5029200"/>
              <a:ext cx="1117600" cy="238125"/>
            </a:xfrm>
            <a:custGeom>
              <a:avLst/>
              <a:gdLst/>
              <a:ahLst/>
              <a:cxnLst/>
              <a:rect l="l" t="t" r="r" b="b"/>
              <a:pathLst>
                <a:path w="1117600" h="238125">
                  <a:moveTo>
                    <a:pt x="811276" y="109347"/>
                  </a:moveTo>
                  <a:lnTo>
                    <a:pt x="804036" y="109347"/>
                  </a:lnTo>
                  <a:lnTo>
                    <a:pt x="798068" y="112394"/>
                  </a:lnTo>
                  <a:lnTo>
                    <a:pt x="785876" y="150368"/>
                  </a:lnTo>
                  <a:lnTo>
                    <a:pt x="786352" y="160059"/>
                  </a:lnTo>
                  <a:lnTo>
                    <a:pt x="804672" y="190500"/>
                  </a:lnTo>
                  <a:lnTo>
                    <a:pt x="812038" y="190500"/>
                  </a:lnTo>
                  <a:lnTo>
                    <a:pt x="819911" y="190500"/>
                  </a:lnTo>
                  <a:lnTo>
                    <a:pt x="839597" y="148970"/>
                  </a:lnTo>
                  <a:lnTo>
                    <a:pt x="839096" y="139610"/>
                  </a:lnTo>
                  <a:lnTo>
                    <a:pt x="819403" y="109347"/>
                  </a:lnTo>
                  <a:lnTo>
                    <a:pt x="811276" y="109347"/>
                  </a:lnTo>
                  <a:close/>
                </a:path>
                <a:path w="1117600" h="238125">
                  <a:moveTo>
                    <a:pt x="86995" y="109347"/>
                  </a:moveTo>
                  <a:lnTo>
                    <a:pt x="79882" y="109347"/>
                  </a:lnTo>
                  <a:lnTo>
                    <a:pt x="73786" y="112394"/>
                  </a:lnTo>
                  <a:lnTo>
                    <a:pt x="61722" y="150368"/>
                  </a:lnTo>
                  <a:lnTo>
                    <a:pt x="62178" y="160059"/>
                  </a:lnTo>
                  <a:lnTo>
                    <a:pt x="80391" y="190500"/>
                  </a:lnTo>
                  <a:lnTo>
                    <a:pt x="87756" y="190500"/>
                  </a:lnTo>
                  <a:lnTo>
                    <a:pt x="95630" y="190500"/>
                  </a:lnTo>
                  <a:lnTo>
                    <a:pt x="115316" y="148970"/>
                  </a:lnTo>
                  <a:lnTo>
                    <a:pt x="114815" y="139610"/>
                  </a:lnTo>
                  <a:lnTo>
                    <a:pt x="95123" y="109347"/>
                  </a:lnTo>
                  <a:lnTo>
                    <a:pt x="86995" y="109347"/>
                  </a:lnTo>
                  <a:close/>
                </a:path>
                <a:path w="1117600" h="238125">
                  <a:moveTo>
                    <a:pt x="1024635" y="99187"/>
                  </a:moveTo>
                  <a:lnTo>
                    <a:pt x="995045" y="124332"/>
                  </a:lnTo>
                  <a:lnTo>
                    <a:pt x="994028" y="134366"/>
                  </a:lnTo>
                  <a:lnTo>
                    <a:pt x="1009249" y="134366"/>
                  </a:lnTo>
                  <a:lnTo>
                    <a:pt x="1024445" y="134366"/>
                  </a:lnTo>
                  <a:lnTo>
                    <a:pt x="1039641" y="134366"/>
                  </a:lnTo>
                  <a:lnTo>
                    <a:pt x="1054861" y="134366"/>
                  </a:lnTo>
                  <a:lnTo>
                    <a:pt x="1053550" y="125604"/>
                  </a:lnTo>
                  <a:lnTo>
                    <a:pt x="1033145" y="99187"/>
                  </a:lnTo>
                  <a:lnTo>
                    <a:pt x="1024635" y="99187"/>
                  </a:lnTo>
                  <a:close/>
                </a:path>
                <a:path w="1117600" h="238125">
                  <a:moveTo>
                    <a:pt x="300481" y="99187"/>
                  </a:moveTo>
                  <a:lnTo>
                    <a:pt x="270891" y="124332"/>
                  </a:lnTo>
                  <a:lnTo>
                    <a:pt x="269875" y="134366"/>
                  </a:lnTo>
                  <a:lnTo>
                    <a:pt x="285039" y="134366"/>
                  </a:lnTo>
                  <a:lnTo>
                    <a:pt x="300227" y="134366"/>
                  </a:lnTo>
                  <a:lnTo>
                    <a:pt x="315416" y="134366"/>
                  </a:lnTo>
                  <a:lnTo>
                    <a:pt x="330580" y="134366"/>
                  </a:lnTo>
                  <a:lnTo>
                    <a:pt x="329322" y="125604"/>
                  </a:lnTo>
                  <a:lnTo>
                    <a:pt x="308991" y="99187"/>
                  </a:lnTo>
                  <a:lnTo>
                    <a:pt x="300481" y="99187"/>
                  </a:lnTo>
                  <a:close/>
                </a:path>
                <a:path w="1117600" h="238125">
                  <a:moveTo>
                    <a:pt x="630808" y="64516"/>
                  </a:moveTo>
                  <a:lnTo>
                    <a:pt x="646239" y="64516"/>
                  </a:lnTo>
                  <a:lnTo>
                    <a:pt x="661670" y="64516"/>
                  </a:lnTo>
                  <a:lnTo>
                    <a:pt x="677100" y="64516"/>
                  </a:lnTo>
                  <a:lnTo>
                    <a:pt x="692530" y="64516"/>
                  </a:lnTo>
                  <a:lnTo>
                    <a:pt x="692530" y="106977"/>
                  </a:lnTo>
                  <a:lnTo>
                    <a:pt x="692530" y="149415"/>
                  </a:lnTo>
                  <a:lnTo>
                    <a:pt x="692530" y="191853"/>
                  </a:lnTo>
                  <a:lnTo>
                    <a:pt x="692530" y="234315"/>
                  </a:lnTo>
                  <a:lnTo>
                    <a:pt x="677100" y="234315"/>
                  </a:lnTo>
                  <a:lnTo>
                    <a:pt x="661669" y="234315"/>
                  </a:lnTo>
                  <a:lnTo>
                    <a:pt x="646239" y="234315"/>
                  </a:lnTo>
                  <a:lnTo>
                    <a:pt x="630808" y="234315"/>
                  </a:lnTo>
                  <a:lnTo>
                    <a:pt x="630808" y="191853"/>
                  </a:lnTo>
                  <a:lnTo>
                    <a:pt x="630808" y="149415"/>
                  </a:lnTo>
                  <a:lnTo>
                    <a:pt x="630808" y="106977"/>
                  </a:lnTo>
                  <a:lnTo>
                    <a:pt x="630808" y="64516"/>
                  </a:lnTo>
                  <a:close/>
                </a:path>
                <a:path w="1117600" h="238125">
                  <a:moveTo>
                    <a:pt x="1022096" y="60706"/>
                  </a:moveTo>
                  <a:lnTo>
                    <a:pt x="1065797" y="66921"/>
                  </a:lnTo>
                  <a:lnTo>
                    <a:pt x="1101351" y="93900"/>
                  </a:lnTo>
                  <a:lnTo>
                    <a:pt x="1116955" y="142263"/>
                  </a:lnTo>
                  <a:lnTo>
                    <a:pt x="1117600" y="158242"/>
                  </a:lnTo>
                  <a:lnTo>
                    <a:pt x="1117600" y="160655"/>
                  </a:lnTo>
                  <a:lnTo>
                    <a:pt x="1117600" y="163068"/>
                  </a:lnTo>
                  <a:lnTo>
                    <a:pt x="1117600" y="165607"/>
                  </a:lnTo>
                  <a:lnTo>
                    <a:pt x="1086663" y="165607"/>
                  </a:lnTo>
                  <a:lnTo>
                    <a:pt x="1055751" y="165607"/>
                  </a:lnTo>
                  <a:lnTo>
                    <a:pt x="1024838" y="165607"/>
                  </a:lnTo>
                  <a:lnTo>
                    <a:pt x="993901" y="165607"/>
                  </a:lnTo>
                  <a:lnTo>
                    <a:pt x="995045" y="176022"/>
                  </a:lnTo>
                  <a:lnTo>
                    <a:pt x="1025271" y="199898"/>
                  </a:lnTo>
                  <a:lnTo>
                    <a:pt x="1031367" y="199898"/>
                  </a:lnTo>
                  <a:lnTo>
                    <a:pt x="1037081" y="198374"/>
                  </a:lnTo>
                  <a:lnTo>
                    <a:pt x="1042543" y="195072"/>
                  </a:lnTo>
                  <a:lnTo>
                    <a:pt x="1045972" y="193167"/>
                  </a:lnTo>
                  <a:lnTo>
                    <a:pt x="1049527" y="189483"/>
                  </a:lnTo>
                  <a:lnTo>
                    <a:pt x="1053338" y="184404"/>
                  </a:lnTo>
                  <a:lnTo>
                    <a:pt x="1068558" y="185908"/>
                  </a:lnTo>
                  <a:lnTo>
                    <a:pt x="1083754" y="187388"/>
                  </a:lnTo>
                  <a:lnTo>
                    <a:pt x="1098950" y="188868"/>
                  </a:lnTo>
                  <a:lnTo>
                    <a:pt x="1114171" y="190373"/>
                  </a:lnTo>
                  <a:lnTo>
                    <a:pt x="1089971" y="220573"/>
                  </a:lnTo>
                  <a:lnTo>
                    <a:pt x="1041261" y="237434"/>
                  </a:lnTo>
                  <a:lnTo>
                    <a:pt x="1023874" y="238125"/>
                  </a:lnTo>
                  <a:lnTo>
                    <a:pt x="1008800" y="237529"/>
                  </a:lnTo>
                  <a:lnTo>
                    <a:pt x="964820" y="223144"/>
                  </a:lnTo>
                  <a:lnTo>
                    <a:pt x="937968" y="187612"/>
                  </a:lnTo>
                  <a:lnTo>
                    <a:pt x="931164" y="149732"/>
                  </a:lnTo>
                  <a:lnTo>
                    <a:pt x="932684" y="130778"/>
                  </a:lnTo>
                  <a:lnTo>
                    <a:pt x="955294" y="85343"/>
                  </a:lnTo>
                  <a:lnTo>
                    <a:pt x="1001978" y="62251"/>
                  </a:lnTo>
                  <a:lnTo>
                    <a:pt x="1022096" y="60706"/>
                  </a:lnTo>
                  <a:close/>
                </a:path>
                <a:path w="1117600" h="238125">
                  <a:moveTo>
                    <a:pt x="508000" y="60706"/>
                  </a:moveTo>
                  <a:lnTo>
                    <a:pt x="556541" y="69064"/>
                  </a:lnTo>
                  <a:lnTo>
                    <a:pt x="585708" y="93868"/>
                  </a:lnTo>
                  <a:lnTo>
                    <a:pt x="597153" y="119125"/>
                  </a:lnTo>
                  <a:lnTo>
                    <a:pt x="582600" y="121128"/>
                  </a:lnTo>
                  <a:lnTo>
                    <a:pt x="568071" y="123142"/>
                  </a:lnTo>
                  <a:lnTo>
                    <a:pt x="553541" y="125180"/>
                  </a:lnTo>
                  <a:lnTo>
                    <a:pt x="538988" y="127254"/>
                  </a:lnTo>
                  <a:lnTo>
                    <a:pt x="537209" y="120014"/>
                  </a:lnTo>
                  <a:lnTo>
                    <a:pt x="533907" y="114554"/>
                  </a:lnTo>
                  <a:lnTo>
                    <a:pt x="529081" y="110870"/>
                  </a:lnTo>
                  <a:lnTo>
                    <a:pt x="524255" y="107187"/>
                  </a:lnTo>
                  <a:lnTo>
                    <a:pt x="517905" y="105282"/>
                  </a:lnTo>
                  <a:lnTo>
                    <a:pt x="509777" y="105282"/>
                  </a:lnTo>
                  <a:lnTo>
                    <a:pt x="477869" y="131413"/>
                  </a:lnTo>
                  <a:lnTo>
                    <a:pt x="475488" y="151892"/>
                  </a:lnTo>
                  <a:lnTo>
                    <a:pt x="476081" y="161728"/>
                  </a:lnTo>
                  <a:lnTo>
                    <a:pt x="501959" y="193768"/>
                  </a:lnTo>
                  <a:lnTo>
                    <a:pt x="508889" y="194437"/>
                  </a:lnTo>
                  <a:lnTo>
                    <a:pt x="517017" y="194437"/>
                  </a:lnTo>
                  <a:lnTo>
                    <a:pt x="541654" y="167767"/>
                  </a:lnTo>
                  <a:lnTo>
                    <a:pt x="556323" y="169556"/>
                  </a:lnTo>
                  <a:lnTo>
                    <a:pt x="570992" y="171323"/>
                  </a:lnTo>
                  <a:lnTo>
                    <a:pt x="585660" y="173089"/>
                  </a:lnTo>
                  <a:lnTo>
                    <a:pt x="600328" y="174879"/>
                  </a:lnTo>
                  <a:lnTo>
                    <a:pt x="578421" y="214999"/>
                  </a:lnTo>
                  <a:lnTo>
                    <a:pt x="536559" y="236140"/>
                  </a:lnTo>
                  <a:lnTo>
                    <a:pt x="512318" y="238125"/>
                  </a:lnTo>
                  <a:lnTo>
                    <a:pt x="500078" y="237813"/>
                  </a:lnTo>
                  <a:lnTo>
                    <a:pt x="461456" y="230165"/>
                  </a:lnTo>
                  <a:lnTo>
                    <a:pt x="429450" y="204581"/>
                  </a:lnTo>
                  <a:lnTo>
                    <a:pt x="414577" y="162048"/>
                  </a:lnTo>
                  <a:lnTo>
                    <a:pt x="414147" y="150113"/>
                  </a:lnTo>
                  <a:lnTo>
                    <a:pt x="414672" y="137592"/>
                  </a:lnTo>
                  <a:lnTo>
                    <a:pt x="426065" y="100337"/>
                  </a:lnTo>
                  <a:lnTo>
                    <a:pt x="456104" y="71370"/>
                  </a:lnTo>
                  <a:lnTo>
                    <a:pt x="494543" y="61204"/>
                  </a:lnTo>
                  <a:lnTo>
                    <a:pt x="508000" y="60706"/>
                  </a:lnTo>
                  <a:close/>
                </a:path>
                <a:path w="1117600" h="238125">
                  <a:moveTo>
                    <a:pt x="297815" y="60706"/>
                  </a:moveTo>
                  <a:lnTo>
                    <a:pt x="341516" y="66921"/>
                  </a:lnTo>
                  <a:lnTo>
                    <a:pt x="377070" y="93900"/>
                  </a:lnTo>
                  <a:lnTo>
                    <a:pt x="392674" y="142263"/>
                  </a:lnTo>
                  <a:lnTo>
                    <a:pt x="393319" y="158242"/>
                  </a:lnTo>
                  <a:lnTo>
                    <a:pt x="393319" y="160655"/>
                  </a:lnTo>
                  <a:lnTo>
                    <a:pt x="393319" y="163068"/>
                  </a:lnTo>
                  <a:lnTo>
                    <a:pt x="393319" y="165607"/>
                  </a:lnTo>
                  <a:lnTo>
                    <a:pt x="362436" y="165607"/>
                  </a:lnTo>
                  <a:lnTo>
                    <a:pt x="331517" y="165607"/>
                  </a:lnTo>
                  <a:lnTo>
                    <a:pt x="300575" y="165607"/>
                  </a:lnTo>
                  <a:lnTo>
                    <a:pt x="269621" y="165607"/>
                  </a:lnTo>
                  <a:lnTo>
                    <a:pt x="270764" y="176022"/>
                  </a:lnTo>
                  <a:lnTo>
                    <a:pt x="300990" y="199898"/>
                  </a:lnTo>
                  <a:lnTo>
                    <a:pt x="307085" y="199898"/>
                  </a:lnTo>
                  <a:lnTo>
                    <a:pt x="312927" y="198374"/>
                  </a:lnTo>
                  <a:lnTo>
                    <a:pt x="318261" y="195072"/>
                  </a:lnTo>
                  <a:lnTo>
                    <a:pt x="321691" y="193167"/>
                  </a:lnTo>
                  <a:lnTo>
                    <a:pt x="325247" y="189483"/>
                  </a:lnTo>
                  <a:lnTo>
                    <a:pt x="329056" y="184404"/>
                  </a:lnTo>
                  <a:lnTo>
                    <a:pt x="344277" y="185908"/>
                  </a:lnTo>
                  <a:lnTo>
                    <a:pt x="359473" y="187388"/>
                  </a:lnTo>
                  <a:lnTo>
                    <a:pt x="374669" y="188868"/>
                  </a:lnTo>
                  <a:lnTo>
                    <a:pt x="389890" y="190373"/>
                  </a:lnTo>
                  <a:lnTo>
                    <a:pt x="365708" y="220573"/>
                  </a:lnTo>
                  <a:lnTo>
                    <a:pt x="317033" y="237434"/>
                  </a:lnTo>
                  <a:lnTo>
                    <a:pt x="299720" y="238125"/>
                  </a:lnTo>
                  <a:lnTo>
                    <a:pt x="284575" y="237529"/>
                  </a:lnTo>
                  <a:lnTo>
                    <a:pt x="240593" y="223144"/>
                  </a:lnTo>
                  <a:lnTo>
                    <a:pt x="213687" y="187612"/>
                  </a:lnTo>
                  <a:lnTo>
                    <a:pt x="206882" y="149732"/>
                  </a:lnTo>
                  <a:lnTo>
                    <a:pt x="208405" y="130778"/>
                  </a:lnTo>
                  <a:lnTo>
                    <a:pt x="231140" y="85343"/>
                  </a:lnTo>
                  <a:lnTo>
                    <a:pt x="277717" y="62251"/>
                  </a:lnTo>
                  <a:lnTo>
                    <a:pt x="297815" y="60706"/>
                  </a:lnTo>
                  <a:close/>
                </a:path>
                <a:path w="1117600" h="238125">
                  <a:moveTo>
                    <a:pt x="839089" y="0"/>
                  </a:moveTo>
                  <a:lnTo>
                    <a:pt x="854690" y="0"/>
                  </a:lnTo>
                  <a:lnTo>
                    <a:pt x="870267" y="0"/>
                  </a:lnTo>
                  <a:lnTo>
                    <a:pt x="885844" y="0"/>
                  </a:lnTo>
                  <a:lnTo>
                    <a:pt x="901446" y="0"/>
                  </a:lnTo>
                  <a:lnTo>
                    <a:pt x="901446" y="46862"/>
                  </a:lnTo>
                  <a:lnTo>
                    <a:pt x="901446" y="93725"/>
                  </a:lnTo>
                  <a:lnTo>
                    <a:pt x="901446" y="140588"/>
                  </a:lnTo>
                  <a:lnTo>
                    <a:pt x="901446" y="187451"/>
                  </a:lnTo>
                  <a:lnTo>
                    <a:pt x="901446" y="234315"/>
                  </a:lnTo>
                  <a:lnTo>
                    <a:pt x="886987" y="234315"/>
                  </a:lnTo>
                  <a:lnTo>
                    <a:pt x="872553" y="234315"/>
                  </a:lnTo>
                  <a:lnTo>
                    <a:pt x="858119" y="234315"/>
                  </a:lnTo>
                  <a:lnTo>
                    <a:pt x="843660" y="234315"/>
                  </a:lnTo>
                  <a:lnTo>
                    <a:pt x="843660" y="225933"/>
                  </a:lnTo>
                  <a:lnTo>
                    <a:pt x="843660" y="217550"/>
                  </a:lnTo>
                  <a:lnTo>
                    <a:pt x="843660" y="209169"/>
                  </a:lnTo>
                  <a:lnTo>
                    <a:pt x="837761" y="216525"/>
                  </a:lnTo>
                  <a:lnTo>
                    <a:pt x="799845" y="237670"/>
                  </a:lnTo>
                  <a:lnTo>
                    <a:pt x="791845" y="238125"/>
                  </a:lnTo>
                  <a:lnTo>
                    <a:pt x="776360" y="236479"/>
                  </a:lnTo>
                  <a:lnTo>
                    <a:pt x="741552" y="211709"/>
                  </a:lnTo>
                  <a:lnTo>
                    <a:pt x="725354" y="165846"/>
                  </a:lnTo>
                  <a:lnTo>
                    <a:pt x="724280" y="147700"/>
                  </a:lnTo>
                  <a:lnTo>
                    <a:pt x="725473" y="127813"/>
                  </a:lnTo>
                  <a:lnTo>
                    <a:pt x="743457" y="83057"/>
                  </a:lnTo>
                  <a:lnTo>
                    <a:pt x="777980" y="62108"/>
                  </a:lnTo>
                  <a:lnTo>
                    <a:pt x="792099" y="60706"/>
                  </a:lnTo>
                  <a:lnTo>
                    <a:pt x="799169" y="61035"/>
                  </a:lnTo>
                  <a:lnTo>
                    <a:pt x="834423" y="76394"/>
                  </a:lnTo>
                  <a:lnTo>
                    <a:pt x="839089" y="81152"/>
                  </a:lnTo>
                  <a:lnTo>
                    <a:pt x="839089" y="60864"/>
                  </a:lnTo>
                  <a:lnTo>
                    <a:pt x="839089" y="40576"/>
                  </a:lnTo>
                  <a:lnTo>
                    <a:pt x="839089" y="20288"/>
                  </a:lnTo>
                  <a:lnTo>
                    <a:pt x="839089" y="0"/>
                  </a:lnTo>
                  <a:close/>
                </a:path>
                <a:path w="1117600" h="238125">
                  <a:moveTo>
                    <a:pt x="630808" y="0"/>
                  </a:moveTo>
                  <a:lnTo>
                    <a:pt x="646239" y="0"/>
                  </a:lnTo>
                  <a:lnTo>
                    <a:pt x="661670" y="0"/>
                  </a:lnTo>
                  <a:lnTo>
                    <a:pt x="677100" y="0"/>
                  </a:lnTo>
                  <a:lnTo>
                    <a:pt x="692530" y="0"/>
                  </a:lnTo>
                  <a:lnTo>
                    <a:pt x="692530" y="11050"/>
                  </a:lnTo>
                  <a:lnTo>
                    <a:pt x="692530" y="22113"/>
                  </a:lnTo>
                  <a:lnTo>
                    <a:pt x="692530" y="33200"/>
                  </a:lnTo>
                  <a:lnTo>
                    <a:pt x="692530" y="44323"/>
                  </a:lnTo>
                  <a:lnTo>
                    <a:pt x="677100" y="44323"/>
                  </a:lnTo>
                  <a:lnTo>
                    <a:pt x="661669" y="44323"/>
                  </a:lnTo>
                  <a:lnTo>
                    <a:pt x="646239" y="44323"/>
                  </a:lnTo>
                  <a:lnTo>
                    <a:pt x="630808" y="44323"/>
                  </a:lnTo>
                  <a:lnTo>
                    <a:pt x="630808" y="33200"/>
                  </a:lnTo>
                  <a:lnTo>
                    <a:pt x="630808" y="22113"/>
                  </a:lnTo>
                  <a:lnTo>
                    <a:pt x="630808" y="11050"/>
                  </a:lnTo>
                  <a:lnTo>
                    <a:pt x="630808" y="0"/>
                  </a:lnTo>
                  <a:close/>
                </a:path>
                <a:path w="1117600" h="238125">
                  <a:moveTo>
                    <a:pt x="114934" y="0"/>
                  </a:moveTo>
                  <a:lnTo>
                    <a:pt x="130480" y="0"/>
                  </a:lnTo>
                  <a:lnTo>
                    <a:pt x="146050" y="0"/>
                  </a:lnTo>
                  <a:lnTo>
                    <a:pt x="161619" y="0"/>
                  </a:lnTo>
                  <a:lnTo>
                    <a:pt x="177165" y="0"/>
                  </a:lnTo>
                  <a:lnTo>
                    <a:pt x="177165" y="46862"/>
                  </a:lnTo>
                  <a:lnTo>
                    <a:pt x="177165" y="93725"/>
                  </a:lnTo>
                  <a:lnTo>
                    <a:pt x="177165" y="140588"/>
                  </a:lnTo>
                  <a:lnTo>
                    <a:pt x="177165" y="187451"/>
                  </a:lnTo>
                  <a:lnTo>
                    <a:pt x="177165" y="234315"/>
                  </a:lnTo>
                  <a:lnTo>
                    <a:pt x="162760" y="234315"/>
                  </a:lnTo>
                  <a:lnTo>
                    <a:pt x="148320" y="234315"/>
                  </a:lnTo>
                  <a:lnTo>
                    <a:pt x="133856" y="234315"/>
                  </a:lnTo>
                  <a:lnTo>
                    <a:pt x="119379" y="234315"/>
                  </a:lnTo>
                  <a:lnTo>
                    <a:pt x="119379" y="225933"/>
                  </a:lnTo>
                  <a:lnTo>
                    <a:pt x="119379" y="217550"/>
                  </a:lnTo>
                  <a:lnTo>
                    <a:pt x="119379" y="209169"/>
                  </a:lnTo>
                  <a:lnTo>
                    <a:pt x="113498" y="216525"/>
                  </a:lnTo>
                  <a:lnTo>
                    <a:pt x="75564" y="237670"/>
                  </a:lnTo>
                  <a:lnTo>
                    <a:pt x="67564" y="238125"/>
                  </a:lnTo>
                  <a:lnTo>
                    <a:pt x="52135" y="236479"/>
                  </a:lnTo>
                  <a:lnTo>
                    <a:pt x="17399" y="211709"/>
                  </a:lnTo>
                  <a:lnTo>
                    <a:pt x="1093" y="165846"/>
                  </a:lnTo>
                  <a:lnTo>
                    <a:pt x="0" y="147700"/>
                  </a:lnTo>
                  <a:lnTo>
                    <a:pt x="1192" y="127813"/>
                  </a:lnTo>
                  <a:lnTo>
                    <a:pt x="19176" y="83057"/>
                  </a:lnTo>
                  <a:lnTo>
                    <a:pt x="53770" y="62108"/>
                  </a:lnTo>
                  <a:lnTo>
                    <a:pt x="67945" y="60706"/>
                  </a:lnTo>
                  <a:lnTo>
                    <a:pt x="74941" y="61035"/>
                  </a:lnTo>
                  <a:lnTo>
                    <a:pt x="110196" y="76394"/>
                  </a:lnTo>
                  <a:lnTo>
                    <a:pt x="114934" y="81152"/>
                  </a:lnTo>
                  <a:lnTo>
                    <a:pt x="114934" y="60864"/>
                  </a:lnTo>
                  <a:lnTo>
                    <a:pt x="114934" y="40576"/>
                  </a:lnTo>
                  <a:lnTo>
                    <a:pt x="114934" y="20288"/>
                  </a:lnTo>
                  <a:lnTo>
                    <a:pt x="114934" y="0"/>
                  </a:lnTo>
                  <a:close/>
                </a:path>
              </a:pathLst>
            </a:custGeom>
            <a:ln w="12192">
              <a:solidFill>
                <a:srgbClr val="EAEAEA"/>
              </a:solidFill>
            </a:ln>
          </p:spPr>
          <p:txBody>
            <a:bodyPr wrap="square" lIns="0" tIns="0" rIns="0" bIns="0" rtlCol="0"/>
            <a:lstStyle/>
            <a:p>
              <a:endParaRPr/>
            </a:p>
          </p:txBody>
        </p:sp>
        <p:sp>
          <p:nvSpPr>
            <p:cNvPr id="31" name="object 31"/>
            <p:cNvSpPr/>
            <p:nvPr/>
          </p:nvSpPr>
          <p:spPr>
            <a:xfrm>
              <a:off x="6908800" y="5181600"/>
              <a:ext cx="1016000" cy="762000"/>
            </a:xfrm>
            <a:prstGeom prst="rect">
              <a:avLst/>
            </a:prstGeom>
            <a:blipFill>
              <a:blip r:embed="rId17" cstate="print"/>
              <a:stretch>
                <a:fillRect/>
              </a:stretch>
            </a:blipFill>
          </p:spPr>
          <p:txBody>
            <a:bodyPr wrap="square" lIns="0" tIns="0" rIns="0" bIns="0" rtlCol="0"/>
            <a:lstStyle/>
            <a:p>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2837" y="152400"/>
            <a:ext cx="10850880" cy="6405880"/>
            <a:chOff x="1112837" y="152400"/>
            <a:chExt cx="10850880" cy="6405880"/>
          </a:xfrm>
        </p:grpSpPr>
        <p:sp>
          <p:nvSpPr>
            <p:cNvPr id="3" name="object 3"/>
            <p:cNvSpPr/>
            <p:nvPr/>
          </p:nvSpPr>
          <p:spPr>
            <a:xfrm>
              <a:off x="9753600" y="152400"/>
              <a:ext cx="2209800" cy="2209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7600" y="2362200"/>
              <a:ext cx="10058400" cy="4191000"/>
            </a:xfrm>
            <a:custGeom>
              <a:avLst/>
              <a:gdLst/>
              <a:ahLst/>
              <a:cxnLst/>
              <a:rect l="l" t="t" r="r" b="b"/>
              <a:pathLst>
                <a:path w="10058400" h="4191000">
                  <a:moveTo>
                    <a:pt x="10058400" y="0"/>
                  </a:moveTo>
                  <a:lnTo>
                    <a:pt x="0" y="0"/>
                  </a:lnTo>
                  <a:lnTo>
                    <a:pt x="0" y="4191000"/>
                  </a:lnTo>
                  <a:lnTo>
                    <a:pt x="10058400" y="4191000"/>
                  </a:lnTo>
                  <a:lnTo>
                    <a:pt x="10058400" y="0"/>
                  </a:lnTo>
                  <a:close/>
                </a:path>
              </a:pathLst>
            </a:custGeom>
            <a:solidFill>
              <a:srgbClr val="FFFF99"/>
            </a:solidFill>
          </p:spPr>
          <p:txBody>
            <a:bodyPr wrap="square" lIns="0" tIns="0" rIns="0" bIns="0" rtlCol="0"/>
            <a:lstStyle/>
            <a:p>
              <a:endParaRPr/>
            </a:p>
          </p:txBody>
        </p:sp>
        <p:sp>
          <p:nvSpPr>
            <p:cNvPr id="5" name="object 5"/>
            <p:cNvSpPr/>
            <p:nvPr/>
          </p:nvSpPr>
          <p:spPr>
            <a:xfrm>
              <a:off x="1117600" y="2362200"/>
              <a:ext cx="10058400" cy="4191000"/>
            </a:xfrm>
            <a:custGeom>
              <a:avLst/>
              <a:gdLst/>
              <a:ahLst/>
              <a:cxnLst/>
              <a:rect l="l" t="t" r="r" b="b"/>
              <a:pathLst>
                <a:path w="10058400" h="4191000">
                  <a:moveTo>
                    <a:pt x="0" y="4191000"/>
                  </a:moveTo>
                  <a:lnTo>
                    <a:pt x="10058400" y="4191000"/>
                  </a:lnTo>
                  <a:lnTo>
                    <a:pt x="10058400" y="0"/>
                  </a:lnTo>
                  <a:lnTo>
                    <a:pt x="0" y="0"/>
                  </a:lnTo>
                  <a:lnTo>
                    <a:pt x="0" y="4191000"/>
                  </a:lnTo>
                  <a:close/>
                </a:path>
              </a:pathLst>
            </a:custGeom>
            <a:ln w="9525">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916939" y="684657"/>
            <a:ext cx="4168775" cy="574040"/>
          </a:xfrm>
          <a:prstGeom prst="rect">
            <a:avLst/>
          </a:prstGeom>
        </p:spPr>
        <p:txBody>
          <a:bodyPr vert="horz" wrap="square" lIns="0" tIns="12700" rIns="0" bIns="0" rtlCol="0">
            <a:spAutoFit/>
          </a:bodyPr>
          <a:lstStyle/>
          <a:p>
            <a:pPr marL="12700">
              <a:lnSpc>
                <a:spcPct val="100000"/>
              </a:lnSpc>
              <a:spcBef>
                <a:spcPts val="100"/>
              </a:spcBef>
            </a:pPr>
            <a:r>
              <a:rPr sz="3600" spc="-105" dirty="0"/>
              <a:t>Additional</a:t>
            </a:r>
            <a:r>
              <a:rPr sz="3600" spc="-210" dirty="0"/>
              <a:t> </a:t>
            </a:r>
            <a:r>
              <a:rPr sz="3600" spc="-80" dirty="0"/>
              <a:t>information</a:t>
            </a:r>
            <a:endParaRPr sz="3600"/>
          </a:p>
        </p:txBody>
      </p:sp>
      <p:sp>
        <p:nvSpPr>
          <p:cNvPr id="7" name="object 7"/>
          <p:cNvSpPr txBox="1"/>
          <p:nvPr/>
        </p:nvSpPr>
        <p:spPr>
          <a:xfrm>
            <a:off x="1368678" y="2310510"/>
            <a:ext cx="9731375" cy="2732405"/>
          </a:xfrm>
          <a:prstGeom prst="rect">
            <a:avLst/>
          </a:prstGeom>
        </p:spPr>
        <p:txBody>
          <a:bodyPr vert="horz" wrap="square" lIns="0" tIns="85725" rIns="0" bIns="0" rtlCol="0">
            <a:spAutoFit/>
          </a:bodyPr>
          <a:lstStyle/>
          <a:p>
            <a:pPr marL="68580" marR="5080" indent="-56515" algn="just">
              <a:lnSpc>
                <a:spcPct val="80000"/>
              </a:lnSpc>
              <a:spcBef>
                <a:spcPts val="675"/>
              </a:spcBef>
            </a:pPr>
            <a:r>
              <a:rPr sz="2400" spc="-5" dirty="0">
                <a:latin typeface="Carlito"/>
                <a:cs typeface="Carlito"/>
              </a:rPr>
              <a:t>Further </a:t>
            </a:r>
            <a:r>
              <a:rPr sz="2400" spc="-10" dirty="0">
                <a:latin typeface="Carlito"/>
                <a:cs typeface="Carlito"/>
              </a:rPr>
              <a:t>discussion </a:t>
            </a:r>
            <a:r>
              <a:rPr sz="2400" dirty="0">
                <a:latin typeface="Carlito"/>
                <a:cs typeface="Carlito"/>
              </a:rPr>
              <a:t>with </a:t>
            </a:r>
            <a:r>
              <a:rPr sz="2400" spc="-5" dirty="0">
                <a:latin typeface="Carlito"/>
                <a:cs typeface="Carlito"/>
              </a:rPr>
              <a:t>her GP </a:t>
            </a:r>
            <a:r>
              <a:rPr sz="2400" spc="-10" dirty="0">
                <a:latin typeface="Carlito"/>
                <a:cs typeface="Carlito"/>
              </a:rPr>
              <a:t>reveals that </a:t>
            </a:r>
            <a:r>
              <a:rPr sz="2400" dirty="0">
                <a:latin typeface="Carlito"/>
                <a:cs typeface="Carlito"/>
              </a:rPr>
              <a:t>Ms </a:t>
            </a:r>
            <a:r>
              <a:rPr sz="2400" spc="-30" dirty="0">
                <a:latin typeface="Carlito"/>
                <a:cs typeface="Carlito"/>
              </a:rPr>
              <a:t>Smith’s </a:t>
            </a:r>
            <a:r>
              <a:rPr sz="2400" spc="-5" dirty="0">
                <a:latin typeface="Carlito"/>
                <a:cs typeface="Carlito"/>
              </a:rPr>
              <a:t>chest </a:t>
            </a:r>
            <a:r>
              <a:rPr sz="2400" spc="-10" dirty="0">
                <a:latin typeface="Carlito"/>
                <a:cs typeface="Carlito"/>
              </a:rPr>
              <a:t>pain </a:t>
            </a:r>
            <a:r>
              <a:rPr sz="2400" dirty="0">
                <a:latin typeface="Carlito"/>
                <a:cs typeface="Carlito"/>
              </a:rPr>
              <a:t>and  </a:t>
            </a:r>
            <a:r>
              <a:rPr sz="2400" spc="-5" dirty="0">
                <a:latin typeface="Carlito"/>
                <a:cs typeface="Carlito"/>
              </a:rPr>
              <a:t>shortness of </a:t>
            </a:r>
            <a:r>
              <a:rPr sz="2400" spc="-10" dirty="0">
                <a:latin typeface="Carlito"/>
                <a:cs typeface="Carlito"/>
              </a:rPr>
              <a:t>breath </a:t>
            </a:r>
            <a:r>
              <a:rPr sz="2400" spc="-15" dirty="0">
                <a:latin typeface="Carlito"/>
                <a:cs typeface="Carlito"/>
              </a:rPr>
              <a:t>come </a:t>
            </a:r>
            <a:r>
              <a:rPr sz="2400" spc="-5" dirty="0">
                <a:latin typeface="Carlito"/>
                <a:cs typeface="Carlito"/>
              </a:rPr>
              <a:t>on </a:t>
            </a:r>
            <a:r>
              <a:rPr sz="2400" u="heavy" spc="-10" dirty="0">
                <a:uFill>
                  <a:solidFill>
                    <a:srgbClr val="000000"/>
                  </a:solidFill>
                </a:uFill>
                <a:latin typeface="Carlito"/>
                <a:cs typeface="Carlito"/>
              </a:rPr>
              <a:t>following </a:t>
            </a:r>
            <a:r>
              <a:rPr sz="2400" u="heavy" spc="-20" dirty="0">
                <a:uFill>
                  <a:solidFill>
                    <a:srgbClr val="000000"/>
                  </a:solidFill>
                </a:uFill>
                <a:latin typeface="Carlito"/>
                <a:cs typeface="Carlito"/>
              </a:rPr>
              <a:t>exercise</a:t>
            </a:r>
            <a:r>
              <a:rPr sz="2400" spc="-20" dirty="0">
                <a:latin typeface="Carlito"/>
                <a:cs typeface="Carlito"/>
              </a:rPr>
              <a:t>, </a:t>
            </a:r>
            <a:r>
              <a:rPr sz="2400" spc="-10" dirty="0">
                <a:latin typeface="Carlito"/>
                <a:cs typeface="Carlito"/>
              </a:rPr>
              <a:t>particularly </a:t>
            </a:r>
            <a:r>
              <a:rPr sz="2400" dirty="0">
                <a:latin typeface="Carlito"/>
                <a:cs typeface="Carlito"/>
              </a:rPr>
              <a:t>in a </a:t>
            </a:r>
            <a:r>
              <a:rPr sz="2400" u="heavy" spc="-10" dirty="0">
                <a:uFill>
                  <a:solidFill>
                    <a:srgbClr val="000000"/>
                  </a:solidFill>
                </a:uFill>
                <a:latin typeface="Carlito"/>
                <a:cs typeface="Carlito"/>
              </a:rPr>
              <a:t>cold </a:t>
            </a:r>
            <a:r>
              <a:rPr sz="2400" spc="-10" dirty="0">
                <a:latin typeface="Carlito"/>
                <a:cs typeface="Carlito"/>
              </a:rPr>
              <a:t> environment. </a:t>
            </a:r>
            <a:r>
              <a:rPr sz="2400" dirty="0">
                <a:latin typeface="Carlito"/>
                <a:cs typeface="Carlito"/>
              </a:rPr>
              <a:t>When </a:t>
            </a:r>
            <a:r>
              <a:rPr sz="2400" spc="-5" dirty="0">
                <a:latin typeface="Carlito"/>
                <a:cs typeface="Carlito"/>
              </a:rPr>
              <a:t>she </a:t>
            </a:r>
            <a:r>
              <a:rPr sz="2400" spc="-10" dirty="0">
                <a:latin typeface="Carlito"/>
                <a:cs typeface="Carlito"/>
              </a:rPr>
              <a:t>becomes </a:t>
            </a:r>
            <a:r>
              <a:rPr sz="2400" spc="-5" dirty="0">
                <a:latin typeface="Carlito"/>
                <a:cs typeface="Carlito"/>
              </a:rPr>
              <a:t>particularly short of </a:t>
            </a:r>
            <a:r>
              <a:rPr sz="2400" spc="-10" dirty="0">
                <a:latin typeface="Carlito"/>
                <a:cs typeface="Carlito"/>
              </a:rPr>
              <a:t>breath, </a:t>
            </a:r>
            <a:r>
              <a:rPr sz="2400" spc="-5" dirty="0">
                <a:latin typeface="Carlito"/>
                <a:cs typeface="Carlito"/>
              </a:rPr>
              <a:t>she </a:t>
            </a:r>
            <a:r>
              <a:rPr sz="2400" spc="-15" dirty="0">
                <a:latin typeface="Carlito"/>
                <a:cs typeface="Carlito"/>
              </a:rPr>
              <a:t>starts </a:t>
            </a:r>
            <a:r>
              <a:rPr sz="2400" spc="-40" dirty="0">
                <a:latin typeface="Carlito"/>
                <a:cs typeface="Carlito"/>
              </a:rPr>
              <a:t>to  </a:t>
            </a:r>
            <a:r>
              <a:rPr sz="2400" u="heavy" spc="-10" dirty="0">
                <a:uFill>
                  <a:solidFill>
                    <a:srgbClr val="000000"/>
                  </a:solidFill>
                </a:uFill>
                <a:latin typeface="Carlito"/>
                <a:cs typeface="Carlito"/>
              </a:rPr>
              <a:t>wheeze</a:t>
            </a:r>
            <a:r>
              <a:rPr sz="2400" spc="-10" dirty="0">
                <a:latin typeface="Carlito"/>
                <a:cs typeface="Carlito"/>
              </a:rPr>
              <a:t>. </a:t>
            </a:r>
            <a:r>
              <a:rPr sz="2400" spc="-5" dirty="0">
                <a:latin typeface="Carlito"/>
                <a:cs typeface="Carlito"/>
              </a:rPr>
              <a:t>She sometimes has </a:t>
            </a:r>
            <a:r>
              <a:rPr sz="2400" dirty="0">
                <a:latin typeface="Carlito"/>
                <a:cs typeface="Carlito"/>
              </a:rPr>
              <a:t>a </a:t>
            </a:r>
            <a:r>
              <a:rPr sz="2400" u="heavy" dirty="0">
                <a:uFill>
                  <a:solidFill>
                    <a:srgbClr val="000000"/>
                  </a:solidFill>
                </a:uFill>
                <a:latin typeface="Carlito"/>
                <a:cs typeface="Carlito"/>
              </a:rPr>
              <a:t>dry </a:t>
            </a:r>
            <a:r>
              <a:rPr sz="2400" u="heavy" spc="-10" dirty="0">
                <a:uFill>
                  <a:solidFill>
                    <a:srgbClr val="000000"/>
                  </a:solidFill>
                </a:uFill>
                <a:latin typeface="Carlito"/>
                <a:cs typeface="Carlito"/>
              </a:rPr>
              <a:t>cough</a:t>
            </a:r>
            <a:r>
              <a:rPr sz="2400" spc="-10" dirty="0">
                <a:latin typeface="Carlito"/>
                <a:cs typeface="Carlito"/>
              </a:rPr>
              <a:t> </a:t>
            </a:r>
            <a:r>
              <a:rPr sz="2400" dirty="0">
                <a:latin typeface="Carlito"/>
                <a:cs typeface="Carlito"/>
              </a:rPr>
              <a:t>and </a:t>
            </a:r>
            <a:r>
              <a:rPr sz="2400" spc="-5" dirty="0">
                <a:latin typeface="Carlito"/>
                <a:cs typeface="Carlito"/>
              </a:rPr>
              <a:t>has </a:t>
            </a:r>
            <a:r>
              <a:rPr sz="2400" u="heavy" spc="-10" dirty="0">
                <a:uFill>
                  <a:solidFill>
                    <a:srgbClr val="000000"/>
                  </a:solidFill>
                </a:uFill>
                <a:latin typeface="Carlito"/>
                <a:cs typeface="Carlito"/>
              </a:rPr>
              <a:t>never </a:t>
            </a:r>
            <a:r>
              <a:rPr sz="2400" u="heavy" spc="-5" dirty="0">
                <a:uFill>
                  <a:solidFill>
                    <a:srgbClr val="000000"/>
                  </a:solidFill>
                </a:uFill>
                <a:latin typeface="Carlito"/>
                <a:cs typeface="Carlito"/>
              </a:rPr>
              <a:t>had haemoptysis</a:t>
            </a:r>
            <a:r>
              <a:rPr sz="2400" spc="-5" dirty="0">
                <a:latin typeface="Carlito"/>
                <a:cs typeface="Carlito"/>
              </a:rPr>
              <a:t>. </a:t>
            </a:r>
            <a:r>
              <a:rPr sz="2400" spc="530" dirty="0">
                <a:latin typeface="Carlito"/>
                <a:cs typeface="Carlito"/>
              </a:rPr>
              <a:t> </a:t>
            </a:r>
            <a:r>
              <a:rPr sz="2400" spc="-10" dirty="0">
                <a:latin typeface="Carlito"/>
                <a:cs typeface="Carlito"/>
              </a:rPr>
              <a:t>There </a:t>
            </a:r>
            <a:r>
              <a:rPr sz="2400" dirty="0">
                <a:latin typeface="Carlito"/>
                <a:cs typeface="Carlito"/>
              </a:rPr>
              <a:t>is </a:t>
            </a:r>
            <a:r>
              <a:rPr sz="2400" u="heavy" spc="-5" dirty="0">
                <a:uFill>
                  <a:solidFill>
                    <a:srgbClr val="000000"/>
                  </a:solidFill>
                </a:uFill>
                <a:latin typeface="Carlito"/>
                <a:cs typeface="Carlito"/>
              </a:rPr>
              <a:t>no </a:t>
            </a:r>
            <a:r>
              <a:rPr sz="2400" u="heavy" spc="-10" dirty="0">
                <a:uFill>
                  <a:solidFill>
                    <a:srgbClr val="000000"/>
                  </a:solidFill>
                </a:uFill>
                <a:latin typeface="Carlito"/>
                <a:cs typeface="Carlito"/>
              </a:rPr>
              <a:t>recent history </a:t>
            </a:r>
            <a:r>
              <a:rPr sz="2400" u="heavy" spc="-5" dirty="0">
                <a:uFill>
                  <a:solidFill>
                    <a:srgbClr val="000000"/>
                  </a:solidFill>
                </a:uFill>
                <a:latin typeface="Carlito"/>
                <a:cs typeface="Carlito"/>
              </a:rPr>
              <a:t>of </a:t>
            </a:r>
            <a:r>
              <a:rPr sz="2400" u="heavy" spc="-15" dirty="0">
                <a:uFill>
                  <a:solidFill>
                    <a:srgbClr val="000000"/>
                  </a:solidFill>
                </a:uFill>
                <a:latin typeface="Carlito"/>
                <a:cs typeface="Carlito"/>
              </a:rPr>
              <a:t>physical </a:t>
            </a:r>
            <a:r>
              <a:rPr sz="2400" u="heavy" spc="-10" dirty="0">
                <a:uFill>
                  <a:solidFill>
                    <a:srgbClr val="000000"/>
                  </a:solidFill>
                </a:uFill>
                <a:latin typeface="Carlito"/>
                <a:cs typeface="Carlito"/>
              </a:rPr>
              <a:t>trauma</a:t>
            </a:r>
            <a:r>
              <a:rPr sz="2400" spc="-10" dirty="0">
                <a:latin typeface="Carlito"/>
                <a:cs typeface="Carlito"/>
              </a:rPr>
              <a:t> </a:t>
            </a:r>
            <a:r>
              <a:rPr sz="2400" dirty="0">
                <a:latin typeface="Carlito"/>
                <a:cs typeface="Carlito"/>
              </a:rPr>
              <a:t>and </a:t>
            </a:r>
            <a:r>
              <a:rPr sz="2400" u="heavy" spc="-5" dirty="0">
                <a:uFill>
                  <a:solidFill>
                    <a:srgbClr val="000000"/>
                  </a:solidFill>
                </a:uFill>
                <a:latin typeface="Carlito"/>
                <a:cs typeface="Carlito"/>
              </a:rPr>
              <a:t>no </a:t>
            </a:r>
            <a:r>
              <a:rPr sz="2400" u="heavy" spc="-10" dirty="0">
                <a:uFill>
                  <a:solidFill>
                    <a:srgbClr val="000000"/>
                  </a:solidFill>
                </a:uFill>
                <a:latin typeface="Carlito"/>
                <a:cs typeface="Carlito"/>
              </a:rPr>
              <a:t>personal </a:t>
            </a:r>
            <a:r>
              <a:rPr sz="2400" u="heavy" spc="-5" dirty="0">
                <a:uFill>
                  <a:solidFill>
                    <a:srgbClr val="000000"/>
                  </a:solidFill>
                </a:uFill>
                <a:latin typeface="Carlito"/>
                <a:cs typeface="Carlito"/>
              </a:rPr>
              <a:t>or </a:t>
            </a:r>
            <a:r>
              <a:rPr sz="2400" u="heavy" spc="-10" dirty="0">
                <a:uFill>
                  <a:solidFill>
                    <a:srgbClr val="000000"/>
                  </a:solidFill>
                </a:uFill>
                <a:latin typeface="Carlito"/>
                <a:cs typeface="Carlito"/>
              </a:rPr>
              <a:t>family </a:t>
            </a:r>
            <a:r>
              <a:rPr sz="2400" u="heavy" spc="-15" dirty="0">
                <a:uFill>
                  <a:solidFill>
                    <a:srgbClr val="000000"/>
                  </a:solidFill>
                </a:uFill>
                <a:latin typeface="Carlito"/>
                <a:cs typeface="Carlito"/>
              </a:rPr>
              <a:t>history </a:t>
            </a:r>
            <a:r>
              <a:rPr sz="2400" spc="-15" dirty="0">
                <a:latin typeface="Carlito"/>
                <a:cs typeface="Carlito"/>
              </a:rPr>
              <a:t> </a:t>
            </a:r>
            <a:r>
              <a:rPr sz="2400" u="heavy" spc="-5" dirty="0">
                <a:uFill>
                  <a:solidFill>
                    <a:srgbClr val="000000"/>
                  </a:solidFill>
                </a:uFill>
                <a:latin typeface="Carlito"/>
                <a:cs typeface="Carlito"/>
              </a:rPr>
              <a:t>of heart disease</a:t>
            </a:r>
            <a:r>
              <a:rPr sz="2400" spc="-5" dirty="0">
                <a:latin typeface="Carlito"/>
                <a:cs typeface="Carlito"/>
              </a:rPr>
              <a:t>. She had </a:t>
            </a:r>
            <a:r>
              <a:rPr sz="2400" u="heavy" spc="-10" dirty="0">
                <a:uFill>
                  <a:solidFill>
                    <a:srgbClr val="000000"/>
                  </a:solidFill>
                </a:uFill>
                <a:latin typeface="Carlito"/>
                <a:cs typeface="Carlito"/>
              </a:rPr>
              <a:t>eczema</a:t>
            </a:r>
            <a:r>
              <a:rPr sz="2400" spc="-10" dirty="0">
                <a:latin typeface="Carlito"/>
                <a:cs typeface="Carlito"/>
              </a:rPr>
              <a:t> </a:t>
            </a:r>
            <a:r>
              <a:rPr sz="2400" dirty="0">
                <a:latin typeface="Carlito"/>
                <a:cs typeface="Carlito"/>
              </a:rPr>
              <a:t>in childhood but </a:t>
            </a:r>
            <a:r>
              <a:rPr sz="2400" spc="-5" dirty="0">
                <a:latin typeface="Carlito"/>
                <a:cs typeface="Carlito"/>
              </a:rPr>
              <a:t>has </a:t>
            </a:r>
            <a:r>
              <a:rPr sz="2400" u="heavy" spc="-10" dirty="0">
                <a:uFill>
                  <a:solidFill>
                    <a:srgbClr val="000000"/>
                  </a:solidFill>
                </a:uFill>
                <a:latin typeface="Carlito"/>
                <a:cs typeface="Carlito"/>
              </a:rPr>
              <a:t>never </a:t>
            </a:r>
            <a:r>
              <a:rPr sz="2400" u="heavy" spc="-5" dirty="0">
                <a:uFill>
                  <a:solidFill>
                    <a:srgbClr val="000000"/>
                  </a:solidFill>
                </a:uFill>
                <a:latin typeface="Carlito"/>
                <a:cs typeface="Carlito"/>
              </a:rPr>
              <a:t>had asthma</a:t>
            </a:r>
            <a:r>
              <a:rPr sz="2400" spc="-5" dirty="0">
                <a:latin typeface="Carlito"/>
                <a:cs typeface="Carlito"/>
              </a:rPr>
              <a:t>. She  has </a:t>
            </a:r>
            <a:r>
              <a:rPr sz="2400" u="heavy" spc="-20" dirty="0">
                <a:uFill>
                  <a:solidFill>
                    <a:srgbClr val="000000"/>
                  </a:solidFill>
                </a:uFill>
                <a:latin typeface="Carlito"/>
                <a:cs typeface="Carlito"/>
              </a:rPr>
              <a:t>smoked</a:t>
            </a:r>
            <a:r>
              <a:rPr sz="2400" spc="-20" dirty="0">
                <a:latin typeface="Carlito"/>
                <a:cs typeface="Carlito"/>
              </a:rPr>
              <a:t> for </a:t>
            </a:r>
            <a:r>
              <a:rPr sz="2400" dirty="0">
                <a:latin typeface="Carlito"/>
                <a:cs typeface="Carlito"/>
              </a:rPr>
              <a:t>the </a:t>
            </a:r>
            <a:r>
              <a:rPr sz="2400" spc="-10" dirty="0">
                <a:latin typeface="Carlito"/>
                <a:cs typeface="Carlito"/>
              </a:rPr>
              <a:t>past </a:t>
            </a:r>
            <a:r>
              <a:rPr sz="2400" dirty="0">
                <a:latin typeface="Carlito"/>
                <a:cs typeface="Carlito"/>
              </a:rPr>
              <a:t>5 </a:t>
            </a:r>
            <a:r>
              <a:rPr sz="2400" spc="-15" dirty="0">
                <a:latin typeface="Carlito"/>
                <a:cs typeface="Carlito"/>
              </a:rPr>
              <a:t>years </a:t>
            </a:r>
            <a:r>
              <a:rPr sz="2400" dirty="0">
                <a:latin typeface="Carlito"/>
                <a:cs typeface="Carlito"/>
              </a:rPr>
              <a:t>and </a:t>
            </a:r>
            <a:r>
              <a:rPr sz="2400" spc="-5" dirty="0">
                <a:latin typeface="Carlito"/>
                <a:cs typeface="Carlito"/>
              </a:rPr>
              <a:t>increased her smoking </a:t>
            </a:r>
            <a:r>
              <a:rPr sz="2400" spc="-20" dirty="0">
                <a:latin typeface="Carlito"/>
                <a:cs typeface="Carlito"/>
              </a:rPr>
              <a:t>to </a:t>
            </a:r>
            <a:r>
              <a:rPr sz="2400" spc="-5" dirty="0">
                <a:latin typeface="Carlito"/>
                <a:cs typeface="Carlito"/>
              </a:rPr>
              <a:t>40 </a:t>
            </a:r>
            <a:r>
              <a:rPr sz="2400" spc="-20" dirty="0">
                <a:latin typeface="Carlito"/>
                <a:cs typeface="Carlito"/>
              </a:rPr>
              <a:t>cigarettes </a:t>
            </a:r>
            <a:r>
              <a:rPr sz="2400" dirty="0">
                <a:latin typeface="Carlito"/>
                <a:cs typeface="Carlito"/>
              </a:rPr>
              <a:t>a  </a:t>
            </a:r>
            <a:r>
              <a:rPr sz="2400" spc="-20" dirty="0">
                <a:latin typeface="Carlito"/>
                <a:cs typeface="Carlito"/>
              </a:rPr>
              <a:t>day </a:t>
            </a:r>
            <a:r>
              <a:rPr sz="2400" spc="-5" dirty="0">
                <a:latin typeface="Carlito"/>
                <a:cs typeface="Carlito"/>
              </a:rPr>
              <a:t>since </a:t>
            </a:r>
            <a:r>
              <a:rPr sz="2400" u="heavy" spc="-5" dirty="0">
                <a:uFill>
                  <a:solidFill>
                    <a:srgbClr val="000000"/>
                  </a:solidFill>
                </a:uFill>
                <a:latin typeface="Carlito"/>
                <a:cs typeface="Carlito"/>
              </a:rPr>
              <a:t>she </a:t>
            </a:r>
            <a:r>
              <a:rPr sz="2400" u="heavy" spc="-25" dirty="0">
                <a:uFill>
                  <a:solidFill>
                    <a:srgbClr val="000000"/>
                  </a:solidFill>
                </a:uFill>
                <a:latin typeface="Carlito"/>
                <a:cs typeface="Carlito"/>
              </a:rPr>
              <a:t>broke </a:t>
            </a:r>
            <a:r>
              <a:rPr sz="2400" u="heavy" spc="-5" dirty="0">
                <a:uFill>
                  <a:solidFill>
                    <a:srgbClr val="000000"/>
                  </a:solidFill>
                </a:uFill>
                <a:latin typeface="Carlito"/>
                <a:cs typeface="Carlito"/>
              </a:rPr>
              <a:t>up </a:t>
            </a:r>
            <a:r>
              <a:rPr sz="2400" u="heavy" dirty="0">
                <a:uFill>
                  <a:solidFill>
                    <a:srgbClr val="000000"/>
                  </a:solidFill>
                </a:uFill>
                <a:latin typeface="Carlito"/>
                <a:cs typeface="Carlito"/>
              </a:rPr>
              <a:t>with </a:t>
            </a:r>
            <a:r>
              <a:rPr sz="2400" u="heavy" spc="-5" dirty="0">
                <a:uFill>
                  <a:solidFill>
                    <a:srgbClr val="000000"/>
                  </a:solidFill>
                </a:uFill>
                <a:latin typeface="Carlito"/>
                <a:cs typeface="Carlito"/>
              </a:rPr>
              <a:t>her </a:t>
            </a:r>
            <a:r>
              <a:rPr sz="2400" u="heavy" spc="-15" dirty="0">
                <a:uFill>
                  <a:solidFill>
                    <a:srgbClr val="000000"/>
                  </a:solidFill>
                </a:uFill>
                <a:latin typeface="Carlito"/>
                <a:cs typeface="Carlito"/>
              </a:rPr>
              <a:t>intimate </a:t>
            </a:r>
            <a:r>
              <a:rPr sz="2400" u="heavy" spc="-5" dirty="0">
                <a:uFill>
                  <a:solidFill>
                    <a:srgbClr val="000000"/>
                  </a:solidFill>
                </a:uFill>
                <a:latin typeface="Carlito"/>
                <a:cs typeface="Carlito"/>
              </a:rPr>
              <a:t>friend</a:t>
            </a:r>
            <a:r>
              <a:rPr sz="2400" spc="-5" dirty="0">
                <a:latin typeface="Carlito"/>
                <a:cs typeface="Carlito"/>
              </a:rPr>
              <a:t> </a:t>
            </a:r>
            <a:r>
              <a:rPr sz="2400" dirty="0">
                <a:latin typeface="Carlito"/>
                <a:cs typeface="Carlito"/>
              </a:rPr>
              <a:t>3 </a:t>
            </a:r>
            <a:r>
              <a:rPr sz="2400" spc="-5" dirty="0">
                <a:latin typeface="Carlito"/>
                <a:cs typeface="Carlito"/>
              </a:rPr>
              <a:t>months </a:t>
            </a:r>
            <a:r>
              <a:rPr sz="2400" spc="-10" dirty="0">
                <a:latin typeface="Carlito"/>
                <a:cs typeface="Carlito"/>
              </a:rPr>
              <a:t>ago. </a:t>
            </a:r>
            <a:r>
              <a:rPr sz="2400" spc="-5" dirty="0">
                <a:latin typeface="Carlito"/>
                <a:cs typeface="Carlito"/>
              </a:rPr>
              <a:t>She </a:t>
            </a:r>
            <a:r>
              <a:rPr sz="2400" spc="-25" dirty="0">
                <a:latin typeface="Carlito"/>
                <a:cs typeface="Carlito"/>
              </a:rPr>
              <a:t>takes </a:t>
            </a:r>
            <a:r>
              <a:rPr sz="2400" dirty="0">
                <a:latin typeface="Carlito"/>
                <a:cs typeface="Carlito"/>
              </a:rPr>
              <a:t>an  </a:t>
            </a:r>
            <a:r>
              <a:rPr sz="2400" u="heavy" spc="-15" dirty="0">
                <a:uFill>
                  <a:solidFill>
                    <a:srgbClr val="000000"/>
                  </a:solidFill>
                </a:uFill>
                <a:latin typeface="Carlito"/>
                <a:cs typeface="Carlito"/>
              </a:rPr>
              <a:t>oral contraceptive </a:t>
            </a:r>
            <a:r>
              <a:rPr sz="2400" u="heavy" spc="-5" dirty="0">
                <a:uFill>
                  <a:solidFill>
                    <a:srgbClr val="000000"/>
                  </a:solidFill>
                </a:uFill>
                <a:latin typeface="Carlito"/>
                <a:cs typeface="Carlito"/>
              </a:rPr>
              <a:t>pill</a:t>
            </a:r>
            <a:r>
              <a:rPr sz="2400" spc="-5" dirty="0">
                <a:latin typeface="Carlito"/>
                <a:cs typeface="Carlito"/>
              </a:rPr>
              <a:t> but no other</a:t>
            </a:r>
            <a:r>
              <a:rPr sz="2400" spc="10" dirty="0">
                <a:latin typeface="Carlito"/>
                <a:cs typeface="Carlito"/>
              </a:rPr>
              <a:t> </a:t>
            </a:r>
            <a:r>
              <a:rPr sz="2400" spc="-5" dirty="0">
                <a:latin typeface="Carlito"/>
                <a:cs typeface="Carlito"/>
              </a:rPr>
              <a:t>medication.</a:t>
            </a:r>
            <a:endParaRPr sz="24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9446" y="577037"/>
            <a:ext cx="246570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rlito"/>
                <a:cs typeface="Carlito"/>
              </a:rPr>
              <a:t>New</a:t>
            </a:r>
            <a:r>
              <a:rPr sz="2800" spc="-75" dirty="0">
                <a:latin typeface="Carlito"/>
                <a:cs typeface="Carlito"/>
              </a:rPr>
              <a:t> </a:t>
            </a:r>
            <a:r>
              <a:rPr sz="2800" spc="-15" dirty="0">
                <a:latin typeface="Carlito"/>
                <a:cs typeface="Carlito"/>
              </a:rPr>
              <a:t>information</a:t>
            </a:r>
            <a:endParaRPr sz="2800">
              <a:latin typeface="Carlito"/>
              <a:cs typeface="Carlito"/>
            </a:endParaRPr>
          </a:p>
        </p:txBody>
      </p:sp>
      <p:sp>
        <p:nvSpPr>
          <p:cNvPr id="3" name="object 3"/>
          <p:cNvSpPr txBox="1"/>
          <p:nvPr/>
        </p:nvSpPr>
        <p:spPr>
          <a:xfrm>
            <a:off x="3767073" y="1599946"/>
            <a:ext cx="5368290" cy="1475105"/>
          </a:xfrm>
          <a:prstGeom prst="rect">
            <a:avLst/>
          </a:prstGeom>
        </p:spPr>
        <p:txBody>
          <a:bodyPr vert="horz" wrap="square" lIns="0" tIns="12065" rIns="0" bIns="0" rtlCol="0">
            <a:spAutoFit/>
          </a:bodyPr>
          <a:lstStyle/>
          <a:p>
            <a:pPr algn="ctr">
              <a:lnSpc>
                <a:spcPct val="100000"/>
              </a:lnSpc>
              <a:spcBef>
                <a:spcPts val="95"/>
              </a:spcBef>
            </a:pPr>
            <a:r>
              <a:rPr sz="2800" spc="-15" dirty="0">
                <a:latin typeface="Carlito"/>
                <a:cs typeface="Carlito"/>
              </a:rPr>
              <a:t>Revising </a:t>
            </a:r>
            <a:r>
              <a:rPr sz="2800" spc="-5" dirty="0">
                <a:latin typeface="Carlito"/>
                <a:cs typeface="Carlito"/>
              </a:rPr>
              <a:t>their</a:t>
            </a:r>
            <a:r>
              <a:rPr sz="2800" spc="25" dirty="0">
                <a:latin typeface="Carlito"/>
                <a:cs typeface="Carlito"/>
              </a:rPr>
              <a:t> </a:t>
            </a:r>
            <a:r>
              <a:rPr sz="2800" spc="-15" dirty="0">
                <a:latin typeface="Carlito"/>
                <a:cs typeface="Carlito"/>
              </a:rPr>
              <a:t>hypotheses</a:t>
            </a:r>
            <a:endParaRPr sz="2800">
              <a:latin typeface="Carlito"/>
              <a:cs typeface="Carlito"/>
            </a:endParaRPr>
          </a:p>
          <a:p>
            <a:pPr>
              <a:lnSpc>
                <a:spcPct val="100000"/>
              </a:lnSpc>
              <a:spcBef>
                <a:spcPts val="55"/>
              </a:spcBef>
            </a:pPr>
            <a:endParaRPr sz="3800">
              <a:latin typeface="Carlito"/>
              <a:cs typeface="Carlito"/>
            </a:endParaRPr>
          </a:p>
          <a:p>
            <a:pPr algn="ctr">
              <a:lnSpc>
                <a:spcPct val="100000"/>
              </a:lnSpc>
            </a:pPr>
            <a:r>
              <a:rPr sz="2800" spc="-15" dirty="0">
                <a:latin typeface="Carlito"/>
                <a:cs typeface="Carlito"/>
              </a:rPr>
              <a:t>Discard </a:t>
            </a:r>
            <a:r>
              <a:rPr sz="2800" spc="-5" dirty="0">
                <a:latin typeface="Carlito"/>
                <a:cs typeface="Carlito"/>
              </a:rPr>
              <a:t>/ </a:t>
            </a:r>
            <a:r>
              <a:rPr sz="2800" spc="-20" dirty="0">
                <a:latin typeface="Carlito"/>
                <a:cs typeface="Carlito"/>
              </a:rPr>
              <a:t>Re-rank </a:t>
            </a:r>
            <a:r>
              <a:rPr sz="2800" spc="-5" dirty="0">
                <a:latin typeface="Carlito"/>
                <a:cs typeface="Carlito"/>
              </a:rPr>
              <a:t>/ </a:t>
            </a:r>
            <a:r>
              <a:rPr sz="2800" spc="-10" dirty="0">
                <a:latin typeface="Carlito"/>
                <a:cs typeface="Carlito"/>
              </a:rPr>
              <a:t>Other</a:t>
            </a:r>
            <a:r>
              <a:rPr sz="2800" spc="80" dirty="0">
                <a:latin typeface="Carlito"/>
                <a:cs typeface="Carlito"/>
              </a:rPr>
              <a:t> </a:t>
            </a:r>
            <a:r>
              <a:rPr sz="2800" spc="-15" dirty="0">
                <a:latin typeface="Carlito"/>
                <a:cs typeface="Carlito"/>
              </a:rPr>
              <a:t>hypotheses</a:t>
            </a:r>
            <a:endParaRPr sz="2800">
              <a:latin typeface="Carlito"/>
              <a:cs typeface="Carlito"/>
            </a:endParaRPr>
          </a:p>
        </p:txBody>
      </p:sp>
      <p:grpSp>
        <p:nvGrpSpPr>
          <p:cNvPr id="4" name="object 4"/>
          <p:cNvGrpSpPr/>
          <p:nvPr/>
        </p:nvGrpSpPr>
        <p:grpSpPr>
          <a:xfrm>
            <a:off x="6344855" y="942435"/>
            <a:ext cx="212725" cy="695325"/>
            <a:chOff x="6294437" y="1138269"/>
            <a:chExt cx="212725" cy="695325"/>
          </a:xfrm>
        </p:grpSpPr>
        <p:sp>
          <p:nvSpPr>
            <p:cNvPr id="5" name="object 5"/>
            <p:cNvSpPr/>
            <p:nvPr/>
          </p:nvSpPr>
          <p:spPr>
            <a:xfrm>
              <a:off x="6299200" y="1143037"/>
              <a:ext cx="203200" cy="685800"/>
            </a:xfrm>
            <a:custGeom>
              <a:avLst/>
              <a:gdLst/>
              <a:ahLst/>
              <a:cxnLst/>
              <a:rect l="l" t="t" r="r" b="b"/>
              <a:pathLst>
                <a:path w="203200" h="685800">
                  <a:moveTo>
                    <a:pt x="152400" y="42824"/>
                  </a:moveTo>
                  <a:lnTo>
                    <a:pt x="50800" y="42824"/>
                  </a:lnTo>
                  <a:lnTo>
                    <a:pt x="50800" y="85686"/>
                  </a:lnTo>
                  <a:lnTo>
                    <a:pt x="152400" y="85686"/>
                  </a:lnTo>
                  <a:lnTo>
                    <a:pt x="152400" y="42824"/>
                  </a:lnTo>
                  <a:close/>
                </a:path>
                <a:path w="203200" h="685800">
                  <a:moveTo>
                    <a:pt x="152400" y="0"/>
                  </a:moveTo>
                  <a:lnTo>
                    <a:pt x="50800" y="0"/>
                  </a:lnTo>
                  <a:lnTo>
                    <a:pt x="50800" y="21424"/>
                  </a:lnTo>
                  <a:lnTo>
                    <a:pt x="152400" y="21424"/>
                  </a:lnTo>
                  <a:lnTo>
                    <a:pt x="152400" y="0"/>
                  </a:lnTo>
                  <a:close/>
                </a:path>
                <a:path w="203200" h="685800">
                  <a:moveTo>
                    <a:pt x="203200" y="514311"/>
                  </a:moveTo>
                  <a:lnTo>
                    <a:pt x="152400" y="514311"/>
                  </a:lnTo>
                  <a:lnTo>
                    <a:pt x="152400" y="107149"/>
                  </a:lnTo>
                  <a:lnTo>
                    <a:pt x="50800" y="107149"/>
                  </a:lnTo>
                  <a:lnTo>
                    <a:pt x="50800" y="514311"/>
                  </a:lnTo>
                  <a:lnTo>
                    <a:pt x="0" y="514311"/>
                  </a:lnTo>
                  <a:lnTo>
                    <a:pt x="101600" y="685761"/>
                  </a:lnTo>
                  <a:lnTo>
                    <a:pt x="203200" y="514311"/>
                  </a:lnTo>
                  <a:close/>
                </a:path>
              </a:pathLst>
            </a:custGeom>
            <a:solidFill>
              <a:srgbClr val="5B9BD4"/>
            </a:solidFill>
          </p:spPr>
          <p:txBody>
            <a:bodyPr wrap="square" lIns="0" tIns="0" rIns="0" bIns="0" rtlCol="0"/>
            <a:lstStyle/>
            <a:p>
              <a:endParaRPr/>
            </a:p>
          </p:txBody>
        </p:sp>
        <p:sp>
          <p:nvSpPr>
            <p:cNvPr id="6" name="object 6"/>
            <p:cNvSpPr/>
            <p:nvPr/>
          </p:nvSpPr>
          <p:spPr>
            <a:xfrm>
              <a:off x="6299200" y="1143031"/>
              <a:ext cx="203200" cy="685800"/>
            </a:xfrm>
            <a:custGeom>
              <a:avLst/>
              <a:gdLst/>
              <a:ahLst/>
              <a:cxnLst/>
              <a:rect l="l" t="t" r="r" b="b"/>
              <a:pathLst>
                <a:path w="203200" h="685800">
                  <a:moveTo>
                    <a:pt x="203200" y="514318"/>
                  </a:moveTo>
                  <a:lnTo>
                    <a:pt x="152400" y="514318"/>
                  </a:lnTo>
                  <a:lnTo>
                    <a:pt x="152400" y="107156"/>
                  </a:lnTo>
                  <a:lnTo>
                    <a:pt x="50800" y="107156"/>
                  </a:lnTo>
                  <a:lnTo>
                    <a:pt x="50800" y="514318"/>
                  </a:lnTo>
                  <a:lnTo>
                    <a:pt x="0" y="514318"/>
                  </a:lnTo>
                  <a:lnTo>
                    <a:pt x="101600" y="685768"/>
                  </a:lnTo>
                  <a:lnTo>
                    <a:pt x="203200" y="514318"/>
                  </a:lnTo>
                  <a:close/>
                </a:path>
                <a:path w="203200" h="685800">
                  <a:moveTo>
                    <a:pt x="50800" y="85693"/>
                  </a:moveTo>
                  <a:lnTo>
                    <a:pt x="152400" y="85693"/>
                  </a:lnTo>
                  <a:lnTo>
                    <a:pt x="152400" y="42830"/>
                  </a:lnTo>
                  <a:lnTo>
                    <a:pt x="50800" y="42830"/>
                  </a:lnTo>
                  <a:lnTo>
                    <a:pt x="50800" y="85693"/>
                  </a:lnTo>
                  <a:close/>
                </a:path>
                <a:path w="203200" h="685800">
                  <a:moveTo>
                    <a:pt x="50800" y="21431"/>
                  </a:moveTo>
                  <a:lnTo>
                    <a:pt x="152400" y="21431"/>
                  </a:lnTo>
                  <a:lnTo>
                    <a:pt x="152400" y="0"/>
                  </a:lnTo>
                  <a:lnTo>
                    <a:pt x="50800" y="0"/>
                  </a:lnTo>
                  <a:lnTo>
                    <a:pt x="50800" y="21431"/>
                  </a:lnTo>
                  <a:close/>
                </a:path>
              </a:pathLst>
            </a:custGeom>
            <a:ln w="9525">
              <a:solidFill>
                <a:srgbClr val="000000"/>
              </a:solidFill>
            </a:ln>
          </p:spPr>
          <p:txBody>
            <a:bodyPr wrap="square" lIns="0" tIns="0" rIns="0" bIns="0" rtlCol="0"/>
            <a:lstStyle/>
            <a:p>
              <a:endParaRPr/>
            </a:p>
          </p:txBody>
        </p:sp>
      </p:grpSp>
      <p:grpSp>
        <p:nvGrpSpPr>
          <p:cNvPr id="7" name="object 7"/>
          <p:cNvGrpSpPr/>
          <p:nvPr/>
        </p:nvGrpSpPr>
        <p:grpSpPr>
          <a:xfrm>
            <a:off x="6858000" y="1998162"/>
            <a:ext cx="212725" cy="695325"/>
            <a:chOff x="6294437" y="2357469"/>
            <a:chExt cx="212725" cy="695325"/>
          </a:xfrm>
        </p:grpSpPr>
        <p:sp>
          <p:nvSpPr>
            <p:cNvPr id="8" name="object 8"/>
            <p:cNvSpPr/>
            <p:nvPr/>
          </p:nvSpPr>
          <p:spPr>
            <a:xfrm>
              <a:off x="6299200" y="2362237"/>
              <a:ext cx="203200" cy="685800"/>
            </a:xfrm>
            <a:custGeom>
              <a:avLst/>
              <a:gdLst/>
              <a:ahLst/>
              <a:cxnLst/>
              <a:rect l="l" t="t" r="r" b="b"/>
              <a:pathLst>
                <a:path w="203200" h="685800">
                  <a:moveTo>
                    <a:pt x="152400" y="42824"/>
                  </a:moveTo>
                  <a:lnTo>
                    <a:pt x="50800" y="42824"/>
                  </a:lnTo>
                  <a:lnTo>
                    <a:pt x="50800" y="85686"/>
                  </a:lnTo>
                  <a:lnTo>
                    <a:pt x="152400" y="85686"/>
                  </a:lnTo>
                  <a:lnTo>
                    <a:pt x="152400" y="42824"/>
                  </a:lnTo>
                  <a:close/>
                </a:path>
                <a:path w="203200" h="685800">
                  <a:moveTo>
                    <a:pt x="152400" y="0"/>
                  </a:moveTo>
                  <a:lnTo>
                    <a:pt x="50800" y="0"/>
                  </a:lnTo>
                  <a:lnTo>
                    <a:pt x="50800" y="21424"/>
                  </a:lnTo>
                  <a:lnTo>
                    <a:pt x="152400" y="21424"/>
                  </a:lnTo>
                  <a:lnTo>
                    <a:pt x="152400" y="0"/>
                  </a:lnTo>
                  <a:close/>
                </a:path>
                <a:path w="203200" h="685800">
                  <a:moveTo>
                    <a:pt x="203200" y="514311"/>
                  </a:moveTo>
                  <a:lnTo>
                    <a:pt x="152400" y="514311"/>
                  </a:lnTo>
                  <a:lnTo>
                    <a:pt x="152400" y="107149"/>
                  </a:lnTo>
                  <a:lnTo>
                    <a:pt x="50800" y="107149"/>
                  </a:lnTo>
                  <a:lnTo>
                    <a:pt x="50800" y="514311"/>
                  </a:lnTo>
                  <a:lnTo>
                    <a:pt x="0" y="514311"/>
                  </a:lnTo>
                  <a:lnTo>
                    <a:pt x="101600" y="685761"/>
                  </a:lnTo>
                  <a:lnTo>
                    <a:pt x="203200" y="514311"/>
                  </a:lnTo>
                  <a:close/>
                </a:path>
              </a:pathLst>
            </a:custGeom>
            <a:solidFill>
              <a:srgbClr val="5B9BD4"/>
            </a:solidFill>
          </p:spPr>
          <p:txBody>
            <a:bodyPr wrap="square" lIns="0" tIns="0" rIns="0" bIns="0" rtlCol="0"/>
            <a:lstStyle/>
            <a:p>
              <a:endParaRPr/>
            </a:p>
          </p:txBody>
        </p:sp>
        <p:sp>
          <p:nvSpPr>
            <p:cNvPr id="9" name="object 9"/>
            <p:cNvSpPr/>
            <p:nvPr/>
          </p:nvSpPr>
          <p:spPr>
            <a:xfrm>
              <a:off x="6299200" y="2362231"/>
              <a:ext cx="203200" cy="685800"/>
            </a:xfrm>
            <a:custGeom>
              <a:avLst/>
              <a:gdLst/>
              <a:ahLst/>
              <a:cxnLst/>
              <a:rect l="l" t="t" r="r" b="b"/>
              <a:pathLst>
                <a:path w="203200" h="685800">
                  <a:moveTo>
                    <a:pt x="203200" y="514318"/>
                  </a:moveTo>
                  <a:lnTo>
                    <a:pt x="152400" y="514318"/>
                  </a:lnTo>
                  <a:lnTo>
                    <a:pt x="152400" y="107156"/>
                  </a:lnTo>
                  <a:lnTo>
                    <a:pt x="50800" y="107156"/>
                  </a:lnTo>
                  <a:lnTo>
                    <a:pt x="50800" y="514318"/>
                  </a:lnTo>
                  <a:lnTo>
                    <a:pt x="0" y="514318"/>
                  </a:lnTo>
                  <a:lnTo>
                    <a:pt x="101600" y="685768"/>
                  </a:lnTo>
                  <a:lnTo>
                    <a:pt x="203200" y="514318"/>
                  </a:lnTo>
                  <a:close/>
                </a:path>
                <a:path w="203200" h="685800">
                  <a:moveTo>
                    <a:pt x="50800" y="85693"/>
                  </a:moveTo>
                  <a:lnTo>
                    <a:pt x="152400" y="85693"/>
                  </a:lnTo>
                  <a:lnTo>
                    <a:pt x="152400" y="42830"/>
                  </a:lnTo>
                  <a:lnTo>
                    <a:pt x="50800" y="42830"/>
                  </a:lnTo>
                  <a:lnTo>
                    <a:pt x="50800" y="85693"/>
                  </a:lnTo>
                  <a:close/>
                </a:path>
                <a:path w="203200" h="685800">
                  <a:moveTo>
                    <a:pt x="50800" y="21431"/>
                  </a:moveTo>
                  <a:lnTo>
                    <a:pt x="152400" y="21431"/>
                  </a:lnTo>
                  <a:lnTo>
                    <a:pt x="152400" y="0"/>
                  </a:lnTo>
                  <a:lnTo>
                    <a:pt x="50800" y="0"/>
                  </a:lnTo>
                  <a:lnTo>
                    <a:pt x="50800" y="21431"/>
                  </a:lnTo>
                  <a:close/>
                </a:path>
              </a:pathLst>
            </a:custGeom>
            <a:ln w="9525">
              <a:solidFill>
                <a:srgbClr val="000000"/>
              </a:solidFill>
            </a:ln>
          </p:spPr>
          <p:txBody>
            <a:bodyPr wrap="square" lIns="0" tIns="0" rIns="0" bIns="0" rtlCol="0"/>
            <a:lstStyle/>
            <a:p>
              <a:endParaRPr/>
            </a:p>
          </p:txBody>
        </p:sp>
      </p:grpSp>
      <p:sp>
        <p:nvSpPr>
          <p:cNvPr id="10" name="object 10"/>
          <p:cNvSpPr txBox="1"/>
          <p:nvPr/>
        </p:nvSpPr>
        <p:spPr>
          <a:xfrm>
            <a:off x="8411082" y="4147184"/>
            <a:ext cx="3510915" cy="1260475"/>
          </a:xfrm>
          <a:prstGeom prst="rect">
            <a:avLst/>
          </a:prstGeom>
        </p:spPr>
        <p:txBody>
          <a:bodyPr vert="horz" wrap="square" lIns="0" tIns="12700" rIns="0" bIns="0" rtlCol="0">
            <a:spAutoFit/>
          </a:bodyPr>
          <a:lstStyle/>
          <a:p>
            <a:pPr marL="12700" marR="1226820">
              <a:lnSpc>
                <a:spcPct val="100000"/>
              </a:lnSpc>
              <a:spcBef>
                <a:spcPts val="100"/>
              </a:spcBef>
              <a:buChar char="•"/>
              <a:tabLst>
                <a:tab pos="187960" algn="l"/>
                <a:tab pos="1851025" algn="l"/>
              </a:tabLst>
            </a:pPr>
            <a:r>
              <a:rPr sz="1800" spc="-5" dirty="0">
                <a:latin typeface="Tahoma"/>
                <a:cs typeface="Tahoma"/>
              </a:rPr>
              <a:t>Anxie</a:t>
            </a:r>
            <a:r>
              <a:rPr sz="1800" spc="-25" dirty="0">
                <a:latin typeface="Tahoma"/>
                <a:cs typeface="Tahoma"/>
              </a:rPr>
              <a:t>t</a:t>
            </a:r>
            <a:r>
              <a:rPr sz="1800" dirty="0">
                <a:latin typeface="Tahoma"/>
                <a:cs typeface="Tahoma"/>
              </a:rPr>
              <a:t>y</a:t>
            </a:r>
            <a:r>
              <a:rPr sz="1800" spc="-10" dirty="0">
                <a:latin typeface="Tahoma"/>
                <a:cs typeface="Tahoma"/>
              </a:rPr>
              <a:t> </a:t>
            </a:r>
            <a:r>
              <a:rPr sz="1800" dirty="0">
                <a:latin typeface="Tahoma"/>
                <a:cs typeface="Tahoma"/>
              </a:rPr>
              <a:t>a</a:t>
            </a:r>
            <a:r>
              <a:rPr sz="1800" spc="-15" dirty="0">
                <a:latin typeface="Tahoma"/>
                <a:cs typeface="Tahoma"/>
              </a:rPr>
              <a:t>t</a:t>
            </a:r>
            <a:r>
              <a:rPr sz="1800" spc="-5" dirty="0">
                <a:latin typeface="Tahoma"/>
                <a:cs typeface="Tahoma"/>
              </a:rPr>
              <a:t>tack</a:t>
            </a:r>
            <a:r>
              <a:rPr sz="1800" dirty="0">
                <a:latin typeface="Tahoma"/>
                <a:cs typeface="Tahoma"/>
              </a:rPr>
              <a:t>s	</a:t>
            </a:r>
            <a:r>
              <a:rPr sz="1800" spc="-10" dirty="0">
                <a:latin typeface="Tahoma"/>
                <a:cs typeface="Tahoma"/>
              </a:rPr>
              <a:t>w</a:t>
            </a:r>
            <a:r>
              <a:rPr sz="1800" spc="-15" dirty="0">
                <a:latin typeface="Tahoma"/>
                <a:cs typeface="Tahoma"/>
              </a:rPr>
              <a:t>i</a:t>
            </a:r>
            <a:r>
              <a:rPr sz="1800" spc="-5" dirty="0">
                <a:latin typeface="Tahoma"/>
                <a:cs typeface="Tahoma"/>
              </a:rPr>
              <a:t>th  hyperventilation</a:t>
            </a:r>
            <a:endParaRPr sz="1800">
              <a:latin typeface="Tahoma"/>
              <a:cs typeface="Tahoma"/>
            </a:endParaRPr>
          </a:p>
          <a:p>
            <a:pPr marL="12700" marR="5080">
              <a:lnSpc>
                <a:spcPct val="100000"/>
              </a:lnSpc>
              <a:spcBef>
                <a:spcPts val="1080"/>
              </a:spcBef>
              <a:buChar char="•"/>
              <a:tabLst>
                <a:tab pos="187960" algn="l"/>
              </a:tabLst>
            </a:pPr>
            <a:r>
              <a:rPr sz="1800" spc="-10" dirty="0">
                <a:latin typeface="Tahoma"/>
                <a:cs typeface="Tahoma"/>
              </a:rPr>
              <a:t>Possible </a:t>
            </a:r>
            <a:r>
              <a:rPr sz="1800" spc="-5" dirty="0">
                <a:latin typeface="Tahoma"/>
                <a:cs typeface="Tahoma"/>
              </a:rPr>
              <a:t>thromboembolic </a:t>
            </a:r>
            <a:r>
              <a:rPr sz="1800" dirty="0">
                <a:latin typeface="Tahoma"/>
                <a:cs typeface="Tahoma"/>
              </a:rPr>
              <a:t>disease  </a:t>
            </a:r>
            <a:r>
              <a:rPr sz="1800" spc="-5" dirty="0">
                <a:latin typeface="Tahoma"/>
                <a:cs typeface="Tahoma"/>
              </a:rPr>
              <a:t>due to </a:t>
            </a:r>
            <a:r>
              <a:rPr sz="1800" spc="-15" dirty="0">
                <a:latin typeface="Tahoma"/>
                <a:cs typeface="Tahoma"/>
              </a:rPr>
              <a:t>oral </a:t>
            </a:r>
            <a:r>
              <a:rPr sz="1800" spc="-5" dirty="0">
                <a:latin typeface="Tahoma"/>
                <a:cs typeface="Tahoma"/>
              </a:rPr>
              <a:t>contraceptive</a:t>
            </a:r>
            <a:r>
              <a:rPr sz="1800" spc="15" dirty="0">
                <a:latin typeface="Tahoma"/>
                <a:cs typeface="Tahoma"/>
              </a:rPr>
              <a:t> </a:t>
            </a:r>
            <a:r>
              <a:rPr sz="1800" dirty="0">
                <a:latin typeface="Tahoma"/>
                <a:cs typeface="Tahoma"/>
              </a:rPr>
              <a:t>use</a:t>
            </a:r>
            <a:endParaRPr sz="1800">
              <a:latin typeface="Tahoma"/>
              <a:cs typeface="Tahoma"/>
            </a:endParaRPr>
          </a:p>
        </p:txBody>
      </p:sp>
      <p:sp>
        <p:nvSpPr>
          <p:cNvPr id="11" name="object 11"/>
          <p:cNvSpPr txBox="1"/>
          <p:nvPr/>
        </p:nvSpPr>
        <p:spPr>
          <a:xfrm>
            <a:off x="4956175" y="4010025"/>
            <a:ext cx="1838325" cy="848360"/>
          </a:xfrm>
          <a:prstGeom prst="rect">
            <a:avLst/>
          </a:prstGeom>
        </p:spPr>
        <p:txBody>
          <a:bodyPr vert="horz" wrap="square" lIns="0" tIns="149860" rIns="0" bIns="0" rtlCol="0">
            <a:spAutoFit/>
          </a:bodyPr>
          <a:lstStyle/>
          <a:p>
            <a:pPr marL="187960" indent="-175260">
              <a:lnSpc>
                <a:spcPct val="100000"/>
              </a:lnSpc>
              <a:spcBef>
                <a:spcPts val="1180"/>
              </a:spcBef>
              <a:buChar char="•"/>
              <a:tabLst>
                <a:tab pos="187960" algn="l"/>
              </a:tabLst>
            </a:pPr>
            <a:r>
              <a:rPr sz="1800" dirty="0">
                <a:latin typeface="Tahoma"/>
                <a:cs typeface="Tahoma"/>
              </a:rPr>
              <a:t>Asthma</a:t>
            </a:r>
            <a:endParaRPr sz="1800">
              <a:latin typeface="Tahoma"/>
              <a:cs typeface="Tahoma"/>
            </a:endParaRPr>
          </a:p>
          <a:p>
            <a:pPr marL="187960" indent="-175260">
              <a:lnSpc>
                <a:spcPct val="100000"/>
              </a:lnSpc>
              <a:spcBef>
                <a:spcPts val="1080"/>
              </a:spcBef>
              <a:buChar char="•"/>
              <a:tabLst>
                <a:tab pos="187960" algn="l"/>
              </a:tabLst>
            </a:pPr>
            <a:r>
              <a:rPr sz="1800" spc="-5" dirty="0">
                <a:latin typeface="Tahoma"/>
                <a:cs typeface="Tahoma"/>
              </a:rPr>
              <a:t>Cardiac</a:t>
            </a:r>
            <a:r>
              <a:rPr sz="1800" spc="-30" dirty="0">
                <a:latin typeface="Tahoma"/>
                <a:cs typeface="Tahoma"/>
              </a:rPr>
              <a:t> </a:t>
            </a:r>
            <a:r>
              <a:rPr sz="1800" spc="-10" dirty="0">
                <a:latin typeface="Tahoma"/>
                <a:cs typeface="Tahoma"/>
              </a:rPr>
              <a:t>problem</a:t>
            </a:r>
            <a:endParaRPr sz="1800">
              <a:latin typeface="Tahoma"/>
              <a:cs typeface="Tahoma"/>
            </a:endParaRPr>
          </a:p>
        </p:txBody>
      </p:sp>
      <p:sp>
        <p:nvSpPr>
          <p:cNvPr id="12" name="object 12"/>
          <p:cNvSpPr txBox="1"/>
          <p:nvPr/>
        </p:nvSpPr>
        <p:spPr>
          <a:xfrm>
            <a:off x="1501266" y="4147184"/>
            <a:ext cx="1233170" cy="299720"/>
          </a:xfrm>
          <a:prstGeom prst="rect">
            <a:avLst/>
          </a:prstGeom>
        </p:spPr>
        <p:txBody>
          <a:bodyPr vert="horz" wrap="square" lIns="0" tIns="12700" rIns="0" bIns="0" rtlCol="0">
            <a:spAutoFit/>
          </a:bodyPr>
          <a:lstStyle/>
          <a:p>
            <a:pPr marL="187960" indent="-175260">
              <a:lnSpc>
                <a:spcPct val="100000"/>
              </a:lnSpc>
              <a:spcBef>
                <a:spcPts val="100"/>
              </a:spcBef>
              <a:buChar char="•"/>
              <a:tabLst>
                <a:tab pos="187960" algn="l"/>
              </a:tabLst>
            </a:pPr>
            <a:r>
              <a:rPr sz="1800" spc="-10" dirty="0">
                <a:latin typeface="Tahoma"/>
                <a:cs typeface="Tahoma"/>
              </a:rPr>
              <a:t>Broken</a:t>
            </a:r>
            <a:r>
              <a:rPr sz="1800" spc="-50" dirty="0">
                <a:latin typeface="Tahoma"/>
                <a:cs typeface="Tahoma"/>
              </a:rPr>
              <a:t> </a:t>
            </a:r>
            <a:r>
              <a:rPr sz="1800" spc="-10" dirty="0">
                <a:latin typeface="Tahoma"/>
                <a:cs typeface="Tahoma"/>
              </a:rPr>
              <a:t>rib</a:t>
            </a:r>
            <a:endParaRPr sz="1800">
              <a:latin typeface="Tahoma"/>
              <a:cs typeface="Tahoma"/>
            </a:endParaRPr>
          </a:p>
        </p:txBody>
      </p:sp>
      <p:grpSp>
        <p:nvGrpSpPr>
          <p:cNvPr id="13" name="object 13"/>
          <p:cNvGrpSpPr/>
          <p:nvPr/>
        </p:nvGrpSpPr>
        <p:grpSpPr>
          <a:xfrm>
            <a:off x="2230437" y="3500437"/>
            <a:ext cx="212725" cy="542925"/>
            <a:chOff x="2230437" y="3500437"/>
            <a:chExt cx="212725" cy="542925"/>
          </a:xfrm>
        </p:grpSpPr>
        <p:sp>
          <p:nvSpPr>
            <p:cNvPr id="14" name="object 14"/>
            <p:cNvSpPr/>
            <p:nvPr/>
          </p:nvSpPr>
          <p:spPr>
            <a:xfrm>
              <a:off x="2235200" y="3505200"/>
              <a:ext cx="203200" cy="533400"/>
            </a:xfrm>
            <a:custGeom>
              <a:avLst/>
              <a:gdLst/>
              <a:ahLst/>
              <a:cxnLst/>
              <a:rect l="l" t="t" r="r" b="b"/>
              <a:pathLst>
                <a:path w="203200" h="533400">
                  <a:moveTo>
                    <a:pt x="152400" y="0"/>
                  </a:moveTo>
                  <a:lnTo>
                    <a:pt x="50800" y="0"/>
                  </a:lnTo>
                  <a:lnTo>
                    <a:pt x="50800" y="355600"/>
                  </a:lnTo>
                  <a:lnTo>
                    <a:pt x="0" y="355600"/>
                  </a:lnTo>
                  <a:lnTo>
                    <a:pt x="101600" y="533400"/>
                  </a:lnTo>
                  <a:lnTo>
                    <a:pt x="203200" y="355600"/>
                  </a:lnTo>
                  <a:lnTo>
                    <a:pt x="152400" y="355600"/>
                  </a:lnTo>
                  <a:lnTo>
                    <a:pt x="152400" y="0"/>
                  </a:lnTo>
                  <a:close/>
                </a:path>
              </a:pathLst>
            </a:custGeom>
            <a:solidFill>
              <a:srgbClr val="5B9BD4"/>
            </a:solidFill>
          </p:spPr>
          <p:txBody>
            <a:bodyPr wrap="square" lIns="0" tIns="0" rIns="0" bIns="0" rtlCol="0"/>
            <a:lstStyle/>
            <a:p>
              <a:endParaRPr/>
            </a:p>
          </p:txBody>
        </p:sp>
        <p:sp>
          <p:nvSpPr>
            <p:cNvPr id="15" name="object 15"/>
            <p:cNvSpPr/>
            <p:nvPr/>
          </p:nvSpPr>
          <p:spPr>
            <a:xfrm>
              <a:off x="2235200" y="3505200"/>
              <a:ext cx="203200" cy="533400"/>
            </a:xfrm>
            <a:custGeom>
              <a:avLst/>
              <a:gdLst/>
              <a:ahLst/>
              <a:cxnLst/>
              <a:rect l="l" t="t" r="r" b="b"/>
              <a:pathLst>
                <a:path w="203200" h="533400">
                  <a:moveTo>
                    <a:pt x="0" y="355600"/>
                  </a:moveTo>
                  <a:lnTo>
                    <a:pt x="50800" y="355600"/>
                  </a:lnTo>
                  <a:lnTo>
                    <a:pt x="50800" y="0"/>
                  </a:lnTo>
                  <a:lnTo>
                    <a:pt x="152400" y="0"/>
                  </a:lnTo>
                  <a:lnTo>
                    <a:pt x="152400" y="355600"/>
                  </a:lnTo>
                  <a:lnTo>
                    <a:pt x="203200" y="355600"/>
                  </a:lnTo>
                  <a:lnTo>
                    <a:pt x="101600" y="533400"/>
                  </a:lnTo>
                  <a:lnTo>
                    <a:pt x="0" y="355600"/>
                  </a:lnTo>
                  <a:close/>
                </a:path>
              </a:pathLst>
            </a:custGeom>
            <a:ln w="9525">
              <a:solidFill>
                <a:srgbClr val="000000"/>
              </a:solidFill>
            </a:ln>
          </p:spPr>
          <p:txBody>
            <a:bodyPr wrap="square" lIns="0" tIns="0" rIns="0" bIns="0" rtlCol="0"/>
            <a:lstStyle/>
            <a:p>
              <a:endParaRPr/>
            </a:p>
          </p:txBody>
        </p:sp>
      </p:grpSp>
      <p:grpSp>
        <p:nvGrpSpPr>
          <p:cNvPr id="16" name="object 16"/>
          <p:cNvGrpSpPr/>
          <p:nvPr/>
        </p:nvGrpSpPr>
        <p:grpSpPr>
          <a:xfrm>
            <a:off x="5380037" y="3500437"/>
            <a:ext cx="212725" cy="542925"/>
            <a:chOff x="5380037" y="3500437"/>
            <a:chExt cx="212725" cy="542925"/>
          </a:xfrm>
        </p:grpSpPr>
        <p:sp>
          <p:nvSpPr>
            <p:cNvPr id="17" name="object 17"/>
            <p:cNvSpPr/>
            <p:nvPr/>
          </p:nvSpPr>
          <p:spPr>
            <a:xfrm>
              <a:off x="5384800" y="3505200"/>
              <a:ext cx="203200" cy="533400"/>
            </a:xfrm>
            <a:custGeom>
              <a:avLst/>
              <a:gdLst/>
              <a:ahLst/>
              <a:cxnLst/>
              <a:rect l="l" t="t" r="r" b="b"/>
              <a:pathLst>
                <a:path w="203200" h="533400">
                  <a:moveTo>
                    <a:pt x="152400" y="0"/>
                  </a:moveTo>
                  <a:lnTo>
                    <a:pt x="50800" y="0"/>
                  </a:lnTo>
                  <a:lnTo>
                    <a:pt x="50800" y="355600"/>
                  </a:lnTo>
                  <a:lnTo>
                    <a:pt x="0" y="355600"/>
                  </a:lnTo>
                  <a:lnTo>
                    <a:pt x="101600" y="533400"/>
                  </a:lnTo>
                  <a:lnTo>
                    <a:pt x="203200" y="355600"/>
                  </a:lnTo>
                  <a:lnTo>
                    <a:pt x="152400" y="355600"/>
                  </a:lnTo>
                  <a:lnTo>
                    <a:pt x="152400" y="0"/>
                  </a:lnTo>
                  <a:close/>
                </a:path>
              </a:pathLst>
            </a:custGeom>
            <a:solidFill>
              <a:srgbClr val="5B9BD4"/>
            </a:solidFill>
          </p:spPr>
          <p:txBody>
            <a:bodyPr wrap="square" lIns="0" tIns="0" rIns="0" bIns="0" rtlCol="0"/>
            <a:lstStyle/>
            <a:p>
              <a:endParaRPr/>
            </a:p>
          </p:txBody>
        </p:sp>
        <p:sp>
          <p:nvSpPr>
            <p:cNvPr id="18" name="object 18"/>
            <p:cNvSpPr/>
            <p:nvPr/>
          </p:nvSpPr>
          <p:spPr>
            <a:xfrm>
              <a:off x="5384800" y="3505200"/>
              <a:ext cx="203200" cy="533400"/>
            </a:xfrm>
            <a:custGeom>
              <a:avLst/>
              <a:gdLst/>
              <a:ahLst/>
              <a:cxnLst/>
              <a:rect l="l" t="t" r="r" b="b"/>
              <a:pathLst>
                <a:path w="203200" h="533400">
                  <a:moveTo>
                    <a:pt x="0" y="355600"/>
                  </a:moveTo>
                  <a:lnTo>
                    <a:pt x="50800" y="355600"/>
                  </a:lnTo>
                  <a:lnTo>
                    <a:pt x="50800" y="0"/>
                  </a:lnTo>
                  <a:lnTo>
                    <a:pt x="152400" y="0"/>
                  </a:lnTo>
                  <a:lnTo>
                    <a:pt x="152400" y="355600"/>
                  </a:lnTo>
                  <a:lnTo>
                    <a:pt x="203200" y="355600"/>
                  </a:lnTo>
                  <a:lnTo>
                    <a:pt x="101600" y="533400"/>
                  </a:lnTo>
                  <a:lnTo>
                    <a:pt x="0" y="355600"/>
                  </a:lnTo>
                  <a:close/>
                </a:path>
              </a:pathLst>
            </a:custGeom>
            <a:ln w="9525">
              <a:solidFill>
                <a:srgbClr val="000000"/>
              </a:solidFill>
            </a:ln>
          </p:spPr>
          <p:txBody>
            <a:bodyPr wrap="square" lIns="0" tIns="0" rIns="0" bIns="0" rtlCol="0"/>
            <a:lstStyle/>
            <a:p>
              <a:endParaRPr/>
            </a:p>
          </p:txBody>
        </p:sp>
      </p:grpSp>
      <p:grpSp>
        <p:nvGrpSpPr>
          <p:cNvPr id="19" name="object 19"/>
          <p:cNvGrpSpPr/>
          <p:nvPr/>
        </p:nvGrpSpPr>
        <p:grpSpPr>
          <a:xfrm>
            <a:off x="9545637" y="3500437"/>
            <a:ext cx="212725" cy="542925"/>
            <a:chOff x="9545637" y="3500437"/>
            <a:chExt cx="212725" cy="542925"/>
          </a:xfrm>
        </p:grpSpPr>
        <p:sp>
          <p:nvSpPr>
            <p:cNvPr id="20" name="object 20"/>
            <p:cNvSpPr/>
            <p:nvPr/>
          </p:nvSpPr>
          <p:spPr>
            <a:xfrm>
              <a:off x="9550400" y="3505200"/>
              <a:ext cx="203200" cy="533400"/>
            </a:xfrm>
            <a:custGeom>
              <a:avLst/>
              <a:gdLst/>
              <a:ahLst/>
              <a:cxnLst/>
              <a:rect l="l" t="t" r="r" b="b"/>
              <a:pathLst>
                <a:path w="203200" h="533400">
                  <a:moveTo>
                    <a:pt x="152400" y="0"/>
                  </a:moveTo>
                  <a:lnTo>
                    <a:pt x="50800" y="0"/>
                  </a:lnTo>
                  <a:lnTo>
                    <a:pt x="50800" y="355600"/>
                  </a:lnTo>
                  <a:lnTo>
                    <a:pt x="0" y="355600"/>
                  </a:lnTo>
                  <a:lnTo>
                    <a:pt x="101600" y="533400"/>
                  </a:lnTo>
                  <a:lnTo>
                    <a:pt x="203200" y="355600"/>
                  </a:lnTo>
                  <a:lnTo>
                    <a:pt x="152400" y="355600"/>
                  </a:lnTo>
                  <a:lnTo>
                    <a:pt x="152400" y="0"/>
                  </a:lnTo>
                  <a:close/>
                </a:path>
              </a:pathLst>
            </a:custGeom>
            <a:solidFill>
              <a:srgbClr val="5B9BD4"/>
            </a:solidFill>
          </p:spPr>
          <p:txBody>
            <a:bodyPr wrap="square" lIns="0" tIns="0" rIns="0" bIns="0" rtlCol="0"/>
            <a:lstStyle/>
            <a:p>
              <a:endParaRPr/>
            </a:p>
          </p:txBody>
        </p:sp>
        <p:sp>
          <p:nvSpPr>
            <p:cNvPr id="21" name="object 21"/>
            <p:cNvSpPr/>
            <p:nvPr/>
          </p:nvSpPr>
          <p:spPr>
            <a:xfrm>
              <a:off x="9550400" y="3505200"/>
              <a:ext cx="203200" cy="533400"/>
            </a:xfrm>
            <a:custGeom>
              <a:avLst/>
              <a:gdLst/>
              <a:ahLst/>
              <a:cxnLst/>
              <a:rect l="l" t="t" r="r" b="b"/>
              <a:pathLst>
                <a:path w="203200" h="533400">
                  <a:moveTo>
                    <a:pt x="0" y="355600"/>
                  </a:moveTo>
                  <a:lnTo>
                    <a:pt x="50800" y="355600"/>
                  </a:lnTo>
                  <a:lnTo>
                    <a:pt x="50800" y="0"/>
                  </a:lnTo>
                  <a:lnTo>
                    <a:pt x="152400" y="0"/>
                  </a:lnTo>
                  <a:lnTo>
                    <a:pt x="152400" y="355600"/>
                  </a:lnTo>
                  <a:lnTo>
                    <a:pt x="203200" y="355600"/>
                  </a:lnTo>
                  <a:lnTo>
                    <a:pt x="101600" y="533400"/>
                  </a:lnTo>
                  <a:lnTo>
                    <a:pt x="0" y="355600"/>
                  </a:lnTo>
                  <a:close/>
                </a:path>
              </a:pathLst>
            </a:custGeom>
            <a:ln w="9525">
              <a:solidFill>
                <a:srgbClr val="000000"/>
              </a:solidFill>
            </a:ln>
          </p:spPr>
          <p:txBody>
            <a:bodyPr wrap="square" lIns="0" tIns="0" rIns="0" bIns="0" rtlCol="0"/>
            <a:lstStyle/>
            <a:p>
              <a:endParaRPr/>
            </a:p>
          </p:txBody>
        </p:sp>
      </p:grpSp>
      <p:sp>
        <p:nvSpPr>
          <p:cNvPr id="22" name="object 22"/>
          <p:cNvSpPr/>
          <p:nvPr/>
        </p:nvSpPr>
        <p:spPr>
          <a:xfrm>
            <a:off x="6362700" y="4114800"/>
            <a:ext cx="76200" cy="304800"/>
          </a:xfrm>
          <a:custGeom>
            <a:avLst/>
            <a:gdLst/>
            <a:ahLst/>
            <a:cxnLst/>
            <a:rect l="l" t="t" r="r" b="b"/>
            <a:pathLst>
              <a:path w="76200" h="304800">
                <a:moveTo>
                  <a:pt x="44450" y="63500"/>
                </a:moveTo>
                <a:lnTo>
                  <a:pt x="31750" y="63500"/>
                </a:lnTo>
                <a:lnTo>
                  <a:pt x="31750" y="304800"/>
                </a:lnTo>
                <a:lnTo>
                  <a:pt x="44450" y="304800"/>
                </a:lnTo>
                <a:lnTo>
                  <a:pt x="44450" y="63500"/>
                </a:lnTo>
                <a:close/>
              </a:path>
              <a:path w="76200" h="304800">
                <a:moveTo>
                  <a:pt x="38100" y="0"/>
                </a:moveTo>
                <a:lnTo>
                  <a:pt x="0" y="76200"/>
                </a:lnTo>
                <a:lnTo>
                  <a:pt x="31750" y="76200"/>
                </a:lnTo>
                <a:lnTo>
                  <a:pt x="31750" y="63500"/>
                </a:lnTo>
                <a:lnTo>
                  <a:pt x="69850" y="63500"/>
                </a:lnTo>
                <a:lnTo>
                  <a:pt x="38100" y="0"/>
                </a:lnTo>
                <a:close/>
              </a:path>
              <a:path w="76200" h="30480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23" name="object 23"/>
          <p:cNvSpPr/>
          <p:nvPr/>
        </p:nvSpPr>
        <p:spPr>
          <a:xfrm>
            <a:off x="7581900" y="4572000"/>
            <a:ext cx="76200" cy="304800"/>
          </a:xfrm>
          <a:custGeom>
            <a:avLst/>
            <a:gdLst/>
            <a:ahLst/>
            <a:cxnLst/>
            <a:rect l="l" t="t" r="r" b="b"/>
            <a:pathLst>
              <a:path w="76200" h="304800">
                <a:moveTo>
                  <a:pt x="31750" y="228600"/>
                </a:moveTo>
                <a:lnTo>
                  <a:pt x="0" y="228600"/>
                </a:lnTo>
                <a:lnTo>
                  <a:pt x="38100" y="304800"/>
                </a:lnTo>
                <a:lnTo>
                  <a:pt x="69850" y="241300"/>
                </a:lnTo>
                <a:lnTo>
                  <a:pt x="31750" y="241300"/>
                </a:lnTo>
                <a:lnTo>
                  <a:pt x="31750" y="228600"/>
                </a:lnTo>
                <a:close/>
              </a:path>
              <a:path w="76200" h="304800">
                <a:moveTo>
                  <a:pt x="44450" y="0"/>
                </a:moveTo>
                <a:lnTo>
                  <a:pt x="31750" y="0"/>
                </a:lnTo>
                <a:lnTo>
                  <a:pt x="31750" y="241300"/>
                </a:lnTo>
                <a:lnTo>
                  <a:pt x="44450" y="241300"/>
                </a:lnTo>
                <a:lnTo>
                  <a:pt x="44450" y="0"/>
                </a:lnTo>
                <a:close/>
              </a:path>
              <a:path w="76200" h="304800">
                <a:moveTo>
                  <a:pt x="76200" y="228600"/>
                </a:moveTo>
                <a:lnTo>
                  <a:pt x="44450" y="228600"/>
                </a:lnTo>
                <a:lnTo>
                  <a:pt x="44450" y="241300"/>
                </a:lnTo>
                <a:lnTo>
                  <a:pt x="69850" y="241300"/>
                </a:lnTo>
                <a:lnTo>
                  <a:pt x="76200" y="228600"/>
                </a:lnTo>
                <a:close/>
              </a:path>
            </a:pathLst>
          </a:custGeom>
          <a:solidFill>
            <a:srgbClr val="000000"/>
          </a:solid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21232"/>
            <a:ext cx="4945380" cy="513715"/>
          </a:xfrm>
          <a:prstGeom prst="rect">
            <a:avLst/>
          </a:prstGeom>
        </p:spPr>
        <p:txBody>
          <a:bodyPr vert="horz" wrap="square" lIns="0" tIns="13335" rIns="0" bIns="0" rtlCol="0">
            <a:spAutoFit/>
          </a:bodyPr>
          <a:lstStyle/>
          <a:p>
            <a:pPr marL="12700">
              <a:lnSpc>
                <a:spcPct val="100000"/>
              </a:lnSpc>
              <a:spcBef>
                <a:spcPts val="105"/>
              </a:spcBef>
            </a:pPr>
            <a:r>
              <a:rPr sz="3200" spc="-135" dirty="0">
                <a:solidFill>
                  <a:srgbClr val="FF0000"/>
                </a:solidFill>
              </a:rPr>
              <a:t>5. </a:t>
            </a:r>
            <a:r>
              <a:rPr sz="3200" spc="-130" dirty="0">
                <a:solidFill>
                  <a:srgbClr val="FF0000"/>
                </a:solidFill>
              </a:rPr>
              <a:t>Defining </a:t>
            </a:r>
            <a:r>
              <a:rPr sz="3200" spc="-120" dirty="0">
                <a:solidFill>
                  <a:srgbClr val="FF0000"/>
                </a:solidFill>
              </a:rPr>
              <a:t>learning</a:t>
            </a:r>
            <a:r>
              <a:rPr sz="3200" spc="-275" dirty="0">
                <a:solidFill>
                  <a:srgbClr val="FF0000"/>
                </a:solidFill>
              </a:rPr>
              <a:t> </a:t>
            </a:r>
            <a:r>
              <a:rPr sz="3200" spc="-130" dirty="0">
                <a:solidFill>
                  <a:srgbClr val="FF0000"/>
                </a:solidFill>
              </a:rPr>
              <a:t>objectives</a:t>
            </a:r>
            <a:endParaRPr sz="3200"/>
          </a:p>
        </p:txBody>
      </p:sp>
      <p:sp>
        <p:nvSpPr>
          <p:cNvPr id="3" name="object 3"/>
          <p:cNvSpPr txBox="1">
            <a:spLocks noGrp="1"/>
          </p:cNvSpPr>
          <p:nvPr>
            <p:ph type="body" idx="1"/>
          </p:nvPr>
        </p:nvSpPr>
        <p:spPr>
          <a:prstGeom prst="rect">
            <a:avLst/>
          </a:prstGeom>
        </p:spPr>
        <p:txBody>
          <a:bodyPr vert="horz" wrap="square" lIns="0" tIns="67310" rIns="0" bIns="0" rtlCol="0">
            <a:spAutoFit/>
          </a:bodyPr>
          <a:lstStyle/>
          <a:p>
            <a:pPr marL="242570" marR="5080" indent="-229235">
              <a:lnSpc>
                <a:spcPct val="80000"/>
              </a:lnSpc>
              <a:spcBef>
                <a:spcPts val="530"/>
              </a:spcBef>
            </a:pPr>
            <a:r>
              <a:rPr spc="-5" dirty="0"/>
              <a:t>Once </a:t>
            </a:r>
            <a:r>
              <a:rPr dirty="0"/>
              <a:t>the </a:t>
            </a:r>
            <a:r>
              <a:rPr spc="-5" dirty="0"/>
              <a:t>students </a:t>
            </a:r>
            <a:r>
              <a:rPr spc="-15" dirty="0"/>
              <a:t>have </a:t>
            </a:r>
            <a:r>
              <a:rPr spc="-5" dirty="0"/>
              <a:t>decided on </a:t>
            </a:r>
            <a:r>
              <a:rPr dirty="0"/>
              <a:t>a </a:t>
            </a:r>
            <a:r>
              <a:rPr spc="-15" dirty="0"/>
              <a:t>preferred </a:t>
            </a:r>
            <a:r>
              <a:rPr spc="-5" dirty="0"/>
              <a:t>hypothesis </a:t>
            </a:r>
            <a:r>
              <a:rPr dirty="0"/>
              <a:t>(e.g., </a:t>
            </a:r>
            <a:r>
              <a:rPr spc="-5" dirty="0"/>
              <a:t>allergy), they must </a:t>
            </a:r>
            <a:r>
              <a:rPr spc="-10" dirty="0"/>
              <a:t>explain </a:t>
            </a:r>
            <a:r>
              <a:rPr dirty="0"/>
              <a:t>the </a:t>
            </a:r>
            <a:r>
              <a:rPr b="1" spc="-5" dirty="0">
                <a:solidFill>
                  <a:srgbClr val="FF9900"/>
                </a:solidFill>
                <a:latin typeface="Carlito"/>
                <a:cs typeface="Carlito"/>
              </a:rPr>
              <a:t>biomedical  science </a:t>
            </a:r>
            <a:r>
              <a:rPr b="1" dirty="0">
                <a:solidFill>
                  <a:srgbClr val="FF9900"/>
                </a:solidFill>
                <a:latin typeface="Carlito"/>
                <a:cs typeface="Carlito"/>
              </a:rPr>
              <a:t>mechanisms </a:t>
            </a:r>
            <a:r>
              <a:rPr spc="-5" dirty="0"/>
              <a:t>that link </a:t>
            </a:r>
            <a:r>
              <a:rPr dirty="0"/>
              <a:t>their </a:t>
            </a:r>
            <a:r>
              <a:rPr spc="-5" dirty="0"/>
              <a:t>hypothesis </a:t>
            </a:r>
            <a:r>
              <a:rPr spc="-10" dirty="0"/>
              <a:t>to </a:t>
            </a:r>
            <a:r>
              <a:rPr dirty="0"/>
              <a:t>the </a:t>
            </a:r>
            <a:r>
              <a:rPr spc="-5" dirty="0"/>
              <a:t>presenting</a:t>
            </a:r>
            <a:r>
              <a:rPr spc="-30" dirty="0"/>
              <a:t> </a:t>
            </a:r>
            <a:r>
              <a:rPr spc="-10" dirty="0"/>
              <a:t>problems.</a:t>
            </a:r>
          </a:p>
          <a:p>
            <a:pPr marL="1270">
              <a:lnSpc>
                <a:spcPct val="100000"/>
              </a:lnSpc>
            </a:pPr>
            <a:endParaRPr spc="-10" dirty="0"/>
          </a:p>
          <a:p>
            <a:pPr marL="242570" indent="-229235">
              <a:lnSpc>
                <a:spcPct val="100000"/>
              </a:lnSpc>
              <a:spcBef>
                <a:spcPts val="1105"/>
              </a:spcBef>
              <a:buFont typeface="Arial"/>
              <a:buChar char="•"/>
              <a:tabLst>
                <a:tab pos="243204" algn="l"/>
                <a:tab pos="243840" algn="l"/>
              </a:tabLst>
            </a:pPr>
            <a:r>
              <a:rPr spc="-5" dirty="0"/>
              <a:t>What students</a:t>
            </a:r>
            <a:r>
              <a:rPr spc="-10" dirty="0"/>
              <a:t> </a:t>
            </a:r>
            <a:r>
              <a:rPr i="1" spc="-5" dirty="0">
                <a:solidFill>
                  <a:srgbClr val="00FF00"/>
                </a:solidFill>
                <a:latin typeface="Carlito"/>
                <a:cs typeface="Carlito"/>
              </a:rPr>
              <a:t>know?</a:t>
            </a:r>
          </a:p>
          <a:p>
            <a:pPr marL="242570" indent="-229235">
              <a:lnSpc>
                <a:spcPct val="100000"/>
              </a:lnSpc>
              <a:spcBef>
                <a:spcPts val="565"/>
              </a:spcBef>
              <a:buFont typeface="Arial"/>
              <a:buChar char="•"/>
              <a:tabLst>
                <a:tab pos="243204" algn="l"/>
                <a:tab pos="243840" algn="l"/>
              </a:tabLst>
            </a:pPr>
            <a:r>
              <a:rPr spc="-5" dirty="0"/>
              <a:t>What they </a:t>
            </a:r>
            <a:r>
              <a:rPr i="1" spc="-5" dirty="0">
                <a:solidFill>
                  <a:srgbClr val="00FF00"/>
                </a:solidFill>
                <a:latin typeface="Carlito"/>
                <a:cs typeface="Carlito"/>
              </a:rPr>
              <a:t>do not</a:t>
            </a:r>
            <a:r>
              <a:rPr i="1" spc="15" dirty="0">
                <a:solidFill>
                  <a:srgbClr val="00FF00"/>
                </a:solidFill>
                <a:latin typeface="Carlito"/>
                <a:cs typeface="Carlito"/>
              </a:rPr>
              <a:t> </a:t>
            </a:r>
            <a:r>
              <a:rPr i="1" spc="-5" dirty="0">
                <a:solidFill>
                  <a:srgbClr val="00FF00"/>
                </a:solidFill>
                <a:latin typeface="Carlito"/>
                <a:cs typeface="Carlito"/>
              </a:rPr>
              <a:t>know?</a:t>
            </a:r>
          </a:p>
          <a:p>
            <a:pPr marL="242570" indent="-229235">
              <a:lnSpc>
                <a:spcPct val="100000"/>
              </a:lnSpc>
              <a:spcBef>
                <a:spcPts val="565"/>
              </a:spcBef>
              <a:buFont typeface="Arial"/>
              <a:buChar char="•"/>
              <a:tabLst>
                <a:tab pos="243204" algn="l"/>
                <a:tab pos="243840" algn="l"/>
              </a:tabLst>
            </a:pPr>
            <a:r>
              <a:rPr spc="-5" dirty="0"/>
              <a:t>What they </a:t>
            </a:r>
            <a:r>
              <a:rPr i="1" spc="-5" dirty="0">
                <a:solidFill>
                  <a:srgbClr val="00FF00"/>
                </a:solidFill>
                <a:latin typeface="Carlito"/>
                <a:cs typeface="Carlito"/>
              </a:rPr>
              <a:t>need </a:t>
            </a:r>
            <a:r>
              <a:rPr i="1" spc="-15" dirty="0">
                <a:solidFill>
                  <a:srgbClr val="00FF00"/>
                </a:solidFill>
                <a:latin typeface="Carlito"/>
                <a:cs typeface="Carlito"/>
              </a:rPr>
              <a:t>to</a:t>
            </a:r>
            <a:r>
              <a:rPr i="1" spc="20" dirty="0">
                <a:solidFill>
                  <a:srgbClr val="00FF00"/>
                </a:solidFill>
                <a:latin typeface="Carlito"/>
                <a:cs typeface="Carlito"/>
              </a:rPr>
              <a:t> </a:t>
            </a:r>
            <a:r>
              <a:rPr i="1" spc="-5" dirty="0">
                <a:solidFill>
                  <a:srgbClr val="00FF00"/>
                </a:solidFill>
                <a:latin typeface="Carlito"/>
                <a:cs typeface="Carlito"/>
              </a:rPr>
              <a:t>know?</a:t>
            </a:r>
          </a:p>
          <a:p>
            <a:pPr marL="1270">
              <a:lnSpc>
                <a:spcPct val="100000"/>
              </a:lnSpc>
              <a:spcBef>
                <a:spcPts val="5"/>
              </a:spcBef>
            </a:pPr>
            <a:endParaRPr sz="2700">
              <a:latin typeface="Carlito"/>
              <a:cs typeface="Carlito"/>
            </a:endParaRPr>
          </a:p>
          <a:p>
            <a:pPr marL="13970">
              <a:lnSpc>
                <a:spcPct val="100000"/>
              </a:lnSpc>
            </a:pPr>
            <a:r>
              <a:rPr spc="-10" dirty="0"/>
              <a:t>to </a:t>
            </a:r>
            <a:r>
              <a:rPr spc="-5" dirty="0"/>
              <a:t>further their </a:t>
            </a:r>
            <a:r>
              <a:rPr spc="-10" dirty="0"/>
              <a:t>understanding </a:t>
            </a:r>
            <a:r>
              <a:rPr spc="-5" dirty="0"/>
              <a:t>of </a:t>
            </a:r>
            <a:r>
              <a:rPr dirty="0"/>
              <a:t>the </a:t>
            </a:r>
            <a:r>
              <a:rPr spc="-5" dirty="0"/>
              <a:t>underlying </a:t>
            </a:r>
            <a:r>
              <a:rPr dirty="0"/>
              <a:t>mechanisms, and </a:t>
            </a:r>
            <a:r>
              <a:rPr spc="-5" dirty="0"/>
              <a:t>their ability </a:t>
            </a:r>
            <a:r>
              <a:rPr spc="-10" dirty="0"/>
              <a:t>to solve </a:t>
            </a:r>
            <a:r>
              <a:rPr dirty="0"/>
              <a:t>the </a:t>
            </a:r>
            <a:r>
              <a:rPr spc="-10" dirty="0"/>
              <a:t>clinical</a:t>
            </a:r>
            <a:r>
              <a:rPr spc="275" dirty="0"/>
              <a:t> </a:t>
            </a:r>
            <a:r>
              <a:rPr spc="-10" dirty="0"/>
              <a:t>problem.</a:t>
            </a:r>
          </a:p>
          <a:p>
            <a:pPr marL="1270">
              <a:lnSpc>
                <a:spcPct val="100000"/>
              </a:lnSpc>
            </a:pPr>
            <a:endParaRPr spc="-10" dirty="0"/>
          </a:p>
          <a:p>
            <a:pPr marL="242570" marR="6350" indent="-229235">
              <a:lnSpc>
                <a:spcPts val="1730"/>
              </a:lnSpc>
              <a:spcBef>
                <a:spcPts val="1520"/>
              </a:spcBef>
            </a:pPr>
            <a:r>
              <a:rPr dirty="0"/>
              <a:t>e.g., </a:t>
            </a:r>
            <a:r>
              <a:rPr spc="-5" dirty="0"/>
              <a:t>Students </a:t>
            </a:r>
            <a:r>
              <a:rPr spc="-15" dirty="0"/>
              <a:t>may </a:t>
            </a:r>
            <a:r>
              <a:rPr spc="-5" dirty="0">
                <a:solidFill>
                  <a:srgbClr val="FF9900"/>
                </a:solidFill>
              </a:rPr>
              <a:t>identify </a:t>
            </a:r>
            <a:r>
              <a:rPr spc="-10" dirty="0">
                <a:solidFill>
                  <a:srgbClr val="FF9900"/>
                </a:solidFill>
              </a:rPr>
              <a:t>gaps </a:t>
            </a:r>
            <a:r>
              <a:rPr spc="-5" dirty="0">
                <a:solidFill>
                  <a:srgbClr val="FF9900"/>
                </a:solidFill>
              </a:rPr>
              <a:t>in </a:t>
            </a:r>
            <a:r>
              <a:rPr dirty="0">
                <a:solidFill>
                  <a:srgbClr val="FF9900"/>
                </a:solidFill>
              </a:rPr>
              <a:t>their </a:t>
            </a:r>
            <a:r>
              <a:rPr spc="-5" dirty="0">
                <a:solidFill>
                  <a:srgbClr val="FF9900"/>
                </a:solidFill>
              </a:rPr>
              <a:t>knowledge </a:t>
            </a:r>
            <a:r>
              <a:rPr spc="-5" dirty="0"/>
              <a:t>of </a:t>
            </a:r>
            <a:r>
              <a:rPr dirty="0"/>
              <a:t>the </a:t>
            </a:r>
            <a:r>
              <a:rPr spc="-5" dirty="0"/>
              <a:t>mechanics of breathing, </a:t>
            </a:r>
            <a:r>
              <a:rPr spc="-10" dirty="0"/>
              <a:t>anatomy </a:t>
            </a:r>
            <a:r>
              <a:rPr spc="-5" dirty="0"/>
              <a:t>of </a:t>
            </a:r>
            <a:r>
              <a:rPr spc="-10" dirty="0"/>
              <a:t>airways,  </a:t>
            </a:r>
            <a:r>
              <a:rPr spc="-5" dirty="0"/>
              <a:t>mechanisms of </a:t>
            </a:r>
            <a:r>
              <a:rPr spc="-15" dirty="0"/>
              <a:t>oxygen </a:t>
            </a:r>
            <a:r>
              <a:rPr spc="-5" dirty="0"/>
              <a:t>delivery </a:t>
            </a:r>
            <a:r>
              <a:rPr spc="-10" dirty="0"/>
              <a:t>to </a:t>
            </a:r>
            <a:r>
              <a:rPr spc="-5" dirty="0"/>
              <a:t>tissues, or mechanisms of pain</a:t>
            </a:r>
            <a:r>
              <a:rPr spc="100" dirty="0"/>
              <a:t> </a:t>
            </a:r>
            <a:r>
              <a:rPr spc="-10" dirty="0"/>
              <a:t>perception.</a:t>
            </a:r>
          </a:p>
        </p:txBody>
      </p:sp>
      <p:grpSp>
        <p:nvGrpSpPr>
          <p:cNvPr id="4" name="object 4"/>
          <p:cNvGrpSpPr/>
          <p:nvPr/>
        </p:nvGrpSpPr>
        <p:grpSpPr>
          <a:xfrm>
            <a:off x="6391211" y="2809938"/>
            <a:ext cx="2457450" cy="1082675"/>
            <a:chOff x="6391211" y="2809938"/>
            <a:chExt cx="2457450" cy="1082675"/>
          </a:xfrm>
        </p:grpSpPr>
        <p:sp>
          <p:nvSpPr>
            <p:cNvPr id="5" name="object 5"/>
            <p:cNvSpPr/>
            <p:nvPr/>
          </p:nvSpPr>
          <p:spPr>
            <a:xfrm>
              <a:off x="6400799" y="2819400"/>
              <a:ext cx="2438400" cy="10636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395973" y="2814701"/>
              <a:ext cx="2447925" cy="1073150"/>
            </a:xfrm>
            <a:custGeom>
              <a:avLst/>
              <a:gdLst/>
              <a:ahLst/>
              <a:cxnLst/>
              <a:rect l="l" t="t" r="r" b="b"/>
              <a:pathLst>
                <a:path w="2447925" h="1073150">
                  <a:moveTo>
                    <a:pt x="0" y="1073150"/>
                  </a:moveTo>
                  <a:lnTo>
                    <a:pt x="2447925" y="1073150"/>
                  </a:lnTo>
                  <a:lnTo>
                    <a:pt x="2447925" y="0"/>
                  </a:lnTo>
                  <a:lnTo>
                    <a:pt x="0" y="0"/>
                  </a:lnTo>
                  <a:lnTo>
                    <a:pt x="0" y="1073150"/>
                  </a:lnTo>
                  <a:close/>
                </a:path>
              </a:pathLst>
            </a:custGeom>
            <a:ln w="9525">
              <a:solidFill>
                <a:srgbClr val="CCFFCC"/>
              </a:solidFill>
            </a:ln>
          </p:spPr>
          <p:txBody>
            <a:bodyPr wrap="square" lIns="0" tIns="0" rIns="0" bIns="0" rtlCol="0"/>
            <a:lstStyle/>
            <a:p>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7809"/>
            <a:ext cx="5325745" cy="452120"/>
          </a:xfrm>
          <a:prstGeom prst="rect">
            <a:avLst/>
          </a:prstGeom>
        </p:spPr>
        <p:txBody>
          <a:bodyPr vert="horz" wrap="square" lIns="0" tIns="12065" rIns="0" bIns="0" rtlCol="0">
            <a:spAutoFit/>
          </a:bodyPr>
          <a:lstStyle/>
          <a:p>
            <a:pPr marL="12700">
              <a:lnSpc>
                <a:spcPct val="100000"/>
              </a:lnSpc>
              <a:spcBef>
                <a:spcPts val="95"/>
              </a:spcBef>
            </a:pPr>
            <a:r>
              <a:rPr sz="2800" spc="-120" dirty="0">
                <a:solidFill>
                  <a:srgbClr val="FF0000"/>
                </a:solidFill>
              </a:rPr>
              <a:t>5. Defining </a:t>
            </a:r>
            <a:r>
              <a:rPr sz="2800" spc="-110" dirty="0">
                <a:solidFill>
                  <a:srgbClr val="FF0000"/>
                </a:solidFill>
              </a:rPr>
              <a:t>learning </a:t>
            </a:r>
            <a:r>
              <a:rPr sz="2800" spc="-114" dirty="0">
                <a:solidFill>
                  <a:srgbClr val="FF0000"/>
                </a:solidFill>
              </a:rPr>
              <a:t>objectives</a:t>
            </a:r>
            <a:r>
              <a:rPr sz="2800" spc="-290" dirty="0">
                <a:solidFill>
                  <a:srgbClr val="FF0000"/>
                </a:solidFill>
              </a:rPr>
              <a:t> </a:t>
            </a:r>
            <a:r>
              <a:rPr sz="2800" spc="-90" dirty="0">
                <a:solidFill>
                  <a:srgbClr val="FF0000"/>
                </a:solidFill>
              </a:rPr>
              <a:t>(cont.)</a:t>
            </a:r>
            <a:endParaRPr sz="2800"/>
          </a:p>
        </p:txBody>
      </p:sp>
      <p:sp>
        <p:nvSpPr>
          <p:cNvPr id="3" name="object 3"/>
          <p:cNvSpPr txBox="1"/>
          <p:nvPr/>
        </p:nvSpPr>
        <p:spPr>
          <a:xfrm>
            <a:off x="916939" y="1773682"/>
            <a:ext cx="10360660" cy="3240405"/>
          </a:xfrm>
          <a:prstGeom prst="rect">
            <a:avLst/>
          </a:prstGeom>
        </p:spPr>
        <p:txBody>
          <a:bodyPr vert="horz" wrap="square" lIns="0" tIns="85725" rIns="0" bIns="0" rtlCol="0">
            <a:spAutoFit/>
          </a:bodyPr>
          <a:lstStyle/>
          <a:p>
            <a:pPr marL="241300" marR="5080" indent="-229235" algn="just">
              <a:lnSpc>
                <a:spcPct val="80000"/>
              </a:lnSpc>
              <a:spcBef>
                <a:spcPts val="675"/>
              </a:spcBef>
              <a:buFont typeface="Arial"/>
              <a:buChar char="•"/>
              <a:tabLst>
                <a:tab pos="241935" algn="l"/>
              </a:tabLst>
            </a:pPr>
            <a:r>
              <a:rPr sz="2400" spc="-5" dirty="0">
                <a:latin typeface="Carlito"/>
                <a:cs typeface="Carlito"/>
              </a:rPr>
              <a:t>The identification of </a:t>
            </a:r>
            <a:r>
              <a:rPr sz="2400" spc="-15" dirty="0">
                <a:latin typeface="Carlito"/>
                <a:cs typeface="Carlito"/>
              </a:rPr>
              <a:t>gaps </a:t>
            </a:r>
            <a:r>
              <a:rPr sz="2400" dirty="0">
                <a:latin typeface="Carlito"/>
                <a:cs typeface="Carlito"/>
              </a:rPr>
              <a:t>in </a:t>
            </a:r>
            <a:r>
              <a:rPr sz="2400" spc="-5" dirty="0">
                <a:latin typeface="Carlito"/>
                <a:cs typeface="Carlito"/>
              </a:rPr>
              <a:t>knowledge helps </a:t>
            </a:r>
            <a:r>
              <a:rPr sz="2400" spc="-10" dirty="0">
                <a:latin typeface="Carlito"/>
                <a:cs typeface="Carlito"/>
              </a:rPr>
              <a:t>students </a:t>
            </a:r>
            <a:r>
              <a:rPr sz="2400" spc="-15" dirty="0">
                <a:latin typeface="Carlito"/>
                <a:cs typeface="Carlito"/>
              </a:rPr>
              <a:t>to </a:t>
            </a:r>
            <a:r>
              <a:rPr sz="2400" spc="-10" dirty="0">
                <a:solidFill>
                  <a:srgbClr val="FF9900"/>
                </a:solidFill>
                <a:latin typeface="Carlito"/>
                <a:cs typeface="Carlito"/>
              </a:rPr>
              <a:t>define </a:t>
            </a:r>
            <a:r>
              <a:rPr sz="2400" dirty="0">
                <a:solidFill>
                  <a:srgbClr val="FF9900"/>
                </a:solidFill>
                <a:latin typeface="Carlito"/>
                <a:cs typeface="Carlito"/>
              </a:rPr>
              <a:t>their learning  </a:t>
            </a:r>
            <a:r>
              <a:rPr sz="2400" spc="-5" dirty="0">
                <a:solidFill>
                  <a:srgbClr val="FF9900"/>
                </a:solidFill>
                <a:latin typeface="Carlito"/>
                <a:cs typeface="Carlito"/>
              </a:rPr>
              <a:t>objectives </a:t>
            </a:r>
            <a:r>
              <a:rPr sz="2400" spc="-5" dirty="0">
                <a:latin typeface="Carlito"/>
                <a:cs typeface="Carlito"/>
              </a:rPr>
              <a:t>and </a:t>
            </a:r>
            <a:r>
              <a:rPr sz="2400" dirty="0">
                <a:latin typeface="Carlito"/>
                <a:cs typeface="Carlito"/>
              </a:rPr>
              <a:t>these </a:t>
            </a:r>
            <a:r>
              <a:rPr sz="2400" spc="-5" dirty="0">
                <a:latin typeface="Carlito"/>
                <a:cs typeface="Carlito"/>
              </a:rPr>
              <a:t>become </a:t>
            </a:r>
            <a:r>
              <a:rPr sz="2400" dirty="0">
                <a:latin typeface="Carlito"/>
                <a:cs typeface="Carlito"/>
              </a:rPr>
              <a:t>the </a:t>
            </a:r>
            <a:r>
              <a:rPr sz="2400" spc="-15" dirty="0">
                <a:solidFill>
                  <a:srgbClr val="FF9900"/>
                </a:solidFill>
                <a:latin typeface="Carlito"/>
                <a:cs typeface="Carlito"/>
              </a:rPr>
              <a:t>focus </a:t>
            </a:r>
            <a:r>
              <a:rPr sz="2400" spc="-5" dirty="0">
                <a:solidFill>
                  <a:srgbClr val="FF9900"/>
                </a:solidFill>
                <a:latin typeface="Carlito"/>
                <a:cs typeface="Carlito"/>
              </a:rPr>
              <a:t>of </a:t>
            </a:r>
            <a:r>
              <a:rPr sz="2400" spc="-10" dirty="0">
                <a:solidFill>
                  <a:srgbClr val="FF9900"/>
                </a:solidFill>
                <a:latin typeface="Carlito"/>
                <a:cs typeface="Carlito"/>
              </a:rPr>
              <a:t>self-directed study </a:t>
            </a:r>
            <a:r>
              <a:rPr sz="2400" dirty="0">
                <a:latin typeface="Carlito"/>
                <a:cs typeface="Carlito"/>
              </a:rPr>
              <a:t>in the </a:t>
            </a:r>
            <a:r>
              <a:rPr sz="2400" spc="-10" dirty="0">
                <a:latin typeface="Carlito"/>
                <a:cs typeface="Carlito"/>
              </a:rPr>
              <a:t>interval  </a:t>
            </a:r>
            <a:r>
              <a:rPr sz="2400" spc="-5" dirty="0">
                <a:latin typeface="Carlito"/>
                <a:cs typeface="Carlito"/>
              </a:rPr>
              <a:t>between</a:t>
            </a:r>
            <a:r>
              <a:rPr sz="2400" spc="-15" dirty="0">
                <a:latin typeface="Carlito"/>
                <a:cs typeface="Carlito"/>
              </a:rPr>
              <a:t> </a:t>
            </a:r>
            <a:r>
              <a:rPr sz="2400" spc="-5" dirty="0">
                <a:latin typeface="Carlito"/>
                <a:cs typeface="Carlito"/>
              </a:rPr>
              <a:t>tutorials.</a:t>
            </a:r>
            <a:endParaRPr sz="2400">
              <a:latin typeface="Carlito"/>
              <a:cs typeface="Carlito"/>
            </a:endParaRPr>
          </a:p>
          <a:p>
            <a:pPr>
              <a:lnSpc>
                <a:spcPct val="100000"/>
              </a:lnSpc>
              <a:spcBef>
                <a:spcPts val="35"/>
              </a:spcBef>
              <a:buFont typeface="Arial"/>
              <a:buChar char="•"/>
            </a:pPr>
            <a:endParaRPr sz="3500">
              <a:latin typeface="Carlito"/>
              <a:cs typeface="Carlito"/>
            </a:endParaRPr>
          </a:p>
          <a:p>
            <a:pPr marL="241300" marR="7620" indent="-229235" algn="just">
              <a:lnSpc>
                <a:spcPct val="80000"/>
              </a:lnSpc>
              <a:spcBef>
                <a:spcPts val="5"/>
              </a:spcBef>
              <a:buFont typeface="Arial"/>
              <a:buChar char="•"/>
              <a:tabLst>
                <a:tab pos="241935" algn="l"/>
              </a:tabLst>
            </a:pPr>
            <a:r>
              <a:rPr sz="2400" dirty="0">
                <a:latin typeface="Carlito"/>
                <a:cs typeface="Carlito"/>
              </a:rPr>
              <a:t>Learning </a:t>
            </a:r>
            <a:r>
              <a:rPr sz="2400" spc="-5" dirty="0">
                <a:latin typeface="Carlito"/>
                <a:cs typeface="Carlito"/>
              </a:rPr>
              <a:t>objectives should </a:t>
            </a:r>
            <a:r>
              <a:rPr sz="2400" dirty="0">
                <a:latin typeface="Carlito"/>
                <a:cs typeface="Carlito"/>
              </a:rPr>
              <a:t>be clear and </a:t>
            </a:r>
            <a:r>
              <a:rPr sz="2400" spc="-5" dirty="0">
                <a:latin typeface="Carlito"/>
                <a:cs typeface="Carlito"/>
              </a:rPr>
              <a:t>specific </a:t>
            </a:r>
            <a:r>
              <a:rPr sz="2400" dirty="0">
                <a:latin typeface="Carlito"/>
                <a:cs typeface="Carlito"/>
              </a:rPr>
              <a:t>and </a:t>
            </a:r>
            <a:r>
              <a:rPr sz="2400" spc="-5" dirty="0">
                <a:latin typeface="Carlito"/>
                <a:cs typeface="Carlito"/>
              </a:rPr>
              <a:t>of </a:t>
            </a:r>
            <a:r>
              <a:rPr sz="2400" spc="-10" dirty="0">
                <a:latin typeface="Carlito"/>
                <a:cs typeface="Carlito"/>
              </a:rPr>
              <a:t>appropriate scope </a:t>
            </a:r>
            <a:r>
              <a:rPr sz="2400" spc="-15" dirty="0">
                <a:latin typeface="Carlito"/>
                <a:cs typeface="Carlito"/>
              </a:rPr>
              <a:t>to be  </a:t>
            </a:r>
            <a:r>
              <a:rPr sz="2400" spc="-5" dirty="0">
                <a:latin typeface="Carlito"/>
                <a:cs typeface="Carlito"/>
              </a:rPr>
              <a:t>addressed </a:t>
            </a:r>
            <a:r>
              <a:rPr sz="2400" dirty="0">
                <a:latin typeface="Carlito"/>
                <a:cs typeface="Carlito"/>
              </a:rPr>
              <a:t>in the time </a:t>
            </a:r>
            <a:r>
              <a:rPr sz="2400" spc="-10" dirty="0">
                <a:latin typeface="Carlito"/>
                <a:cs typeface="Carlito"/>
              </a:rPr>
              <a:t>available </a:t>
            </a:r>
            <a:r>
              <a:rPr sz="2400" spc="-5" dirty="0">
                <a:latin typeface="Carlito"/>
                <a:cs typeface="Carlito"/>
              </a:rPr>
              <a:t>between </a:t>
            </a:r>
            <a:r>
              <a:rPr sz="2400" spc="-10" dirty="0">
                <a:latin typeface="Carlito"/>
                <a:cs typeface="Carlito"/>
              </a:rPr>
              <a:t>tutorials </a:t>
            </a:r>
            <a:r>
              <a:rPr sz="2400" spc="-5" dirty="0">
                <a:latin typeface="Carlito"/>
                <a:cs typeface="Carlito"/>
              </a:rPr>
              <a:t>(typically 2-3</a:t>
            </a:r>
            <a:r>
              <a:rPr sz="2400" spc="-45" dirty="0">
                <a:latin typeface="Carlito"/>
                <a:cs typeface="Carlito"/>
              </a:rPr>
              <a:t> </a:t>
            </a:r>
            <a:r>
              <a:rPr sz="2400" spc="-15" dirty="0">
                <a:latin typeface="Carlito"/>
                <a:cs typeface="Carlito"/>
              </a:rPr>
              <a:t>days).</a:t>
            </a:r>
            <a:endParaRPr sz="2400">
              <a:latin typeface="Carlito"/>
              <a:cs typeface="Carlito"/>
            </a:endParaRPr>
          </a:p>
          <a:p>
            <a:pPr>
              <a:lnSpc>
                <a:spcPct val="100000"/>
              </a:lnSpc>
              <a:spcBef>
                <a:spcPts val="5"/>
              </a:spcBef>
              <a:buFont typeface="Arial"/>
              <a:buChar char="•"/>
            </a:pPr>
            <a:endParaRPr sz="3500">
              <a:latin typeface="Carlito"/>
              <a:cs typeface="Carlito"/>
            </a:endParaRPr>
          </a:p>
          <a:p>
            <a:pPr marL="241300" marR="6985" indent="-229235" algn="just">
              <a:lnSpc>
                <a:spcPts val="2300"/>
              </a:lnSpc>
              <a:spcBef>
                <a:spcPts val="5"/>
              </a:spcBef>
              <a:buFont typeface="Arial"/>
              <a:buChar char="•"/>
              <a:tabLst>
                <a:tab pos="241935" algn="l"/>
              </a:tabLst>
            </a:pPr>
            <a:r>
              <a:rPr sz="2400" spc="-30" dirty="0">
                <a:latin typeface="Carlito"/>
                <a:cs typeface="Carlito"/>
              </a:rPr>
              <a:t>At </a:t>
            </a:r>
            <a:r>
              <a:rPr sz="2400" dirty="0">
                <a:latin typeface="Carlito"/>
                <a:cs typeface="Carlito"/>
              </a:rPr>
              <a:t>each </a:t>
            </a:r>
            <a:r>
              <a:rPr sz="2400" spc="-5" dirty="0">
                <a:latin typeface="Carlito"/>
                <a:cs typeface="Carlito"/>
              </a:rPr>
              <a:t>tutorial, </a:t>
            </a:r>
            <a:r>
              <a:rPr sz="2400" dirty="0">
                <a:latin typeface="Carlito"/>
                <a:cs typeface="Carlito"/>
              </a:rPr>
              <a:t>the </a:t>
            </a:r>
            <a:r>
              <a:rPr sz="2400" spc="-15" dirty="0">
                <a:latin typeface="Carlito"/>
                <a:cs typeface="Carlito"/>
              </a:rPr>
              <a:t>group </a:t>
            </a:r>
            <a:r>
              <a:rPr sz="2400" spc="-5" dirty="0">
                <a:latin typeface="Carlito"/>
                <a:cs typeface="Carlito"/>
              </a:rPr>
              <a:t>might identify </a:t>
            </a:r>
            <a:r>
              <a:rPr sz="2400" spc="-10" dirty="0">
                <a:latin typeface="Carlito"/>
                <a:cs typeface="Carlito"/>
              </a:rPr>
              <a:t>three </a:t>
            </a:r>
            <a:r>
              <a:rPr sz="2400" spc="-15" dirty="0">
                <a:latin typeface="Carlito"/>
                <a:cs typeface="Carlito"/>
              </a:rPr>
              <a:t>to </a:t>
            </a:r>
            <a:r>
              <a:rPr sz="2400" spc="-10" dirty="0">
                <a:latin typeface="Carlito"/>
                <a:cs typeface="Carlito"/>
              </a:rPr>
              <a:t>five </a:t>
            </a:r>
            <a:r>
              <a:rPr sz="2400" spc="-5" dirty="0">
                <a:latin typeface="Carlito"/>
                <a:cs typeface="Carlito"/>
              </a:rPr>
              <a:t>major </a:t>
            </a:r>
            <a:r>
              <a:rPr sz="2400" dirty="0">
                <a:latin typeface="Carlito"/>
                <a:cs typeface="Carlito"/>
              </a:rPr>
              <a:t>learning </a:t>
            </a:r>
            <a:r>
              <a:rPr sz="2400" spc="-5" dirty="0">
                <a:latin typeface="Carlito"/>
                <a:cs typeface="Carlito"/>
              </a:rPr>
              <a:t>objectives  </a:t>
            </a:r>
            <a:r>
              <a:rPr sz="2400" dirty="0">
                <a:latin typeface="Carlito"/>
                <a:cs typeface="Carlito"/>
              </a:rPr>
              <a:t>and </a:t>
            </a:r>
            <a:r>
              <a:rPr sz="2400" spc="-5" dirty="0">
                <a:latin typeface="Carlito"/>
                <a:cs typeface="Carlito"/>
              </a:rPr>
              <a:t>perhaps </a:t>
            </a:r>
            <a:r>
              <a:rPr sz="2400" dirty="0">
                <a:latin typeface="Carlito"/>
                <a:cs typeface="Carlito"/>
              </a:rPr>
              <a:t>an equal </a:t>
            </a:r>
            <a:r>
              <a:rPr sz="2400" spc="-5" dirty="0">
                <a:latin typeface="Carlito"/>
                <a:cs typeface="Carlito"/>
              </a:rPr>
              <a:t>number of lesser</a:t>
            </a:r>
            <a:r>
              <a:rPr sz="2400" spc="-45" dirty="0">
                <a:latin typeface="Carlito"/>
                <a:cs typeface="Carlito"/>
              </a:rPr>
              <a:t> </a:t>
            </a:r>
            <a:r>
              <a:rPr sz="2400" spc="-5" dirty="0">
                <a:latin typeface="Carlito"/>
                <a:cs typeface="Carlito"/>
              </a:rPr>
              <a:t>objectives.</a:t>
            </a:r>
            <a:endParaRPr sz="24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7809"/>
            <a:ext cx="5325745" cy="452120"/>
          </a:xfrm>
          <a:prstGeom prst="rect">
            <a:avLst/>
          </a:prstGeom>
        </p:spPr>
        <p:txBody>
          <a:bodyPr vert="horz" wrap="square" lIns="0" tIns="12065" rIns="0" bIns="0" rtlCol="0">
            <a:spAutoFit/>
          </a:bodyPr>
          <a:lstStyle/>
          <a:p>
            <a:pPr marL="12700">
              <a:lnSpc>
                <a:spcPct val="100000"/>
              </a:lnSpc>
              <a:spcBef>
                <a:spcPts val="95"/>
              </a:spcBef>
            </a:pPr>
            <a:r>
              <a:rPr sz="2800" spc="-120" dirty="0">
                <a:solidFill>
                  <a:srgbClr val="FF0000"/>
                </a:solidFill>
              </a:rPr>
              <a:t>5. Defining </a:t>
            </a:r>
            <a:r>
              <a:rPr sz="2800" spc="-110" dirty="0">
                <a:solidFill>
                  <a:srgbClr val="FF0000"/>
                </a:solidFill>
              </a:rPr>
              <a:t>learning </a:t>
            </a:r>
            <a:r>
              <a:rPr sz="2800" spc="-114" dirty="0">
                <a:solidFill>
                  <a:srgbClr val="FF0000"/>
                </a:solidFill>
              </a:rPr>
              <a:t>objectives</a:t>
            </a:r>
            <a:r>
              <a:rPr sz="2800" spc="-290" dirty="0">
                <a:solidFill>
                  <a:srgbClr val="FF0000"/>
                </a:solidFill>
              </a:rPr>
              <a:t> </a:t>
            </a:r>
            <a:r>
              <a:rPr sz="2800" spc="-90" dirty="0">
                <a:solidFill>
                  <a:srgbClr val="FF0000"/>
                </a:solidFill>
              </a:rPr>
              <a:t>(cont.)</a:t>
            </a:r>
            <a:endParaRPr sz="2800"/>
          </a:p>
        </p:txBody>
      </p:sp>
      <p:sp>
        <p:nvSpPr>
          <p:cNvPr id="3" name="object 3"/>
          <p:cNvSpPr txBox="1"/>
          <p:nvPr/>
        </p:nvSpPr>
        <p:spPr>
          <a:xfrm>
            <a:off x="916939" y="1802638"/>
            <a:ext cx="10360660" cy="2950845"/>
          </a:xfrm>
          <a:prstGeom prst="rect">
            <a:avLst/>
          </a:prstGeom>
        </p:spPr>
        <p:txBody>
          <a:bodyPr vert="horz" wrap="square" lIns="0" tIns="48895" rIns="0" bIns="0" rtlCol="0">
            <a:spAutoFit/>
          </a:bodyPr>
          <a:lstStyle/>
          <a:p>
            <a:pPr marL="241300" marR="5080" indent="-229235" algn="just">
              <a:lnSpc>
                <a:spcPct val="90000"/>
              </a:lnSpc>
              <a:spcBef>
                <a:spcPts val="385"/>
              </a:spcBef>
              <a:buFont typeface="Arial"/>
              <a:buChar char="•"/>
              <a:tabLst>
                <a:tab pos="241935" algn="l"/>
              </a:tabLst>
            </a:pPr>
            <a:r>
              <a:rPr sz="2400" spc="-5" dirty="0">
                <a:latin typeface="Carlito"/>
                <a:cs typeface="Carlito"/>
              </a:rPr>
              <a:t>Although </a:t>
            </a:r>
            <a:r>
              <a:rPr sz="2400" dirty="0">
                <a:latin typeface="Carlito"/>
                <a:cs typeface="Carlito"/>
              </a:rPr>
              <a:t>the PBL </a:t>
            </a:r>
            <a:r>
              <a:rPr sz="2400" spc="-10" dirty="0">
                <a:latin typeface="Carlito"/>
                <a:cs typeface="Carlito"/>
              </a:rPr>
              <a:t>tutorial </a:t>
            </a:r>
            <a:r>
              <a:rPr sz="2400" dirty="0">
                <a:latin typeface="Carlito"/>
                <a:cs typeface="Carlito"/>
              </a:rPr>
              <a:t>is </a:t>
            </a:r>
            <a:r>
              <a:rPr sz="2400" spc="-10" dirty="0">
                <a:latin typeface="Carlito"/>
                <a:cs typeface="Carlito"/>
              </a:rPr>
              <a:t>student-centered, </a:t>
            </a:r>
            <a:r>
              <a:rPr sz="2400" i="1" dirty="0">
                <a:solidFill>
                  <a:srgbClr val="FF9900"/>
                </a:solidFill>
                <a:latin typeface="Carlito"/>
                <a:cs typeface="Carlito"/>
              </a:rPr>
              <a:t>major learning objectives are  </a:t>
            </a:r>
            <a:r>
              <a:rPr sz="2400" i="1" spc="-5" dirty="0">
                <a:solidFill>
                  <a:srgbClr val="FF9900"/>
                </a:solidFill>
                <a:latin typeface="Carlito"/>
                <a:cs typeface="Carlito"/>
              </a:rPr>
              <a:t>identified </a:t>
            </a:r>
            <a:r>
              <a:rPr sz="2400" i="1" dirty="0">
                <a:solidFill>
                  <a:srgbClr val="FF9900"/>
                </a:solidFill>
                <a:latin typeface="Carlito"/>
                <a:cs typeface="Carlito"/>
              </a:rPr>
              <a:t>in </a:t>
            </a:r>
            <a:r>
              <a:rPr sz="2400" i="1" spc="-5" dirty="0">
                <a:solidFill>
                  <a:srgbClr val="FF9900"/>
                </a:solidFill>
                <a:latin typeface="Carlito"/>
                <a:cs typeface="Carlito"/>
              </a:rPr>
              <a:t>advance by </a:t>
            </a:r>
            <a:r>
              <a:rPr sz="2400" i="1" dirty="0">
                <a:solidFill>
                  <a:srgbClr val="FF9900"/>
                </a:solidFill>
                <a:latin typeface="Carlito"/>
                <a:cs typeface="Carlito"/>
              </a:rPr>
              <a:t>the </a:t>
            </a:r>
            <a:r>
              <a:rPr sz="2400" i="1" spc="-10" dirty="0">
                <a:solidFill>
                  <a:srgbClr val="FF9900"/>
                </a:solidFill>
                <a:latin typeface="Carlito"/>
                <a:cs typeface="Carlito"/>
              </a:rPr>
              <a:t>case </a:t>
            </a:r>
            <a:r>
              <a:rPr sz="2400" i="1" spc="-5" dirty="0">
                <a:solidFill>
                  <a:srgbClr val="FF9900"/>
                </a:solidFill>
                <a:latin typeface="Carlito"/>
                <a:cs typeface="Carlito"/>
              </a:rPr>
              <a:t>writers </a:t>
            </a:r>
            <a:r>
              <a:rPr sz="2400" i="1" dirty="0">
                <a:solidFill>
                  <a:srgbClr val="FF9900"/>
                </a:solidFill>
                <a:latin typeface="Carlito"/>
                <a:cs typeface="Carlito"/>
              </a:rPr>
              <a:t>as part of the </a:t>
            </a:r>
            <a:r>
              <a:rPr sz="2400" i="1" spc="-5" dirty="0">
                <a:solidFill>
                  <a:srgbClr val="FF9900"/>
                </a:solidFill>
                <a:latin typeface="Carlito"/>
                <a:cs typeface="Carlito"/>
              </a:rPr>
              <a:t>overall </a:t>
            </a:r>
            <a:r>
              <a:rPr sz="2400" i="1" dirty="0">
                <a:solidFill>
                  <a:srgbClr val="FF9900"/>
                </a:solidFill>
                <a:latin typeface="Carlito"/>
                <a:cs typeface="Carlito"/>
              </a:rPr>
              <a:t>curriculum </a:t>
            </a:r>
            <a:r>
              <a:rPr sz="2400" i="1" spc="-5" dirty="0">
                <a:solidFill>
                  <a:srgbClr val="FF9900"/>
                </a:solidFill>
                <a:latin typeface="Carlito"/>
                <a:cs typeface="Carlito"/>
              </a:rPr>
              <a:t>design. </a:t>
            </a:r>
            <a:r>
              <a:rPr sz="2400" i="1" spc="-5" dirty="0">
                <a:latin typeface="Carlito"/>
                <a:cs typeface="Carlito"/>
              </a:rPr>
              <a:t> </a:t>
            </a:r>
            <a:r>
              <a:rPr sz="2400" spc="-40" dirty="0">
                <a:latin typeface="Carlito"/>
                <a:cs typeface="Carlito"/>
              </a:rPr>
              <a:t>Tutors </a:t>
            </a:r>
            <a:r>
              <a:rPr sz="2400" spc="-15" dirty="0">
                <a:latin typeface="Carlito"/>
                <a:cs typeface="Carlito"/>
              </a:rPr>
              <a:t>may </a:t>
            </a:r>
            <a:r>
              <a:rPr sz="2400" dirty="0">
                <a:latin typeface="Carlito"/>
                <a:cs typeface="Carlito"/>
              </a:rPr>
              <a:t>need </a:t>
            </a:r>
            <a:r>
              <a:rPr sz="2400" spc="-15" dirty="0">
                <a:latin typeface="Carlito"/>
                <a:cs typeface="Carlito"/>
              </a:rPr>
              <a:t>to </a:t>
            </a:r>
            <a:r>
              <a:rPr sz="2400" spc="-10" dirty="0">
                <a:latin typeface="Carlito"/>
                <a:cs typeface="Carlito"/>
              </a:rPr>
              <a:t>provide prompts </a:t>
            </a:r>
            <a:r>
              <a:rPr sz="2400" spc="-15" dirty="0">
                <a:latin typeface="Carlito"/>
                <a:cs typeface="Carlito"/>
              </a:rPr>
              <a:t>to </a:t>
            </a:r>
            <a:r>
              <a:rPr sz="2400" spc="-5" dirty="0">
                <a:latin typeface="Carlito"/>
                <a:cs typeface="Carlito"/>
              </a:rPr>
              <a:t>ensure that </a:t>
            </a:r>
            <a:r>
              <a:rPr sz="2400" dirty="0">
                <a:latin typeface="Carlito"/>
                <a:cs typeface="Carlito"/>
              </a:rPr>
              <a:t>major </a:t>
            </a:r>
            <a:r>
              <a:rPr sz="2400" spc="-5" dirty="0">
                <a:latin typeface="Carlito"/>
                <a:cs typeface="Carlito"/>
              </a:rPr>
              <a:t>objectives </a:t>
            </a:r>
            <a:r>
              <a:rPr sz="2400" spc="-15" dirty="0">
                <a:latin typeface="Carlito"/>
                <a:cs typeface="Carlito"/>
              </a:rPr>
              <a:t>are  </a:t>
            </a:r>
            <a:r>
              <a:rPr sz="2400" spc="-5" dirty="0">
                <a:latin typeface="Carlito"/>
                <a:cs typeface="Carlito"/>
              </a:rPr>
              <a:t>identified </a:t>
            </a:r>
            <a:r>
              <a:rPr sz="2400" dirty="0">
                <a:latin typeface="Carlito"/>
                <a:cs typeface="Carlito"/>
              </a:rPr>
              <a:t>and</a:t>
            </a:r>
            <a:r>
              <a:rPr sz="2400" spc="-20" dirty="0">
                <a:latin typeface="Carlito"/>
                <a:cs typeface="Carlito"/>
              </a:rPr>
              <a:t> </a:t>
            </a:r>
            <a:r>
              <a:rPr sz="2400" spc="-10" dirty="0">
                <a:latin typeface="Carlito"/>
                <a:cs typeface="Carlito"/>
              </a:rPr>
              <a:t>pursued.</a:t>
            </a:r>
            <a:endParaRPr sz="2400">
              <a:latin typeface="Carlito"/>
              <a:cs typeface="Carlito"/>
            </a:endParaRPr>
          </a:p>
          <a:p>
            <a:pPr>
              <a:lnSpc>
                <a:spcPct val="100000"/>
              </a:lnSpc>
              <a:buFont typeface="Arial"/>
              <a:buChar char="•"/>
            </a:pPr>
            <a:endParaRPr sz="2400">
              <a:latin typeface="Carlito"/>
              <a:cs typeface="Carlito"/>
            </a:endParaRPr>
          </a:p>
          <a:p>
            <a:pPr marL="241300" marR="6350" indent="-229235" algn="just">
              <a:lnSpc>
                <a:spcPct val="90000"/>
              </a:lnSpc>
              <a:spcBef>
                <a:spcPts val="1670"/>
              </a:spcBef>
              <a:buFont typeface="Arial"/>
              <a:buChar char="•"/>
              <a:tabLst>
                <a:tab pos="241935" algn="l"/>
              </a:tabLst>
            </a:pPr>
            <a:r>
              <a:rPr sz="2400" spc="-5" dirty="0">
                <a:latin typeface="Carlito"/>
                <a:cs typeface="Carlito"/>
              </a:rPr>
              <a:t>In </a:t>
            </a:r>
            <a:r>
              <a:rPr sz="2400" spc="5" dirty="0">
                <a:latin typeface="Carlito"/>
                <a:cs typeface="Carlito"/>
              </a:rPr>
              <a:t>PBL, </a:t>
            </a:r>
            <a:r>
              <a:rPr sz="2400" dirty="0">
                <a:latin typeface="Carlito"/>
                <a:cs typeface="Carlito"/>
              </a:rPr>
              <a:t>as </a:t>
            </a:r>
            <a:r>
              <a:rPr sz="2400" i="1" dirty="0">
                <a:solidFill>
                  <a:srgbClr val="FF9900"/>
                </a:solidFill>
                <a:latin typeface="Carlito"/>
                <a:cs typeface="Carlito"/>
              </a:rPr>
              <a:t>knowledge is </a:t>
            </a:r>
            <a:r>
              <a:rPr sz="2400" i="1" spc="-5" dirty="0">
                <a:solidFill>
                  <a:srgbClr val="FF9900"/>
                </a:solidFill>
                <a:latin typeface="Carlito"/>
                <a:cs typeface="Carlito"/>
              </a:rPr>
              <a:t>acquired </a:t>
            </a:r>
            <a:r>
              <a:rPr sz="2400" i="1" dirty="0">
                <a:solidFill>
                  <a:srgbClr val="FF9900"/>
                </a:solidFill>
                <a:latin typeface="Carlito"/>
                <a:cs typeface="Carlito"/>
              </a:rPr>
              <a:t>in the </a:t>
            </a:r>
            <a:r>
              <a:rPr sz="2400" i="1" spc="-15" dirty="0">
                <a:solidFill>
                  <a:srgbClr val="FF9900"/>
                </a:solidFill>
                <a:latin typeface="Carlito"/>
                <a:cs typeface="Carlito"/>
              </a:rPr>
              <a:t>context </a:t>
            </a:r>
            <a:r>
              <a:rPr sz="2400" i="1" dirty="0">
                <a:solidFill>
                  <a:srgbClr val="FF9900"/>
                </a:solidFill>
                <a:latin typeface="Carlito"/>
                <a:cs typeface="Carlito"/>
              </a:rPr>
              <a:t>of a specific </a:t>
            </a:r>
            <a:r>
              <a:rPr sz="2400" i="1" spc="-5" dirty="0">
                <a:solidFill>
                  <a:srgbClr val="FF9900"/>
                </a:solidFill>
                <a:latin typeface="Carlito"/>
                <a:cs typeface="Carlito"/>
              </a:rPr>
              <a:t>clinical </a:t>
            </a:r>
            <a:r>
              <a:rPr sz="2400" i="1" dirty="0">
                <a:solidFill>
                  <a:srgbClr val="FF9900"/>
                </a:solidFill>
                <a:latin typeface="Carlito"/>
                <a:cs typeface="Carlito"/>
              </a:rPr>
              <a:t>problem </a:t>
            </a:r>
            <a:r>
              <a:rPr sz="2400" spc="-5" dirty="0">
                <a:latin typeface="Carlito"/>
                <a:cs typeface="Carlito"/>
              </a:rPr>
              <a:t>(the  </a:t>
            </a:r>
            <a:r>
              <a:rPr sz="2400" spc="-10" dirty="0">
                <a:latin typeface="Carlito"/>
                <a:cs typeface="Carlito"/>
              </a:rPr>
              <a:t>problem </a:t>
            </a:r>
            <a:r>
              <a:rPr sz="2400" dirty="0">
                <a:latin typeface="Carlito"/>
                <a:cs typeface="Carlito"/>
              </a:rPr>
              <a:t>is </a:t>
            </a:r>
            <a:r>
              <a:rPr sz="2400" spc="-10" dirty="0">
                <a:latin typeface="Carlito"/>
                <a:cs typeface="Carlito"/>
              </a:rPr>
              <a:t>encountered </a:t>
            </a:r>
            <a:r>
              <a:rPr sz="2400" spc="-20" dirty="0">
                <a:latin typeface="Carlito"/>
                <a:cs typeface="Carlito"/>
              </a:rPr>
              <a:t>before </a:t>
            </a:r>
            <a:r>
              <a:rPr sz="2400" dirty="0">
                <a:latin typeface="Carlito"/>
                <a:cs typeface="Carlito"/>
              </a:rPr>
              <a:t>the </a:t>
            </a:r>
            <a:r>
              <a:rPr sz="2400" spc="-5" dirty="0">
                <a:latin typeface="Carlito"/>
                <a:cs typeface="Carlito"/>
              </a:rPr>
              <a:t>student has </a:t>
            </a:r>
            <a:r>
              <a:rPr sz="2400" dirty="0">
                <a:latin typeface="Carlito"/>
                <a:cs typeface="Carlito"/>
              </a:rPr>
              <a:t>the </a:t>
            </a:r>
            <a:r>
              <a:rPr sz="2400" spc="-5" dirty="0">
                <a:latin typeface="Carlito"/>
                <a:cs typeface="Carlito"/>
              </a:rPr>
              <a:t>knowledge </a:t>
            </a:r>
            <a:r>
              <a:rPr sz="2400" spc="-15" dirty="0">
                <a:latin typeface="Carlito"/>
                <a:cs typeface="Carlito"/>
              </a:rPr>
              <a:t>to </a:t>
            </a:r>
            <a:r>
              <a:rPr sz="2400" spc="-10" dirty="0">
                <a:latin typeface="Carlito"/>
                <a:cs typeface="Carlito"/>
              </a:rPr>
              <a:t>understand it),  </a:t>
            </a:r>
            <a:r>
              <a:rPr sz="2400" dirty="0">
                <a:latin typeface="Carlito"/>
                <a:cs typeface="Carlito"/>
              </a:rPr>
              <a:t>it is </a:t>
            </a:r>
            <a:r>
              <a:rPr sz="2400" spc="-15" dirty="0">
                <a:latin typeface="Carlito"/>
                <a:cs typeface="Carlito"/>
              </a:rPr>
              <a:t>likely to </a:t>
            </a:r>
            <a:r>
              <a:rPr sz="2400" dirty="0">
                <a:latin typeface="Carlito"/>
                <a:cs typeface="Carlito"/>
              </a:rPr>
              <a:t>be </a:t>
            </a:r>
            <a:r>
              <a:rPr sz="2400" i="1" spc="-10" dirty="0">
                <a:solidFill>
                  <a:srgbClr val="FF9900"/>
                </a:solidFill>
                <a:latin typeface="Carlito"/>
                <a:cs typeface="Carlito"/>
              </a:rPr>
              <a:t>better </a:t>
            </a:r>
            <a:r>
              <a:rPr sz="2400" i="1" spc="-5" dirty="0">
                <a:solidFill>
                  <a:srgbClr val="FF9900"/>
                </a:solidFill>
                <a:latin typeface="Carlito"/>
                <a:cs typeface="Carlito"/>
              </a:rPr>
              <a:t>focused </a:t>
            </a:r>
            <a:r>
              <a:rPr sz="2400" i="1" dirty="0">
                <a:solidFill>
                  <a:srgbClr val="FF9900"/>
                </a:solidFill>
                <a:latin typeface="Carlito"/>
                <a:cs typeface="Carlito"/>
              </a:rPr>
              <a:t>and</a:t>
            </a:r>
            <a:r>
              <a:rPr sz="2400" i="1" spc="-45" dirty="0">
                <a:solidFill>
                  <a:srgbClr val="FF9900"/>
                </a:solidFill>
                <a:latin typeface="Carlito"/>
                <a:cs typeface="Carlito"/>
              </a:rPr>
              <a:t> </a:t>
            </a:r>
            <a:r>
              <a:rPr sz="2400" i="1" spc="-5" dirty="0">
                <a:solidFill>
                  <a:srgbClr val="FF9900"/>
                </a:solidFill>
                <a:latin typeface="Carlito"/>
                <a:cs typeface="Carlito"/>
              </a:rPr>
              <a:t>retained.</a:t>
            </a:r>
            <a:endParaRPr sz="2400">
              <a:latin typeface="Carlito"/>
              <a:cs typeface="Carl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981"/>
            <a:ext cx="3938270" cy="696595"/>
          </a:xfrm>
          <a:prstGeom prst="rect">
            <a:avLst/>
          </a:prstGeom>
        </p:spPr>
        <p:txBody>
          <a:bodyPr vert="horz" wrap="square" lIns="0" tIns="13335" rIns="0" bIns="0" rtlCol="0">
            <a:spAutoFit/>
          </a:bodyPr>
          <a:lstStyle/>
          <a:p>
            <a:pPr marL="12700">
              <a:lnSpc>
                <a:spcPct val="100000"/>
              </a:lnSpc>
              <a:spcBef>
                <a:spcPts val="105"/>
              </a:spcBef>
            </a:pPr>
            <a:r>
              <a:rPr sz="4400" spc="-180" dirty="0">
                <a:solidFill>
                  <a:srgbClr val="FF0000"/>
                </a:solidFill>
              </a:rPr>
              <a:t>6. </a:t>
            </a:r>
            <a:r>
              <a:rPr sz="4400" spc="-200" dirty="0">
                <a:solidFill>
                  <a:srgbClr val="FF0000"/>
                </a:solidFill>
              </a:rPr>
              <a:t>Reporting</a:t>
            </a:r>
            <a:r>
              <a:rPr sz="4400" spc="-360" dirty="0">
                <a:solidFill>
                  <a:srgbClr val="FF0000"/>
                </a:solidFill>
              </a:rPr>
              <a:t> </a:t>
            </a:r>
            <a:r>
              <a:rPr sz="4400" spc="-280" dirty="0">
                <a:solidFill>
                  <a:srgbClr val="FF0000"/>
                </a:solidFill>
              </a:rPr>
              <a:t>back</a:t>
            </a:r>
            <a:endParaRPr sz="4400"/>
          </a:p>
        </p:txBody>
      </p:sp>
      <p:sp>
        <p:nvSpPr>
          <p:cNvPr id="3" name="object 3"/>
          <p:cNvSpPr txBox="1"/>
          <p:nvPr/>
        </p:nvSpPr>
        <p:spPr>
          <a:xfrm>
            <a:off x="916939" y="1793493"/>
            <a:ext cx="10358755" cy="3011170"/>
          </a:xfrm>
          <a:prstGeom prst="rect">
            <a:avLst/>
          </a:prstGeom>
        </p:spPr>
        <p:txBody>
          <a:bodyPr vert="horz" wrap="square" lIns="0" tIns="60960" rIns="0" bIns="0" rtlCol="0">
            <a:spAutoFit/>
          </a:bodyPr>
          <a:lstStyle/>
          <a:p>
            <a:pPr marL="241300" marR="5080" indent="-229235" algn="just">
              <a:lnSpc>
                <a:spcPts val="3020"/>
              </a:lnSpc>
              <a:spcBef>
                <a:spcPts val="480"/>
              </a:spcBef>
              <a:buFont typeface="Arial"/>
              <a:buChar char="•"/>
              <a:tabLst>
                <a:tab pos="241935" algn="l"/>
              </a:tabLst>
            </a:pPr>
            <a:r>
              <a:rPr sz="2800" spc="-5" dirty="0">
                <a:latin typeface="Carlito"/>
                <a:cs typeface="Carlito"/>
              </a:rPr>
              <a:t>In the </a:t>
            </a:r>
            <a:r>
              <a:rPr sz="2800" spc="-15" dirty="0">
                <a:latin typeface="Carlito"/>
                <a:cs typeface="Carlito"/>
              </a:rPr>
              <a:t>follow-up </a:t>
            </a:r>
            <a:r>
              <a:rPr sz="2800" spc="-10" dirty="0">
                <a:latin typeface="Carlito"/>
                <a:cs typeface="Carlito"/>
              </a:rPr>
              <a:t>tutorial, students </a:t>
            </a:r>
            <a:r>
              <a:rPr sz="2800" spc="-15" dirty="0">
                <a:latin typeface="Carlito"/>
                <a:cs typeface="Carlito"/>
              </a:rPr>
              <a:t>reconvene to </a:t>
            </a:r>
            <a:r>
              <a:rPr sz="2800" spc="-10" dirty="0">
                <a:latin typeface="Carlito"/>
                <a:cs typeface="Carlito"/>
              </a:rPr>
              <a:t>report </a:t>
            </a:r>
            <a:r>
              <a:rPr sz="2800" spc="5" dirty="0">
                <a:latin typeface="Carlito"/>
                <a:cs typeface="Carlito"/>
              </a:rPr>
              <a:t>on </a:t>
            </a:r>
            <a:r>
              <a:rPr sz="2800" dirty="0">
                <a:latin typeface="Carlito"/>
                <a:cs typeface="Carlito"/>
              </a:rPr>
              <a:t>their </a:t>
            </a:r>
            <a:r>
              <a:rPr sz="2800" spc="-5" dirty="0">
                <a:latin typeface="Carlito"/>
                <a:cs typeface="Carlito"/>
              </a:rPr>
              <a:t>self-  </a:t>
            </a:r>
            <a:r>
              <a:rPr sz="2800" spc="-15" dirty="0">
                <a:latin typeface="Carlito"/>
                <a:cs typeface="Carlito"/>
              </a:rPr>
              <a:t>directed </a:t>
            </a:r>
            <a:r>
              <a:rPr sz="2800" spc="-10" dirty="0">
                <a:latin typeface="Carlito"/>
                <a:cs typeface="Carlito"/>
              </a:rPr>
              <a:t>study </a:t>
            </a:r>
            <a:r>
              <a:rPr sz="2800" spc="-5" dirty="0">
                <a:latin typeface="Carlito"/>
                <a:cs typeface="Carlito"/>
              </a:rPr>
              <a:t>and </a:t>
            </a:r>
            <a:r>
              <a:rPr sz="2800" spc="-15" dirty="0">
                <a:latin typeface="Carlito"/>
                <a:cs typeface="Carlito"/>
              </a:rPr>
              <a:t>share </a:t>
            </a:r>
            <a:r>
              <a:rPr sz="2800" spc="-5" dirty="0">
                <a:latin typeface="Carlito"/>
                <a:cs typeface="Carlito"/>
              </a:rPr>
              <a:t>and </a:t>
            </a:r>
            <a:r>
              <a:rPr sz="2800" spc="-25" dirty="0">
                <a:latin typeface="Carlito"/>
                <a:cs typeface="Carlito"/>
              </a:rPr>
              <a:t>integrate </a:t>
            </a:r>
            <a:r>
              <a:rPr sz="2800" spc="-10" dirty="0">
                <a:latin typeface="Carlito"/>
                <a:cs typeface="Carlito"/>
              </a:rPr>
              <a:t>new</a:t>
            </a:r>
            <a:r>
              <a:rPr sz="2800" spc="125" dirty="0">
                <a:latin typeface="Carlito"/>
                <a:cs typeface="Carlito"/>
              </a:rPr>
              <a:t> </a:t>
            </a:r>
            <a:r>
              <a:rPr sz="2800" spc="-10" dirty="0">
                <a:latin typeface="Carlito"/>
                <a:cs typeface="Carlito"/>
              </a:rPr>
              <a:t>knowledge.</a:t>
            </a:r>
            <a:endParaRPr sz="2800" dirty="0">
              <a:latin typeface="Carlito"/>
              <a:cs typeface="Carlito"/>
            </a:endParaRPr>
          </a:p>
          <a:p>
            <a:pPr>
              <a:lnSpc>
                <a:spcPct val="100000"/>
              </a:lnSpc>
              <a:spcBef>
                <a:spcPts val="45"/>
              </a:spcBef>
              <a:buFont typeface="Arial"/>
              <a:buChar char="•"/>
            </a:pPr>
            <a:endParaRPr sz="4050" dirty="0">
              <a:latin typeface="Carlito"/>
              <a:cs typeface="Carlito"/>
            </a:endParaRPr>
          </a:p>
          <a:p>
            <a:pPr marL="241300" marR="5080" indent="-229235" algn="just">
              <a:lnSpc>
                <a:spcPct val="90000"/>
              </a:lnSpc>
              <a:buFont typeface="Arial"/>
              <a:buChar char="•"/>
              <a:tabLst>
                <a:tab pos="241935" algn="l"/>
              </a:tabLst>
            </a:pPr>
            <a:r>
              <a:rPr sz="2800" spc="-5" dirty="0">
                <a:latin typeface="Carlito"/>
                <a:cs typeface="Carlito"/>
              </a:rPr>
              <a:t>All </a:t>
            </a:r>
            <a:r>
              <a:rPr sz="2800" spc="-10" dirty="0">
                <a:latin typeface="Carlito"/>
                <a:cs typeface="Carlito"/>
              </a:rPr>
              <a:t>students </a:t>
            </a:r>
            <a:r>
              <a:rPr sz="2800" spc="-5" dirty="0">
                <a:latin typeface="Carlito"/>
                <a:cs typeface="Carlito"/>
              </a:rPr>
              <a:t>should </a:t>
            </a:r>
            <a:r>
              <a:rPr sz="2800" spc="-10" dirty="0">
                <a:latin typeface="Carlito"/>
                <a:cs typeface="Carlito"/>
              </a:rPr>
              <a:t>contribute </a:t>
            </a:r>
            <a:r>
              <a:rPr sz="2800" spc="-15" dirty="0">
                <a:latin typeface="Carlito"/>
                <a:cs typeface="Carlito"/>
              </a:rPr>
              <a:t>to </a:t>
            </a:r>
            <a:r>
              <a:rPr sz="2800" spc="-10" dirty="0">
                <a:latin typeface="Carlito"/>
                <a:cs typeface="Carlito"/>
              </a:rPr>
              <a:t>the </a:t>
            </a:r>
            <a:r>
              <a:rPr sz="2800" spc="-5" dirty="0">
                <a:latin typeface="Carlito"/>
                <a:cs typeface="Carlito"/>
              </a:rPr>
              <a:t>report-back and their unique  </a:t>
            </a:r>
            <a:r>
              <a:rPr sz="2800" spc="-10" dirty="0">
                <a:latin typeface="Carlito"/>
                <a:cs typeface="Carlito"/>
              </a:rPr>
              <a:t>perspectives </a:t>
            </a:r>
            <a:r>
              <a:rPr sz="2800" spc="-15" dirty="0">
                <a:latin typeface="Carlito"/>
                <a:cs typeface="Carlito"/>
              </a:rPr>
              <a:t>are incorporated </a:t>
            </a:r>
            <a:r>
              <a:rPr sz="2800" spc="-20" dirty="0">
                <a:latin typeface="Carlito"/>
                <a:cs typeface="Carlito"/>
              </a:rPr>
              <a:t>into </a:t>
            </a:r>
            <a:r>
              <a:rPr sz="2800" spc="-5" dirty="0">
                <a:latin typeface="Carlito"/>
                <a:cs typeface="Carlito"/>
              </a:rPr>
              <a:t>the </a:t>
            </a:r>
            <a:r>
              <a:rPr sz="2800" spc="-10" dirty="0">
                <a:latin typeface="Carlito"/>
                <a:cs typeface="Carlito"/>
              </a:rPr>
              <a:t>process </a:t>
            </a:r>
            <a:r>
              <a:rPr sz="2800" spc="-5" dirty="0">
                <a:latin typeface="Carlito"/>
                <a:cs typeface="Carlito"/>
              </a:rPr>
              <a:t>of knowledge building.  The </a:t>
            </a:r>
            <a:r>
              <a:rPr sz="2800" spc="-20" dirty="0">
                <a:latin typeface="Carlito"/>
                <a:cs typeface="Carlito"/>
              </a:rPr>
              <a:t>exchange </a:t>
            </a:r>
            <a:r>
              <a:rPr sz="2800" spc="-5" dirty="0">
                <a:latin typeface="Carlito"/>
                <a:cs typeface="Carlito"/>
              </a:rPr>
              <a:t>and </a:t>
            </a:r>
            <a:r>
              <a:rPr sz="2800" spc="-10" dirty="0">
                <a:latin typeface="Carlito"/>
                <a:cs typeface="Carlito"/>
              </a:rPr>
              <a:t>debate </a:t>
            </a:r>
            <a:r>
              <a:rPr sz="2800" spc="-5" dirty="0">
                <a:latin typeface="Carlito"/>
                <a:cs typeface="Carlito"/>
              </a:rPr>
              <a:t>of </a:t>
            </a:r>
            <a:r>
              <a:rPr sz="2800" spc="-10" dirty="0">
                <a:latin typeface="Carlito"/>
                <a:cs typeface="Carlito"/>
              </a:rPr>
              <a:t>ideas </a:t>
            </a:r>
            <a:r>
              <a:rPr sz="2800" spc="-15" dirty="0">
                <a:latin typeface="Carlito"/>
                <a:cs typeface="Carlito"/>
              </a:rPr>
              <a:t>promotes </a:t>
            </a:r>
            <a:r>
              <a:rPr sz="2800" spc="-5" dirty="0">
                <a:latin typeface="Carlito"/>
                <a:cs typeface="Carlito"/>
              </a:rPr>
              <a:t>the </a:t>
            </a:r>
            <a:r>
              <a:rPr sz="2800" spc="-10" dirty="0">
                <a:latin typeface="Carlito"/>
                <a:cs typeface="Carlito"/>
              </a:rPr>
              <a:t>consolidation </a:t>
            </a:r>
            <a:r>
              <a:rPr sz="2800" spc="-5" dirty="0">
                <a:latin typeface="Carlito"/>
                <a:cs typeface="Carlito"/>
              </a:rPr>
              <a:t>and  </a:t>
            </a:r>
            <a:r>
              <a:rPr sz="2800" spc="-10" dirty="0">
                <a:latin typeface="Carlito"/>
                <a:cs typeface="Carlito"/>
              </a:rPr>
              <a:t>elaboration </a:t>
            </a:r>
            <a:r>
              <a:rPr sz="2800" spc="-5" dirty="0">
                <a:latin typeface="Carlito"/>
                <a:cs typeface="Carlito"/>
              </a:rPr>
              <a:t>of </a:t>
            </a:r>
            <a:r>
              <a:rPr sz="2800" spc="-10" dirty="0">
                <a:latin typeface="Carlito"/>
                <a:cs typeface="Carlito"/>
              </a:rPr>
              <a:t>new </a:t>
            </a:r>
            <a:r>
              <a:rPr sz="2800" spc="-5" dirty="0">
                <a:latin typeface="Carlito"/>
                <a:cs typeface="Carlito"/>
              </a:rPr>
              <a:t>knowledge and</a:t>
            </a:r>
            <a:r>
              <a:rPr sz="2800" spc="5" dirty="0">
                <a:latin typeface="Carlito"/>
                <a:cs typeface="Carlito"/>
              </a:rPr>
              <a:t> </a:t>
            </a:r>
            <a:r>
              <a:rPr sz="2800" spc="-15" dirty="0">
                <a:latin typeface="Carlito"/>
                <a:cs typeface="Carlito"/>
              </a:rPr>
              <a:t>understanding</a:t>
            </a:r>
            <a:endParaRPr sz="2800" dirty="0">
              <a:latin typeface="Carlito"/>
              <a:cs typeface="Carlito"/>
            </a:endParaRPr>
          </a:p>
        </p:txBody>
      </p:sp>
      <p:sp>
        <p:nvSpPr>
          <p:cNvPr id="4" name="object 4"/>
          <p:cNvSpPr/>
          <p:nvPr/>
        </p:nvSpPr>
        <p:spPr>
          <a:xfrm>
            <a:off x="9042400" y="152400"/>
            <a:ext cx="2844800" cy="160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3761"/>
            <a:ext cx="10357485" cy="635000"/>
          </a:xfrm>
          <a:prstGeom prst="rect">
            <a:avLst/>
          </a:prstGeom>
        </p:spPr>
        <p:txBody>
          <a:bodyPr vert="horz" wrap="square" lIns="0" tIns="12065" rIns="0" bIns="0" rtlCol="0">
            <a:spAutoFit/>
          </a:bodyPr>
          <a:lstStyle/>
          <a:p>
            <a:pPr marL="12700">
              <a:lnSpc>
                <a:spcPct val="100000"/>
              </a:lnSpc>
              <a:spcBef>
                <a:spcPts val="95"/>
              </a:spcBef>
              <a:tabLst>
                <a:tab pos="2854960" algn="l"/>
                <a:tab pos="4362450" algn="l"/>
                <a:tab pos="7056120" algn="l"/>
              </a:tabLst>
            </a:pPr>
            <a:r>
              <a:rPr spc="-605" dirty="0">
                <a:solidFill>
                  <a:srgbClr val="FF0000"/>
                </a:solidFill>
              </a:rPr>
              <a:t>CHECKLIST	</a:t>
            </a:r>
            <a:r>
              <a:rPr spc="-640" dirty="0">
                <a:solidFill>
                  <a:srgbClr val="FF0000"/>
                </a:solidFill>
              </a:rPr>
              <a:t>FOR	</a:t>
            </a:r>
            <a:r>
              <a:rPr spc="-530" dirty="0">
                <a:solidFill>
                  <a:srgbClr val="FF0000"/>
                </a:solidFill>
              </a:rPr>
              <a:t>PROBLEM	</a:t>
            </a:r>
            <a:r>
              <a:rPr spc="-535" dirty="0">
                <a:solidFill>
                  <a:srgbClr val="FF0000"/>
                </a:solidFill>
              </a:rPr>
              <a:t>CONSTRUCTION</a:t>
            </a:r>
          </a:p>
        </p:txBody>
      </p:sp>
      <p:sp>
        <p:nvSpPr>
          <p:cNvPr id="3" name="object 3"/>
          <p:cNvSpPr txBox="1"/>
          <p:nvPr/>
        </p:nvSpPr>
        <p:spPr>
          <a:xfrm>
            <a:off x="1501266" y="1810274"/>
            <a:ext cx="9902825" cy="3949700"/>
          </a:xfrm>
          <a:prstGeom prst="rect">
            <a:avLst/>
          </a:prstGeom>
        </p:spPr>
        <p:txBody>
          <a:bodyPr vert="horz" wrap="square" lIns="0" tIns="70485" rIns="0" bIns="0" rtlCol="0">
            <a:spAutoFit/>
          </a:bodyPr>
          <a:lstStyle/>
          <a:p>
            <a:pPr marL="241300" indent="-228600">
              <a:lnSpc>
                <a:spcPct val="100000"/>
              </a:lnSpc>
              <a:spcBef>
                <a:spcPts val="555"/>
              </a:spcBef>
              <a:buFont typeface="Arial"/>
              <a:buChar char="•"/>
              <a:tabLst>
                <a:tab pos="240665" algn="l"/>
                <a:tab pos="241300" algn="l"/>
              </a:tabLst>
            </a:pPr>
            <a:r>
              <a:rPr sz="1500" b="1" spc="-5" dirty="0">
                <a:latin typeface="Arial"/>
                <a:cs typeface="Arial"/>
              </a:rPr>
              <a:t>Is the content of the problem geared </a:t>
            </a:r>
            <a:r>
              <a:rPr sz="1500" b="1" dirty="0">
                <a:latin typeface="Arial"/>
                <a:cs typeface="Arial"/>
              </a:rPr>
              <a:t>to </a:t>
            </a:r>
            <a:r>
              <a:rPr sz="1500" b="1" spc="-5" dirty="0">
                <a:latin typeface="Arial"/>
                <a:cs typeface="Arial"/>
              </a:rPr>
              <a:t>students' prior</a:t>
            </a:r>
            <a:r>
              <a:rPr sz="1500" b="1" spc="-30" dirty="0">
                <a:latin typeface="Arial"/>
                <a:cs typeface="Arial"/>
              </a:rPr>
              <a:t> </a:t>
            </a:r>
            <a:r>
              <a:rPr sz="1500" b="1" spc="-5" dirty="0">
                <a:latin typeface="Arial"/>
                <a:cs typeface="Arial"/>
              </a:rPr>
              <a:t>knowledge?</a:t>
            </a:r>
            <a:endParaRPr sz="1500">
              <a:latin typeface="Arial"/>
              <a:cs typeface="Arial"/>
            </a:endParaRPr>
          </a:p>
          <a:p>
            <a:pPr marL="241300" indent="-228600">
              <a:lnSpc>
                <a:spcPct val="100000"/>
              </a:lnSpc>
              <a:spcBef>
                <a:spcPts val="459"/>
              </a:spcBef>
              <a:buFont typeface="Arial"/>
              <a:buChar char="•"/>
              <a:tabLst>
                <a:tab pos="240665" algn="l"/>
                <a:tab pos="241300" algn="l"/>
              </a:tabLst>
            </a:pPr>
            <a:r>
              <a:rPr sz="1500" b="1" dirty="0">
                <a:latin typeface="Arial"/>
                <a:cs typeface="Arial"/>
              </a:rPr>
              <a:t>Is there a clear </a:t>
            </a:r>
            <a:r>
              <a:rPr sz="1500" b="1" spc="-5" dirty="0">
                <a:latin typeface="Arial"/>
                <a:cs typeface="Arial"/>
              </a:rPr>
              <a:t>connection </a:t>
            </a:r>
            <a:r>
              <a:rPr sz="1500" b="1" spc="5" dirty="0">
                <a:latin typeface="Arial"/>
                <a:cs typeface="Arial"/>
              </a:rPr>
              <a:t>with </a:t>
            </a:r>
            <a:r>
              <a:rPr sz="1500" b="1" spc="-10" dirty="0">
                <a:latin typeface="Arial"/>
                <a:cs typeface="Arial"/>
              </a:rPr>
              <a:t>one </a:t>
            </a:r>
            <a:r>
              <a:rPr sz="1500" b="1" spc="-5" dirty="0">
                <a:latin typeface="Arial"/>
                <a:cs typeface="Arial"/>
              </a:rPr>
              <a:t>or more of </a:t>
            </a:r>
            <a:r>
              <a:rPr sz="1500" b="1" dirty="0">
                <a:latin typeface="Arial"/>
                <a:cs typeface="Arial"/>
              </a:rPr>
              <a:t>the </a:t>
            </a:r>
            <a:r>
              <a:rPr sz="1500" b="1" spc="-5" dirty="0">
                <a:latin typeface="Arial"/>
                <a:cs typeface="Arial"/>
              </a:rPr>
              <a:t>objectives of </a:t>
            </a:r>
            <a:r>
              <a:rPr sz="1500" b="1" dirty="0">
                <a:latin typeface="Arial"/>
                <a:cs typeface="Arial"/>
              </a:rPr>
              <a:t>the</a:t>
            </a:r>
            <a:r>
              <a:rPr sz="1500" b="1" spc="-80" dirty="0">
                <a:latin typeface="Arial"/>
                <a:cs typeface="Arial"/>
              </a:rPr>
              <a:t> </a:t>
            </a:r>
            <a:r>
              <a:rPr sz="1500" b="1" spc="-5" dirty="0">
                <a:latin typeface="Arial"/>
                <a:cs typeface="Arial"/>
              </a:rPr>
              <a:t>block?</a:t>
            </a:r>
            <a:endParaRPr sz="1500">
              <a:latin typeface="Arial"/>
              <a:cs typeface="Arial"/>
            </a:endParaRPr>
          </a:p>
          <a:p>
            <a:pPr marL="241300" indent="-228600">
              <a:lnSpc>
                <a:spcPct val="100000"/>
              </a:lnSpc>
              <a:spcBef>
                <a:spcPts val="455"/>
              </a:spcBef>
              <a:buFont typeface="Arial"/>
              <a:buChar char="•"/>
              <a:tabLst>
                <a:tab pos="240665" algn="l"/>
                <a:tab pos="241300" algn="l"/>
              </a:tabLst>
            </a:pPr>
            <a:r>
              <a:rPr sz="1500" b="1" spc="-5" dirty="0">
                <a:latin typeface="Arial"/>
                <a:cs typeface="Arial"/>
              </a:rPr>
              <a:t>Is the problem </a:t>
            </a:r>
            <a:r>
              <a:rPr sz="1500" b="1" dirty="0">
                <a:latin typeface="Arial"/>
                <a:cs typeface="Arial"/>
              </a:rPr>
              <a:t>sufficiently </a:t>
            </a:r>
            <a:r>
              <a:rPr sz="1500" b="1" spc="-5" dirty="0">
                <a:latin typeface="Arial"/>
                <a:cs typeface="Arial"/>
              </a:rPr>
              <a:t>complex </a:t>
            </a:r>
            <a:r>
              <a:rPr sz="1500" b="1" dirty="0">
                <a:latin typeface="Arial"/>
                <a:cs typeface="Arial"/>
              </a:rPr>
              <a:t>to </a:t>
            </a:r>
            <a:r>
              <a:rPr sz="1500" b="1" spc="-5" dirty="0">
                <a:latin typeface="Arial"/>
                <a:cs typeface="Arial"/>
              </a:rPr>
              <a:t>offer cues for </a:t>
            </a:r>
            <a:r>
              <a:rPr sz="1500" b="1" dirty="0">
                <a:latin typeface="Arial"/>
                <a:cs typeface="Arial"/>
              </a:rPr>
              <a:t>initial </a:t>
            </a:r>
            <a:r>
              <a:rPr sz="1500" b="1" spc="-5" dirty="0">
                <a:latin typeface="Arial"/>
                <a:cs typeface="Arial"/>
              </a:rPr>
              <a:t>discussion and for generating learning</a:t>
            </a:r>
            <a:r>
              <a:rPr sz="1500" b="1" spc="15" dirty="0">
                <a:latin typeface="Arial"/>
                <a:cs typeface="Arial"/>
              </a:rPr>
              <a:t> </a:t>
            </a:r>
            <a:r>
              <a:rPr sz="1500" b="1" spc="-5" dirty="0">
                <a:latin typeface="Arial"/>
                <a:cs typeface="Arial"/>
              </a:rPr>
              <a:t>issues?</a:t>
            </a:r>
            <a:endParaRPr sz="1500">
              <a:latin typeface="Arial"/>
              <a:cs typeface="Arial"/>
            </a:endParaRPr>
          </a:p>
          <a:p>
            <a:pPr marL="241300" indent="-228600">
              <a:lnSpc>
                <a:spcPct val="100000"/>
              </a:lnSpc>
              <a:spcBef>
                <a:spcPts val="465"/>
              </a:spcBef>
              <a:buFont typeface="Arial"/>
              <a:buChar char="•"/>
              <a:tabLst>
                <a:tab pos="240665" algn="l"/>
                <a:tab pos="241300" algn="l"/>
              </a:tabLst>
            </a:pPr>
            <a:r>
              <a:rPr sz="1500" b="1" spc="-5" dirty="0">
                <a:latin typeface="Arial"/>
                <a:cs typeface="Arial"/>
              </a:rPr>
              <a:t>Is the problem structured </a:t>
            </a:r>
            <a:r>
              <a:rPr sz="1500" b="1" dirty="0">
                <a:latin typeface="Arial"/>
                <a:cs typeface="Arial"/>
              </a:rPr>
              <a:t>in </a:t>
            </a:r>
            <a:r>
              <a:rPr sz="1500" b="1" spc="-5" dirty="0">
                <a:latin typeface="Arial"/>
                <a:cs typeface="Arial"/>
              </a:rPr>
              <a:t>such a </a:t>
            </a:r>
            <a:r>
              <a:rPr sz="1500" b="1" spc="5" dirty="0">
                <a:latin typeface="Arial"/>
                <a:cs typeface="Arial"/>
              </a:rPr>
              <a:t>way </a:t>
            </a:r>
            <a:r>
              <a:rPr sz="1500" b="1" spc="-5" dirty="0">
                <a:latin typeface="Arial"/>
                <a:cs typeface="Arial"/>
              </a:rPr>
              <a:t>that </a:t>
            </a:r>
            <a:r>
              <a:rPr sz="1500" b="1" dirty="0">
                <a:latin typeface="Arial"/>
                <a:cs typeface="Arial"/>
              </a:rPr>
              <a:t>it </a:t>
            </a:r>
            <a:r>
              <a:rPr sz="1500" b="1" spc="-5" dirty="0">
                <a:latin typeface="Arial"/>
                <a:cs typeface="Arial"/>
              </a:rPr>
              <a:t>offers cues for discussion </a:t>
            </a:r>
            <a:r>
              <a:rPr sz="1500" b="1" dirty="0">
                <a:latin typeface="Arial"/>
                <a:cs typeface="Arial"/>
              </a:rPr>
              <a:t>in </a:t>
            </a:r>
            <a:r>
              <a:rPr sz="1500" b="1" spc="-5" dirty="0">
                <a:latin typeface="Arial"/>
                <a:cs typeface="Arial"/>
              </a:rPr>
              <a:t>the</a:t>
            </a:r>
            <a:r>
              <a:rPr sz="1500" b="1" spc="-90" dirty="0">
                <a:latin typeface="Arial"/>
                <a:cs typeface="Arial"/>
              </a:rPr>
              <a:t> </a:t>
            </a:r>
            <a:r>
              <a:rPr sz="1500" b="1" spc="-5" dirty="0">
                <a:latin typeface="Arial"/>
                <a:cs typeface="Arial"/>
              </a:rPr>
              <a:t>group?</a:t>
            </a:r>
            <a:endParaRPr sz="1500">
              <a:latin typeface="Arial"/>
              <a:cs typeface="Arial"/>
            </a:endParaRPr>
          </a:p>
          <a:p>
            <a:pPr marL="241300" indent="-228600">
              <a:lnSpc>
                <a:spcPct val="100000"/>
              </a:lnSpc>
              <a:spcBef>
                <a:spcPts val="459"/>
              </a:spcBef>
              <a:buFont typeface="Arial"/>
              <a:buChar char="•"/>
              <a:tabLst>
                <a:tab pos="240665" algn="l"/>
                <a:tab pos="241300" algn="l"/>
              </a:tabLst>
            </a:pPr>
            <a:r>
              <a:rPr sz="1500" b="1" spc="-5" dirty="0">
                <a:latin typeface="Arial"/>
                <a:cs typeface="Arial"/>
              </a:rPr>
              <a:t>Has the problem been formulated </a:t>
            </a:r>
            <a:r>
              <a:rPr sz="1500" b="1" dirty="0">
                <a:latin typeface="Arial"/>
                <a:cs typeface="Arial"/>
              </a:rPr>
              <a:t>clearly </a:t>
            </a:r>
            <a:r>
              <a:rPr sz="1500" b="1" spc="-5" dirty="0">
                <a:latin typeface="Arial"/>
                <a:cs typeface="Arial"/>
              </a:rPr>
              <a:t>and, </a:t>
            </a:r>
            <a:r>
              <a:rPr sz="1500" b="1" dirty="0">
                <a:latin typeface="Arial"/>
                <a:cs typeface="Arial"/>
              </a:rPr>
              <a:t>if </a:t>
            </a:r>
            <a:r>
              <a:rPr sz="1500" b="1" spc="-5" dirty="0">
                <a:latin typeface="Arial"/>
                <a:cs typeface="Arial"/>
              </a:rPr>
              <a:t>possible, does </a:t>
            </a:r>
            <a:r>
              <a:rPr sz="1500" b="1" dirty="0">
                <a:latin typeface="Arial"/>
                <a:cs typeface="Arial"/>
              </a:rPr>
              <a:t>it </a:t>
            </a:r>
            <a:r>
              <a:rPr sz="1500" b="1" spc="-5" dirty="0">
                <a:latin typeface="Arial"/>
                <a:cs typeface="Arial"/>
              </a:rPr>
              <a:t>offer links </a:t>
            </a:r>
            <a:r>
              <a:rPr sz="1500" b="1" spc="5" dirty="0">
                <a:latin typeface="Arial"/>
                <a:cs typeface="Arial"/>
              </a:rPr>
              <a:t>with </a:t>
            </a:r>
            <a:r>
              <a:rPr sz="1500" b="1" spc="-5" dirty="0">
                <a:latin typeface="Arial"/>
                <a:cs typeface="Arial"/>
              </a:rPr>
              <a:t>professional</a:t>
            </a:r>
            <a:r>
              <a:rPr sz="1500" b="1" spc="-20" dirty="0">
                <a:latin typeface="Arial"/>
                <a:cs typeface="Arial"/>
              </a:rPr>
              <a:t> </a:t>
            </a:r>
            <a:r>
              <a:rPr sz="1500" b="1" spc="-5" dirty="0">
                <a:latin typeface="Arial"/>
                <a:cs typeface="Arial"/>
              </a:rPr>
              <a:t>practice?</a:t>
            </a:r>
            <a:endParaRPr sz="1500">
              <a:latin typeface="Arial"/>
              <a:cs typeface="Arial"/>
            </a:endParaRPr>
          </a:p>
          <a:p>
            <a:pPr marL="241300" indent="-228600">
              <a:lnSpc>
                <a:spcPct val="100000"/>
              </a:lnSpc>
              <a:spcBef>
                <a:spcPts val="455"/>
              </a:spcBef>
              <a:buFont typeface="Arial"/>
              <a:buChar char="•"/>
              <a:tabLst>
                <a:tab pos="240665" algn="l"/>
                <a:tab pos="241300" algn="l"/>
              </a:tabLst>
            </a:pPr>
            <a:r>
              <a:rPr sz="1500" b="1" spc="-5" dirty="0">
                <a:latin typeface="Arial"/>
                <a:cs typeface="Arial"/>
              </a:rPr>
              <a:t>Is the problem multidisciplinary and is </a:t>
            </a:r>
            <a:r>
              <a:rPr sz="1500" b="1" dirty="0">
                <a:latin typeface="Arial"/>
                <a:cs typeface="Arial"/>
              </a:rPr>
              <a:t>clear to</a:t>
            </a:r>
            <a:r>
              <a:rPr sz="1500" b="1" spc="-65" dirty="0">
                <a:latin typeface="Arial"/>
                <a:cs typeface="Arial"/>
              </a:rPr>
              <a:t> </a:t>
            </a:r>
            <a:r>
              <a:rPr sz="1500" b="1" spc="-5" dirty="0">
                <a:latin typeface="Arial"/>
                <a:cs typeface="Arial"/>
              </a:rPr>
              <a:t>students?</a:t>
            </a:r>
            <a:endParaRPr sz="1500">
              <a:latin typeface="Arial"/>
              <a:cs typeface="Arial"/>
            </a:endParaRPr>
          </a:p>
          <a:p>
            <a:pPr marL="241300" indent="-228600">
              <a:lnSpc>
                <a:spcPts val="1530"/>
              </a:lnSpc>
              <a:spcBef>
                <a:spcPts val="470"/>
              </a:spcBef>
              <a:buFont typeface="Arial"/>
              <a:buChar char="•"/>
              <a:tabLst>
                <a:tab pos="240665" algn="l"/>
                <a:tab pos="241300" algn="l"/>
              </a:tabLst>
            </a:pPr>
            <a:r>
              <a:rPr sz="1500" b="1" spc="-5" dirty="0">
                <a:latin typeface="Arial"/>
                <a:cs typeface="Arial"/>
              </a:rPr>
              <a:t>Does</a:t>
            </a:r>
            <a:r>
              <a:rPr sz="1500" b="1" spc="65" dirty="0">
                <a:latin typeface="Arial"/>
                <a:cs typeface="Arial"/>
              </a:rPr>
              <a:t> </a:t>
            </a:r>
            <a:r>
              <a:rPr sz="1500" b="1" dirty="0">
                <a:latin typeface="Arial"/>
                <a:cs typeface="Arial"/>
              </a:rPr>
              <a:t>the</a:t>
            </a:r>
            <a:r>
              <a:rPr sz="1500" b="1" spc="50" dirty="0">
                <a:latin typeface="Arial"/>
                <a:cs typeface="Arial"/>
              </a:rPr>
              <a:t> </a:t>
            </a:r>
            <a:r>
              <a:rPr sz="1500" b="1" spc="-5" dirty="0">
                <a:latin typeface="Arial"/>
                <a:cs typeface="Arial"/>
              </a:rPr>
              <a:t>length</a:t>
            </a:r>
            <a:r>
              <a:rPr sz="1500" b="1" spc="45" dirty="0">
                <a:latin typeface="Arial"/>
                <a:cs typeface="Arial"/>
              </a:rPr>
              <a:t> </a:t>
            </a:r>
            <a:r>
              <a:rPr sz="1500" b="1" spc="-5" dirty="0">
                <a:latin typeface="Arial"/>
                <a:cs typeface="Arial"/>
              </a:rPr>
              <a:t>of</a:t>
            </a:r>
            <a:r>
              <a:rPr sz="1500" b="1" spc="55" dirty="0">
                <a:latin typeface="Arial"/>
                <a:cs typeface="Arial"/>
              </a:rPr>
              <a:t> </a:t>
            </a:r>
            <a:r>
              <a:rPr sz="1500" b="1" dirty="0">
                <a:latin typeface="Arial"/>
                <a:cs typeface="Arial"/>
              </a:rPr>
              <a:t>the</a:t>
            </a:r>
            <a:r>
              <a:rPr sz="1500" b="1" spc="45" dirty="0">
                <a:latin typeface="Arial"/>
                <a:cs typeface="Arial"/>
              </a:rPr>
              <a:t> </a:t>
            </a:r>
            <a:r>
              <a:rPr sz="1500" b="1" spc="-5" dirty="0">
                <a:latin typeface="Arial"/>
                <a:cs typeface="Arial"/>
              </a:rPr>
              <a:t>problem</a:t>
            </a:r>
            <a:r>
              <a:rPr sz="1500" b="1" spc="60" dirty="0">
                <a:latin typeface="Arial"/>
                <a:cs typeface="Arial"/>
              </a:rPr>
              <a:t> </a:t>
            </a:r>
            <a:r>
              <a:rPr sz="1500" b="1" spc="-5" dirty="0">
                <a:latin typeface="Arial"/>
                <a:cs typeface="Arial"/>
              </a:rPr>
              <a:t>enable</a:t>
            </a:r>
            <a:r>
              <a:rPr sz="1500" b="1" spc="55" dirty="0">
                <a:latin typeface="Arial"/>
                <a:cs typeface="Arial"/>
              </a:rPr>
              <a:t> </a:t>
            </a:r>
            <a:r>
              <a:rPr sz="1500" b="1" spc="-5" dirty="0">
                <a:latin typeface="Arial"/>
                <a:cs typeface="Arial"/>
              </a:rPr>
              <a:t>inclusion</a:t>
            </a:r>
            <a:r>
              <a:rPr sz="1500" b="1" spc="55" dirty="0">
                <a:latin typeface="Arial"/>
                <a:cs typeface="Arial"/>
              </a:rPr>
              <a:t> </a:t>
            </a:r>
            <a:r>
              <a:rPr sz="1500" b="1" spc="-5" dirty="0">
                <a:latin typeface="Arial"/>
                <a:cs typeface="Arial"/>
              </a:rPr>
              <a:t>of</a:t>
            </a:r>
            <a:r>
              <a:rPr sz="1500" b="1" spc="50" dirty="0">
                <a:latin typeface="Arial"/>
                <a:cs typeface="Arial"/>
              </a:rPr>
              <a:t> </a:t>
            </a:r>
            <a:r>
              <a:rPr sz="1500" b="1" spc="-5" dirty="0">
                <a:latin typeface="Arial"/>
                <a:cs typeface="Arial"/>
              </a:rPr>
              <a:t>all</a:t>
            </a:r>
            <a:r>
              <a:rPr sz="1500" b="1" spc="55" dirty="0">
                <a:latin typeface="Arial"/>
                <a:cs typeface="Arial"/>
              </a:rPr>
              <a:t> </a:t>
            </a:r>
            <a:r>
              <a:rPr sz="1500" b="1" dirty="0">
                <a:latin typeface="Arial"/>
                <a:cs typeface="Arial"/>
              </a:rPr>
              <a:t>the</a:t>
            </a:r>
            <a:r>
              <a:rPr sz="1500" b="1" spc="45" dirty="0">
                <a:latin typeface="Arial"/>
                <a:cs typeface="Arial"/>
              </a:rPr>
              <a:t> </a:t>
            </a:r>
            <a:r>
              <a:rPr sz="1500" b="1" spc="-5" dirty="0">
                <a:latin typeface="Arial"/>
                <a:cs typeface="Arial"/>
              </a:rPr>
              <a:t>relevant</a:t>
            </a:r>
            <a:r>
              <a:rPr sz="1500" b="1" spc="70" dirty="0">
                <a:latin typeface="Arial"/>
                <a:cs typeface="Arial"/>
              </a:rPr>
              <a:t> </a:t>
            </a:r>
            <a:r>
              <a:rPr sz="1500" b="1" spc="-5" dirty="0">
                <a:latin typeface="Arial"/>
                <a:cs typeface="Arial"/>
              </a:rPr>
              <a:t>information</a:t>
            </a:r>
            <a:r>
              <a:rPr sz="1500" b="1" spc="55" dirty="0">
                <a:latin typeface="Arial"/>
                <a:cs typeface="Arial"/>
              </a:rPr>
              <a:t> </a:t>
            </a:r>
            <a:r>
              <a:rPr sz="1500" b="1" spc="-5" dirty="0">
                <a:latin typeface="Arial"/>
                <a:cs typeface="Arial"/>
              </a:rPr>
              <a:t>that</a:t>
            </a:r>
            <a:r>
              <a:rPr sz="1500" b="1" spc="55" dirty="0">
                <a:latin typeface="Arial"/>
                <a:cs typeface="Arial"/>
              </a:rPr>
              <a:t> </a:t>
            </a:r>
            <a:r>
              <a:rPr sz="1500" b="1" dirty="0">
                <a:latin typeface="Arial"/>
                <a:cs typeface="Arial"/>
              </a:rPr>
              <a:t>is</a:t>
            </a:r>
            <a:r>
              <a:rPr sz="1500" b="1" spc="45" dirty="0">
                <a:latin typeface="Arial"/>
                <a:cs typeface="Arial"/>
              </a:rPr>
              <a:t> </a:t>
            </a:r>
            <a:r>
              <a:rPr sz="1500" b="1" spc="-5" dirty="0">
                <a:latin typeface="Arial"/>
                <a:cs typeface="Arial"/>
              </a:rPr>
              <a:t>needed</a:t>
            </a:r>
            <a:r>
              <a:rPr sz="1500" b="1" spc="65" dirty="0">
                <a:latin typeface="Arial"/>
                <a:cs typeface="Arial"/>
              </a:rPr>
              <a:t> </a:t>
            </a:r>
            <a:r>
              <a:rPr sz="1500" b="1" dirty="0">
                <a:latin typeface="Arial"/>
                <a:cs typeface="Arial"/>
              </a:rPr>
              <a:t>for</a:t>
            </a:r>
            <a:endParaRPr sz="1500">
              <a:latin typeface="Arial"/>
              <a:cs typeface="Arial"/>
            </a:endParaRPr>
          </a:p>
          <a:p>
            <a:pPr marL="241300">
              <a:lnSpc>
                <a:spcPts val="1530"/>
              </a:lnSpc>
            </a:pPr>
            <a:r>
              <a:rPr sz="1500" b="1" spc="-5" dirty="0">
                <a:latin typeface="Arial"/>
                <a:cs typeface="Arial"/>
              </a:rPr>
              <a:t>identifying learning issues and does the problem not contain superfluous irrelevant</a:t>
            </a:r>
            <a:r>
              <a:rPr sz="1500" b="1" spc="60" dirty="0">
                <a:latin typeface="Arial"/>
                <a:cs typeface="Arial"/>
              </a:rPr>
              <a:t> </a:t>
            </a:r>
            <a:r>
              <a:rPr sz="1500" b="1" spc="-5" dirty="0">
                <a:latin typeface="Arial"/>
                <a:cs typeface="Arial"/>
              </a:rPr>
              <a:t>information?</a:t>
            </a:r>
            <a:endParaRPr sz="1500">
              <a:latin typeface="Arial"/>
              <a:cs typeface="Arial"/>
            </a:endParaRPr>
          </a:p>
          <a:p>
            <a:pPr marL="241300" indent="-228600">
              <a:lnSpc>
                <a:spcPct val="100000"/>
              </a:lnSpc>
              <a:spcBef>
                <a:spcPts val="455"/>
              </a:spcBef>
              <a:buFont typeface="Arial"/>
              <a:buChar char="•"/>
              <a:tabLst>
                <a:tab pos="240665" algn="l"/>
                <a:tab pos="241300" algn="l"/>
              </a:tabLst>
            </a:pPr>
            <a:r>
              <a:rPr sz="1500" b="1" spc="-5" dirty="0">
                <a:latin typeface="Arial"/>
                <a:cs typeface="Arial"/>
              </a:rPr>
              <a:t>Is the available </a:t>
            </a:r>
            <a:r>
              <a:rPr sz="1500" b="1" dirty="0">
                <a:latin typeface="Arial"/>
                <a:cs typeface="Arial"/>
              </a:rPr>
              <a:t>time sufficient </a:t>
            </a:r>
            <a:r>
              <a:rPr sz="1500" b="1" spc="-5" dirty="0">
                <a:latin typeface="Arial"/>
                <a:cs typeface="Arial"/>
              </a:rPr>
              <a:t>for </a:t>
            </a:r>
            <a:r>
              <a:rPr sz="1500" b="1" spc="-10" dirty="0">
                <a:latin typeface="Arial"/>
                <a:cs typeface="Arial"/>
              </a:rPr>
              <a:t>studying </a:t>
            </a:r>
            <a:r>
              <a:rPr sz="1500" b="1" spc="-5" dirty="0">
                <a:latin typeface="Arial"/>
                <a:cs typeface="Arial"/>
              </a:rPr>
              <a:t>the learning</a:t>
            </a:r>
            <a:r>
              <a:rPr sz="1500" b="1" dirty="0">
                <a:latin typeface="Arial"/>
                <a:cs typeface="Arial"/>
              </a:rPr>
              <a:t> </a:t>
            </a:r>
            <a:r>
              <a:rPr sz="1500" b="1" spc="-5" dirty="0">
                <a:latin typeface="Arial"/>
                <a:cs typeface="Arial"/>
              </a:rPr>
              <a:t>issues?</a:t>
            </a:r>
            <a:endParaRPr sz="1500">
              <a:latin typeface="Arial"/>
              <a:cs typeface="Arial"/>
            </a:endParaRPr>
          </a:p>
          <a:p>
            <a:pPr marL="241300" indent="-228600">
              <a:lnSpc>
                <a:spcPct val="100000"/>
              </a:lnSpc>
              <a:spcBef>
                <a:spcPts val="455"/>
              </a:spcBef>
              <a:buFont typeface="Arial"/>
              <a:buChar char="•"/>
              <a:tabLst>
                <a:tab pos="240665" algn="l"/>
                <a:tab pos="241300" algn="l"/>
              </a:tabLst>
            </a:pPr>
            <a:r>
              <a:rPr sz="1500" b="1" spc="-5" dirty="0">
                <a:latin typeface="Arial"/>
                <a:cs typeface="Arial"/>
              </a:rPr>
              <a:t>Is there </a:t>
            </a:r>
            <a:r>
              <a:rPr sz="1500" b="1" dirty="0">
                <a:latin typeface="Arial"/>
                <a:cs typeface="Arial"/>
              </a:rPr>
              <a:t>sufficient time </a:t>
            </a:r>
            <a:r>
              <a:rPr sz="1500" b="1" spc="-5" dirty="0">
                <a:latin typeface="Arial"/>
                <a:cs typeface="Arial"/>
              </a:rPr>
              <a:t>available for reporting on all the learning</a:t>
            </a:r>
            <a:r>
              <a:rPr sz="1500" b="1" spc="-70" dirty="0">
                <a:latin typeface="Arial"/>
                <a:cs typeface="Arial"/>
              </a:rPr>
              <a:t> </a:t>
            </a:r>
            <a:r>
              <a:rPr sz="1500" b="1" spc="-5" dirty="0">
                <a:latin typeface="Arial"/>
                <a:cs typeface="Arial"/>
              </a:rPr>
              <a:t>issues?</a:t>
            </a:r>
            <a:endParaRPr sz="1500">
              <a:latin typeface="Arial"/>
              <a:cs typeface="Arial"/>
            </a:endParaRPr>
          </a:p>
          <a:p>
            <a:pPr marL="241300" marR="8890" indent="-228600">
              <a:lnSpc>
                <a:spcPct val="70000"/>
              </a:lnSpc>
              <a:spcBef>
                <a:spcPts val="1010"/>
              </a:spcBef>
              <a:buFont typeface="Arial"/>
              <a:buChar char="•"/>
              <a:tabLst>
                <a:tab pos="240665" algn="l"/>
                <a:tab pos="241300" algn="l"/>
              </a:tabLst>
            </a:pPr>
            <a:r>
              <a:rPr sz="1500" b="1" spc="-5" dirty="0">
                <a:latin typeface="Arial"/>
                <a:cs typeface="Arial"/>
              </a:rPr>
              <a:t>Does the block offer sufficient variety </a:t>
            </a:r>
            <a:r>
              <a:rPr sz="1500" b="1" dirty="0">
                <a:latin typeface="Arial"/>
                <a:cs typeface="Arial"/>
              </a:rPr>
              <a:t>in </a:t>
            </a:r>
            <a:r>
              <a:rPr sz="1500" b="1" spc="-5" dirty="0">
                <a:latin typeface="Arial"/>
                <a:cs typeface="Arial"/>
              </a:rPr>
              <a:t>learning activities, i.e. </a:t>
            </a:r>
            <a:r>
              <a:rPr sz="1500" b="1" spc="-10" dirty="0">
                <a:latin typeface="Arial"/>
                <a:cs typeface="Arial"/>
              </a:rPr>
              <a:t>does </a:t>
            </a:r>
            <a:r>
              <a:rPr sz="1500" b="1" dirty="0">
                <a:latin typeface="Arial"/>
                <a:cs typeface="Arial"/>
              </a:rPr>
              <a:t>it </a:t>
            </a:r>
            <a:r>
              <a:rPr sz="1500" b="1" spc="-5" dirty="0">
                <a:latin typeface="Arial"/>
                <a:cs typeface="Arial"/>
              </a:rPr>
              <a:t>include different </a:t>
            </a:r>
            <a:r>
              <a:rPr sz="1500" b="1" spc="-10" dirty="0">
                <a:latin typeface="Arial"/>
                <a:cs typeface="Arial"/>
              </a:rPr>
              <a:t>types </a:t>
            </a:r>
            <a:r>
              <a:rPr sz="1500" b="1" spc="-5" dirty="0">
                <a:latin typeface="Arial"/>
                <a:cs typeface="Arial"/>
              </a:rPr>
              <a:t>and formats  of</a:t>
            </a:r>
            <a:r>
              <a:rPr sz="1500" b="1" spc="-10" dirty="0">
                <a:latin typeface="Arial"/>
                <a:cs typeface="Arial"/>
              </a:rPr>
              <a:t> </a:t>
            </a:r>
            <a:r>
              <a:rPr sz="1500" b="1" spc="-5" dirty="0">
                <a:latin typeface="Arial"/>
                <a:cs typeface="Arial"/>
              </a:rPr>
              <a:t>problems?</a:t>
            </a:r>
            <a:endParaRPr sz="1500">
              <a:latin typeface="Arial"/>
              <a:cs typeface="Arial"/>
            </a:endParaRPr>
          </a:p>
          <a:p>
            <a:pPr marL="241300" indent="-228600">
              <a:lnSpc>
                <a:spcPts val="1530"/>
              </a:lnSpc>
              <a:spcBef>
                <a:spcPts val="459"/>
              </a:spcBef>
              <a:buFont typeface="Arial"/>
              <a:buChar char="•"/>
              <a:tabLst>
                <a:tab pos="240665" algn="l"/>
                <a:tab pos="241300" algn="l"/>
              </a:tabLst>
            </a:pPr>
            <a:r>
              <a:rPr sz="1500" b="1" dirty="0">
                <a:latin typeface="Arial"/>
                <a:cs typeface="Arial"/>
              </a:rPr>
              <a:t>Is the </a:t>
            </a:r>
            <a:r>
              <a:rPr sz="1500" b="1" spc="-5" dirty="0">
                <a:latin typeface="Arial"/>
                <a:cs typeface="Arial"/>
              </a:rPr>
              <a:t>number of problems geared </a:t>
            </a:r>
            <a:r>
              <a:rPr sz="1500" b="1" dirty="0">
                <a:latin typeface="Arial"/>
                <a:cs typeface="Arial"/>
              </a:rPr>
              <a:t>to the </a:t>
            </a:r>
            <a:r>
              <a:rPr sz="1500" b="1" spc="-5" dirty="0">
                <a:latin typeface="Arial"/>
                <a:cs typeface="Arial"/>
              </a:rPr>
              <a:t>number of group meetings </a:t>
            </a:r>
            <a:r>
              <a:rPr sz="1500" b="1" dirty="0">
                <a:latin typeface="Arial"/>
                <a:cs typeface="Arial"/>
              </a:rPr>
              <a:t>in the </a:t>
            </a:r>
            <a:r>
              <a:rPr sz="1500" b="1" spc="-5" dirty="0">
                <a:latin typeface="Arial"/>
                <a:cs typeface="Arial"/>
              </a:rPr>
              <a:t>block? Has </a:t>
            </a:r>
            <a:r>
              <a:rPr sz="1500" b="1" dirty="0">
                <a:latin typeface="Arial"/>
                <a:cs typeface="Arial"/>
              </a:rPr>
              <a:t>a </a:t>
            </a:r>
            <a:r>
              <a:rPr sz="1500" b="1" spc="-5" dirty="0">
                <a:latin typeface="Arial"/>
                <a:cs typeface="Arial"/>
              </a:rPr>
              <a:t>schedule</a:t>
            </a:r>
            <a:r>
              <a:rPr sz="1500" b="1" spc="185" dirty="0">
                <a:latin typeface="Arial"/>
                <a:cs typeface="Arial"/>
              </a:rPr>
              <a:t> </a:t>
            </a:r>
            <a:r>
              <a:rPr sz="1500" b="1" spc="-5" dirty="0">
                <a:latin typeface="Arial"/>
                <a:cs typeface="Arial"/>
              </a:rPr>
              <a:t>been</a:t>
            </a:r>
            <a:endParaRPr sz="1500">
              <a:latin typeface="Arial"/>
              <a:cs typeface="Arial"/>
            </a:endParaRPr>
          </a:p>
          <a:p>
            <a:pPr marL="241300">
              <a:lnSpc>
                <a:spcPts val="1530"/>
              </a:lnSpc>
            </a:pPr>
            <a:r>
              <a:rPr sz="1500" b="1" dirty="0">
                <a:latin typeface="Arial"/>
                <a:cs typeface="Arial"/>
              </a:rPr>
              <a:t>drawn </a:t>
            </a:r>
            <a:r>
              <a:rPr sz="1500" b="1" spc="-5" dirty="0">
                <a:latin typeface="Arial"/>
                <a:cs typeface="Arial"/>
              </a:rPr>
              <a:t>up that </a:t>
            </a:r>
            <a:r>
              <a:rPr sz="1500" b="1" dirty="0">
                <a:latin typeface="Arial"/>
                <a:cs typeface="Arial"/>
              </a:rPr>
              <a:t>specifies which </a:t>
            </a:r>
            <a:r>
              <a:rPr sz="1500" b="1" spc="-5" dirty="0">
                <a:latin typeface="Arial"/>
                <a:cs typeface="Arial"/>
              </a:rPr>
              <a:t>problems are </a:t>
            </a:r>
            <a:r>
              <a:rPr sz="1500" b="1" dirty="0">
                <a:latin typeface="Arial"/>
                <a:cs typeface="Arial"/>
              </a:rPr>
              <a:t>to </a:t>
            </a:r>
            <a:r>
              <a:rPr sz="1500" b="1" spc="-5" dirty="0">
                <a:latin typeface="Arial"/>
                <a:cs typeface="Arial"/>
              </a:rPr>
              <a:t>be discussed</a:t>
            </a:r>
            <a:r>
              <a:rPr sz="1500" b="1" spc="-145" dirty="0">
                <a:latin typeface="Arial"/>
                <a:cs typeface="Arial"/>
              </a:rPr>
              <a:t> </a:t>
            </a:r>
            <a:r>
              <a:rPr sz="1500" b="1" dirty="0">
                <a:latin typeface="Arial"/>
                <a:cs typeface="Arial"/>
              </a:rPr>
              <a:t>when?</a:t>
            </a:r>
            <a:endParaRPr sz="1500">
              <a:latin typeface="Arial"/>
              <a:cs typeface="Arial"/>
            </a:endParaRPr>
          </a:p>
          <a:p>
            <a:pPr marL="241300" indent="-228600">
              <a:lnSpc>
                <a:spcPct val="100000"/>
              </a:lnSpc>
              <a:spcBef>
                <a:spcPts val="455"/>
              </a:spcBef>
              <a:buFont typeface="Arial"/>
              <a:buChar char="•"/>
              <a:tabLst>
                <a:tab pos="240665" algn="l"/>
                <a:tab pos="241300" algn="l"/>
              </a:tabLst>
            </a:pPr>
            <a:r>
              <a:rPr sz="1500" b="1" dirty="0">
                <a:latin typeface="Arial"/>
                <a:cs typeface="Arial"/>
              </a:rPr>
              <a:t>Which </a:t>
            </a:r>
            <a:r>
              <a:rPr sz="1500" b="1" spc="-5" dirty="0">
                <a:latin typeface="Arial"/>
                <a:cs typeface="Arial"/>
              </a:rPr>
              <a:t>problems should be </a:t>
            </a:r>
            <a:r>
              <a:rPr sz="1500" b="1" dirty="0">
                <a:latin typeface="Arial"/>
                <a:cs typeface="Arial"/>
              </a:rPr>
              <a:t>tackled in </a:t>
            </a:r>
            <a:r>
              <a:rPr sz="1500" b="1" spc="-5" dirty="0">
                <a:latin typeface="Arial"/>
                <a:cs typeface="Arial"/>
              </a:rPr>
              <a:t>a specific</a:t>
            </a:r>
            <a:r>
              <a:rPr sz="1500" b="1" spc="-80" dirty="0">
                <a:latin typeface="Arial"/>
                <a:cs typeface="Arial"/>
              </a:rPr>
              <a:t> </a:t>
            </a:r>
            <a:r>
              <a:rPr sz="1500" b="1" spc="-5" dirty="0">
                <a:latin typeface="Arial"/>
                <a:cs typeface="Arial"/>
              </a:rPr>
              <a:t>sequence?</a:t>
            </a:r>
            <a:endParaRPr sz="15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411975-CEAC-17DA-797A-EEC14B7D4F73}"/>
              </a:ext>
            </a:extLst>
          </p:cNvPr>
          <p:cNvPicPr>
            <a:picLocks noChangeAspect="1"/>
          </p:cNvPicPr>
          <p:nvPr/>
        </p:nvPicPr>
        <p:blipFill>
          <a:blip r:embed="rId2"/>
          <a:stretch>
            <a:fillRect/>
          </a:stretch>
        </p:blipFill>
        <p:spPr>
          <a:xfrm>
            <a:off x="251996" y="210780"/>
            <a:ext cx="5953125" cy="6391275"/>
          </a:xfrm>
          <a:prstGeom prst="rect">
            <a:avLst/>
          </a:prstGeom>
        </p:spPr>
      </p:pic>
      <p:pic>
        <p:nvPicPr>
          <p:cNvPr id="7" name="Picture 6">
            <a:extLst>
              <a:ext uri="{FF2B5EF4-FFF2-40B4-BE49-F238E27FC236}">
                <a16:creationId xmlns:a16="http://schemas.microsoft.com/office/drawing/2014/main" id="{BC52D5A4-F71B-EA6A-0E9C-5309EF8391D8}"/>
              </a:ext>
            </a:extLst>
          </p:cNvPr>
          <p:cNvPicPr>
            <a:picLocks noChangeAspect="1"/>
          </p:cNvPicPr>
          <p:nvPr/>
        </p:nvPicPr>
        <p:blipFill>
          <a:blip r:embed="rId3"/>
          <a:stretch>
            <a:fillRect/>
          </a:stretch>
        </p:blipFill>
        <p:spPr>
          <a:xfrm>
            <a:off x="6194764" y="3810000"/>
            <a:ext cx="5981700" cy="1247775"/>
          </a:xfrm>
          <a:prstGeom prst="rect">
            <a:avLst/>
          </a:prstGeom>
        </p:spPr>
      </p:pic>
      <p:pic>
        <p:nvPicPr>
          <p:cNvPr id="9" name="Picture 8">
            <a:extLst>
              <a:ext uri="{FF2B5EF4-FFF2-40B4-BE49-F238E27FC236}">
                <a16:creationId xmlns:a16="http://schemas.microsoft.com/office/drawing/2014/main" id="{65AABFF7-3100-5943-5036-AAF7B04AA25B}"/>
              </a:ext>
            </a:extLst>
          </p:cNvPr>
          <p:cNvPicPr>
            <a:picLocks noChangeAspect="1"/>
          </p:cNvPicPr>
          <p:nvPr/>
        </p:nvPicPr>
        <p:blipFill>
          <a:blip r:embed="rId4"/>
          <a:stretch>
            <a:fillRect/>
          </a:stretch>
        </p:blipFill>
        <p:spPr>
          <a:xfrm>
            <a:off x="6261855" y="5257800"/>
            <a:ext cx="5857875" cy="1495425"/>
          </a:xfrm>
          <a:prstGeom prst="rect">
            <a:avLst/>
          </a:prstGeom>
        </p:spPr>
      </p:pic>
    </p:spTree>
    <p:extLst>
      <p:ext uri="{BB962C8B-B14F-4D97-AF65-F5344CB8AC3E}">
        <p14:creationId xmlns:p14="http://schemas.microsoft.com/office/powerpoint/2010/main" val="139555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52800" y="4038600"/>
            <a:ext cx="5354955" cy="939800"/>
          </a:xfrm>
          <a:prstGeom prst="rect">
            <a:avLst/>
          </a:prstGeom>
        </p:spPr>
        <p:txBody>
          <a:bodyPr vert="horz" wrap="square" lIns="0" tIns="164465" rIns="0" bIns="0" rtlCol="0">
            <a:spAutoFit/>
          </a:bodyPr>
          <a:lstStyle/>
          <a:p>
            <a:pPr marL="1905" algn="ctr">
              <a:lnSpc>
                <a:spcPct val="100000"/>
              </a:lnSpc>
              <a:spcBef>
                <a:spcPts val="1295"/>
              </a:spcBef>
            </a:pPr>
            <a:r>
              <a:rPr sz="2000" b="1" spc="-5" dirty="0">
                <a:solidFill>
                  <a:srgbClr val="003399"/>
                </a:solidFill>
                <a:latin typeface="Times New Roman"/>
                <a:cs typeface="Times New Roman"/>
              </a:rPr>
              <a:t>Problem-Based</a:t>
            </a:r>
            <a:r>
              <a:rPr sz="2000" b="1" spc="-50" dirty="0">
                <a:solidFill>
                  <a:srgbClr val="003399"/>
                </a:solidFill>
                <a:latin typeface="Times New Roman"/>
                <a:cs typeface="Times New Roman"/>
              </a:rPr>
              <a:t> </a:t>
            </a:r>
            <a:r>
              <a:rPr sz="2000" b="1" dirty="0">
                <a:solidFill>
                  <a:srgbClr val="003399"/>
                </a:solidFill>
                <a:latin typeface="Times New Roman"/>
                <a:cs typeface="Times New Roman"/>
              </a:rPr>
              <a:t>Learning:</a:t>
            </a:r>
            <a:endParaRPr sz="2000" dirty="0">
              <a:latin typeface="Times New Roman"/>
              <a:cs typeface="Times New Roman"/>
            </a:endParaRPr>
          </a:p>
          <a:p>
            <a:pPr algn="ctr">
              <a:lnSpc>
                <a:spcPct val="100000"/>
              </a:lnSpc>
              <a:spcBef>
                <a:spcPts val="1200"/>
              </a:spcBef>
            </a:pPr>
            <a:r>
              <a:rPr sz="2000" b="1" spc="-10" dirty="0">
                <a:solidFill>
                  <a:srgbClr val="003399"/>
                </a:solidFill>
                <a:latin typeface="Times New Roman"/>
                <a:cs typeface="Times New Roman"/>
              </a:rPr>
              <a:t>From </a:t>
            </a:r>
            <a:r>
              <a:rPr sz="2000" b="1" dirty="0">
                <a:solidFill>
                  <a:srgbClr val="003399"/>
                </a:solidFill>
                <a:latin typeface="Times New Roman"/>
                <a:cs typeface="Times New Roman"/>
              </a:rPr>
              <a:t>Ideas to Solutions </a:t>
            </a:r>
            <a:r>
              <a:rPr sz="2000" b="1" spc="-5" dirty="0">
                <a:solidFill>
                  <a:srgbClr val="003399"/>
                </a:solidFill>
                <a:latin typeface="Times New Roman"/>
                <a:cs typeface="Times New Roman"/>
              </a:rPr>
              <a:t>through</a:t>
            </a:r>
            <a:r>
              <a:rPr sz="2000" b="1" spc="-140" dirty="0">
                <a:solidFill>
                  <a:srgbClr val="003399"/>
                </a:solidFill>
                <a:latin typeface="Times New Roman"/>
                <a:cs typeface="Times New Roman"/>
              </a:rPr>
              <a:t> </a:t>
            </a:r>
            <a:r>
              <a:rPr sz="2000" b="1" dirty="0">
                <a:solidFill>
                  <a:srgbClr val="003399"/>
                </a:solidFill>
                <a:latin typeface="Times New Roman"/>
                <a:cs typeface="Times New Roman"/>
              </a:rPr>
              <a:t>Communication</a:t>
            </a:r>
            <a:endParaRPr sz="2000" dirty="0">
              <a:latin typeface="Times New Roman"/>
              <a:cs typeface="Times New Roman"/>
            </a:endParaRPr>
          </a:p>
        </p:txBody>
      </p:sp>
      <p:sp>
        <p:nvSpPr>
          <p:cNvPr id="3" name="object 3"/>
          <p:cNvSpPr txBox="1">
            <a:spLocks noGrp="1"/>
          </p:cNvSpPr>
          <p:nvPr>
            <p:ph type="title"/>
          </p:nvPr>
        </p:nvSpPr>
        <p:spPr>
          <a:xfrm>
            <a:off x="4434078" y="938529"/>
            <a:ext cx="3684904" cy="848360"/>
          </a:xfrm>
          <a:prstGeom prst="rect">
            <a:avLst/>
          </a:prstGeom>
        </p:spPr>
        <p:txBody>
          <a:bodyPr vert="horz" wrap="square" lIns="0" tIns="12700" rIns="0" bIns="0" rtlCol="0">
            <a:spAutoFit/>
          </a:bodyPr>
          <a:lstStyle/>
          <a:p>
            <a:pPr marL="12700">
              <a:lnSpc>
                <a:spcPct val="100000"/>
              </a:lnSpc>
              <a:spcBef>
                <a:spcPts val="100"/>
              </a:spcBef>
            </a:pPr>
            <a:r>
              <a:rPr sz="5400" spc="-235" dirty="0"/>
              <a:t>What </a:t>
            </a:r>
            <a:r>
              <a:rPr sz="5400" spc="-400" dirty="0"/>
              <a:t>Is</a:t>
            </a:r>
            <a:r>
              <a:rPr sz="5400" spc="-565" dirty="0"/>
              <a:t> </a:t>
            </a:r>
            <a:r>
              <a:rPr sz="5400" spc="-745" dirty="0"/>
              <a:t>PBL?</a:t>
            </a:r>
            <a:r>
              <a:rPr sz="5400" i="1" dirty="0">
                <a:latin typeface="Carlito"/>
                <a:cs typeface="Carlito"/>
              </a:rPr>
              <a:t> </a:t>
            </a:r>
            <a:endParaRPr sz="5400">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04F8A-EC17-456C-E24C-014823973D0F}"/>
              </a:ext>
            </a:extLst>
          </p:cNvPr>
          <p:cNvPicPr>
            <a:picLocks noChangeAspect="1"/>
          </p:cNvPicPr>
          <p:nvPr/>
        </p:nvPicPr>
        <p:blipFill>
          <a:blip r:embed="rId2"/>
          <a:stretch>
            <a:fillRect/>
          </a:stretch>
        </p:blipFill>
        <p:spPr>
          <a:xfrm>
            <a:off x="2133600" y="1348949"/>
            <a:ext cx="7162800" cy="4160102"/>
          </a:xfrm>
          <a:prstGeom prst="rect">
            <a:avLst/>
          </a:prstGeom>
        </p:spPr>
      </p:pic>
    </p:spTree>
    <p:extLst>
      <p:ext uri="{BB962C8B-B14F-4D97-AF65-F5344CB8AC3E}">
        <p14:creationId xmlns:p14="http://schemas.microsoft.com/office/powerpoint/2010/main" val="285650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D50D2-BC2A-F085-4983-8F5199D6E2A0}"/>
              </a:ext>
            </a:extLst>
          </p:cNvPr>
          <p:cNvPicPr>
            <a:picLocks noChangeAspect="1"/>
          </p:cNvPicPr>
          <p:nvPr/>
        </p:nvPicPr>
        <p:blipFill>
          <a:blip r:embed="rId2"/>
          <a:stretch>
            <a:fillRect/>
          </a:stretch>
        </p:blipFill>
        <p:spPr>
          <a:xfrm>
            <a:off x="1600200" y="990600"/>
            <a:ext cx="7339013" cy="4552187"/>
          </a:xfrm>
          <a:prstGeom prst="rect">
            <a:avLst/>
          </a:prstGeom>
        </p:spPr>
      </p:pic>
    </p:spTree>
    <p:extLst>
      <p:ext uri="{BB962C8B-B14F-4D97-AF65-F5344CB8AC3E}">
        <p14:creationId xmlns:p14="http://schemas.microsoft.com/office/powerpoint/2010/main" val="3369045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123E61-17DA-4385-5E45-8BD6358E2A6A}"/>
              </a:ext>
            </a:extLst>
          </p:cNvPr>
          <p:cNvPicPr>
            <a:picLocks noChangeAspect="1"/>
          </p:cNvPicPr>
          <p:nvPr/>
        </p:nvPicPr>
        <p:blipFill>
          <a:blip r:embed="rId2"/>
          <a:stretch>
            <a:fillRect/>
          </a:stretch>
        </p:blipFill>
        <p:spPr>
          <a:xfrm>
            <a:off x="1447800" y="1238263"/>
            <a:ext cx="7472363" cy="4381473"/>
          </a:xfrm>
          <a:prstGeom prst="rect">
            <a:avLst/>
          </a:prstGeom>
        </p:spPr>
      </p:pic>
    </p:spTree>
    <p:extLst>
      <p:ext uri="{BB962C8B-B14F-4D97-AF65-F5344CB8AC3E}">
        <p14:creationId xmlns:p14="http://schemas.microsoft.com/office/powerpoint/2010/main" val="2422270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D1D50-50FA-4D0E-6642-65A1DE80CD63}"/>
              </a:ext>
            </a:extLst>
          </p:cNvPr>
          <p:cNvPicPr>
            <a:picLocks noChangeAspect="1"/>
          </p:cNvPicPr>
          <p:nvPr/>
        </p:nvPicPr>
        <p:blipFill>
          <a:blip r:embed="rId2"/>
          <a:stretch>
            <a:fillRect/>
          </a:stretch>
        </p:blipFill>
        <p:spPr>
          <a:xfrm>
            <a:off x="1447799" y="304799"/>
            <a:ext cx="8229601" cy="6131053"/>
          </a:xfrm>
          <a:prstGeom prst="rect">
            <a:avLst/>
          </a:prstGeom>
        </p:spPr>
      </p:pic>
    </p:spTree>
    <p:extLst>
      <p:ext uri="{BB962C8B-B14F-4D97-AF65-F5344CB8AC3E}">
        <p14:creationId xmlns:p14="http://schemas.microsoft.com/office/powerpoint/2010/main" val="383892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F6476-D06F-6374-9DAC-DA4E2624C868}"/>
              </a:ext>
            </a:extLst>
          </p:cNvPr>
          <p:cNvSpPr>
            <a:spLocks noGrp="1"/>
          </p:cNvSpPr>
          <p:nvPr>
            <p:ph type="body" idx="1"/>
          </p:nvPr>
        </p:nvSpPr>
        <p:spPr>
          <a:xfrm>
            <a:off x="762000" y="5859872"/>
            <a:ext cx="10361929" cy="830997"/>
          </a:xfrm>
        </p:spPr>
        <p:txBody>
          <a:bodyPr/>
          <a:lstStyle/>
          <a:p>
            <a:pPr algn="just"/>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https://ocw.mit.edu/courses/womens-and-gender-studies/wgs-693-gender-race-and-the-complexities-of-science-and-technology-a-problem-based-learning-experiment-spring-2009/problem-based-learning/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E8F066C-6A37-100C-29C0-DB9C31197C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724" y="187106"/>
            <a:ext cx="7534276" cy="5502346"/>
          </a:xfrm>
          <a:prstGeom prst="rect">
            <a:avLst/>
          </a:prstGeom>
          <a:noFill/>
          <a:ln>
            <a:noFill/>
          </a:ln>
        </p:spPr>
      </p:pic>
    </p:spTree>
    <p:extLst>
      <p:ext uri="{BB962C8B-B14F-4D97-AF65-F5344CB8AC3E}">
        <p14:creationId xmlns:p14="http://schemas.microsoft.com/office/powerpoint/2010/main" val="1239177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3E0F82-DA8D-3BAE-696A-8979B2B71CD7}"/>
              </a:ext>
            </a:extLst>
          </p:cNvPr>
          <p:cNvSpPr>
            <a:spLocks noGrp="1"/>
          </p:cNvSpPr>
          <p:nvPr>
            <p:ph type="body" idx="1"/>
          </p:nvPr>
        </p:nvSpPr>
        <p:spPr>
          <a:xfrm>
            <a:off x="609600" y="5181600"/>
            <a:ext cx="10361929" cy="830997"/>
          </a:xfrm>
        </p:spPr>
        <p:txBody>
          <a:bodyPr/>
          <a:lstStyle/>
          <a:p>
            <a:pPr algn="just"/>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https://www.cumbria.ac.uk/research/enterprise/tean/teachers-and-educators-storehouse/archive/problem-based-learning/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EEE34BA-B487-6889-71D1-D027B6209D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799" y="561974"/>
            <a:ext cx="7984387" cy="3857625"/>
          </a:xfrm>
          <a:prstGeom prst="rect">
            <a:avLst/>
          </a:prstGeom>
          <a:noFill/>
          <a:ln>
            <a:noFill/>
          </a:ln>
        </p:spPr>
      </p:pic>
    </p:spTree>
    <p:extLst>
      <p:ext uri="{BB962C8B-B14F-4D97-AF65-F5344CB8AC3E}">
        <p14:creationId xmlns:p14="http://schemas.microsoft.com/office/powerpoint/2010/main" val="2745241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C562E-9872-FBBA-6BB6-CF0699CF7EF9}"/>
              </a:ext>
            </a:extLst>
          </p:cNvPr>
          <p:cNvPicPr>
            <a:picLocks noChangeAspect="1"/>
          </p:cNvPicPr>
          <p:nvPr/>
        </p:nvPicPr>
        <p:blipFill>
          <a:blip r:embed="rId2"/>
          <a:stretch>
            <a:fillRect/>
          </a:stretch>
        </p:blipFill>
        <p:spPr>
          <a:xfrm>
            <a:off x="304800" y="740"/>
            <a:ext cx="5064892" cy="6858000"/>
          </a:xfrm>
          <a:prstGeom prst="rect">
            <a:avLst/>
          </a:prstGeom>
        </p:spPr>
      </p:pic>
      <p:pic>
        <p:nvPicPr>
          <p:cNvPr id="7" name="Picture 6">
            <a:extLst>
              <a:ext uri="{FF2B5EF4-FFF2-40B4-BE49-F238E27FC236}">
                <a16:creationId xmlns:a16="http://schemas.microsoft.com/office/drawing/2014/main" id="{3F8385CE-7AD8-1F77-2786-CE01EDF75A0A}"/>
              </a:ext>
            </a:extLst>
          </p:cNvPr>
          <p:cNvPicPr>
            <a:picLocks noChangeAspect="1"/>
          </p:cNvPicPr>
          <p:nvPr/>
        </p:nvPicPr>
        <p:blipFill>
          <a:blip r:embed="rId3"/>
          <a:stretch>
            <a:fillRect/>
          </a:stretch>
        </p:blipFill>
        <p:spPr>
          <a:xfrm>
            <a:off x="6629400" y="-17755"/>
            <a:ext cx="5193515" cy="6858000"/>
          </a:xfrm>
          <a:prstGeom prst="rect">
            <a:avLst/>
          </a:prstGeom>
        </p:spPr>
      </p:pic>
    </p:spTree>
    <p:extLst>
      <p:ext uri="{BB962C8B-B14F-4D97-AF65-F5344CB8AC3E}">
        <p14:creationId xmlns:p14="http://schemas.microsoft.com/office/powerpoint/2010/main" val="3021214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3630-4DC8-093C-9540-6A0AEC81BFD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4753900-CD55-FFEC-237B-C1F6C39946A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3D1CAF1-0BCA-0470-E854-CAC4B3702922}"/>
              </a:ext>
            </a:extLst>
          </p:cNvPr>
          <p:cNvPicPr>
            <a:picLocks noChangeAspect="1"/>
          </p:cNvPicPr>
          <p:nvPr/>
        </p:nvPicPr>
        <p:blipFill>
          <a:blip r:embed="rId2"/>
          <a:stretch>
            <a:fillRect/>
          </a:stretch>
        </p:blipFill>
        <p:spPr>
          <a:xfrm>
            <a:off x="0" y="76200"/>
            <a:ext cx="12192000" cy="6705600"/>
          </a:xfrm>
          <a:prstGeom prst="rect">
            <a:avLst/>
          </a:prstGeom>
        </p:spPr>
      </p:pic>
    </p:spTree>
    <p:extLst>
      <p:ext uri="{BB962C8B-B14F-4D97-AF65-F5344CB8AC3E}">
        <p14:creationId xmlns:p14="http://schemas.microsoft.com/office/powerpoint/2010/main" val="778932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4F6734-992A-AB4A-521C-E2D2A5E95347}"/>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C08DC3E9-090D-B5EB-DC93-983A7C2676EE}"/>
              </a:ext>
            </a:extLst>
          </p:cNvPr>
          <p:cNvPicPr>
            <a:picLocks noChangeAspect="1"/>
          </p:cNvPicPr>
          <p:nvPr/>
        </p:nvPicPr>
        <p:blipFill>
          <a:blip r:embed="rId2"/>
          <a:stretch>
            <a:fillRect/>
          </a:stretch>
        </p:blipFill>
        <p:spPr>
          <a:xfrm>
            <a:off x="152400" y="19975"/>
            <a:ext cx="11324934" cy="6789874"/>
          </a:xfrm>
          <a:prstGeom prst="rect">
            <a:avLst/>
          </a:prstGeom>
        </p:spPr>
      </p:pic>
    </p:spTree>
    <p:extLst>
      <p:ext uri="{BB962C8B-B14F-4D97-AF65-F5344CB8AC3E}">
        <p14:creationId xmlns:p14="http://schemas.microsoft.com/office/powerpoint/2010/main" val="3468235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4B3-7EA9-C02F-6E34-471AF6DC1B4B}"/>
              </a:ext>
            </a:extLst>
          </p:cNvPr>
          <p:cNvSpPr>
            <a:spLocks noGrp="1"/>
          </p:cNvSpPr>
          <p:nvPr>
            <p:ph type="title"/>
          </p:nvPr>
        </p:nvSpPr>
        <p:spPr>
          <a:xfrm>
            <a:off x="490346" y="167131"/>
            <a:ext cx="11211306" cy="892552"/>
          </a:xfrm>
        </p:spPr>
        <p:txBody>
          <a:bodyPr/>
          <a:lstStyle/>
          <a:p>
            <a:r>
              <a:rPr lang="en-US" sz="1800" b="1" dirty="0">
                <a:solidFill>
                  <a:srgbClr val="464646"/>
                </a:solidFill>
                <a:effectLst/>
                <a:latin typeface="Times New Roman" panose="02020603050405020304" pitchFamily="18" charset="0"/>
                <a:ea typeface="Times New Roman" panose="02020603050405020304" pitchFamily="18" charset="0"/>
              </a:rPr>
              <a:t>PBL &amp; NEUROAESTHETICS - ONE EXAMPLE:</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95A27C6B-111C-0D85-11D6-9AEA5767F41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6EBAFB18-91B7-9C28-C018-87A636338685}"/>
              </a:ext>
            </a:extLst>
          </p:cNvPr>
          <p:cNvPicPr>
            <a:picLocks noChangeAspect="1"/>
          </p:cNvPicPr>
          <p:nvPr/>
        </p:nvPicPr>
        <p:blipFill>
          <a:blip r:embed="rId2"/>
          <a:stretch>
            <a:fillRect/>
          </a:stretch>
        </p:blipFill>
        <p:spPr>
          <a:xfrm>
            <a:off x="912816" y="738522"/>
            <a:ext cx="10668000" cy="5930153"/>
          </a:xfrm>
          <a:prstGeom prst="rect">
            <a:avLst/>
          </a:prstGeom>
        </p:spPr>
      </p:pic>
    </p:spTree>
    <p:extLst>
      <p:ext uri="{BB962C8B-B14F-4D97-AF65-F5344CB8AC3E}">
        <p14:creationId xmlns:p14="http://schemas.microsoft.com/office/powerpoint/2010/main" val="285103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6558" y="496265"/>
            <a:ext cx="9761220" cy="697230"/>
          </a:xfrm>
          <a:prstGeom prst="rect">
            <a:avLst/>
          </a:prstGeom>
        </p:spPr>
        <p:txBody>
          <a:bodyPr vert="horz" wrap="square" lIns="0" tIns="13335" rIns="0" bIns="0" rtlCol="0">
            <a:spAutoFit/>
          </a:bodyPr>
          <a:lstStyle/>
          <a:p>
            <a:pPr marL="12700">
              <a:lnSpc>
                <a:spcPct val="100000"/>
              </a:lnSpc>
              <a:spcBef>
                <a:spcPts val="105"/>
              </a:spcBef>
            </a:pPr>
            <a:r>
              <a:rPr sz="4400" spc="-250" dirty="0"/>
              <a:t>Characteristics </a:t>
            </a:r>
            <a:r>
              <a:rPr sz="4400" spc="-285" dirty="0"/>
              <a:t>Needed </a:t>
            </a:r>
            <a:r>
              <a:rPr sz="4400" spc="-90" dirty="0"/>
              <a:t>in </a:t>
            </a:r>
            <a:r>
              <a:rPr sz="4400" spc="-310" dirty="0"/>
              <a:t>College</a:t>
            </a:r>
            <a:r>
              <a:rPr sz="4400" spc="-705" dirty="0"/>
              <a:t> </a:t>
            </a:r>
            <a:r>
              <a:rPr sz="4400" spc="-300" dirty="0"/>
              <a:t>Graduates</a:t>
            </a:r>
            <a:endParaRPr sz="4400"/>
          </a:p>
        </p:txBody>
      </p:sp>
      <p:sp>
        <p:nvSpPr>
          <p:cNvPr id="3" name="object 3"/>
          <p:cNvSpPr txBox="1"/>
          <p:nvPr/>
        </p:nvSpPr>
        <p:spPr>
          <a:xfrm>
            <a:off x="993139" y="1863052"/>
            <a:ext cx="9908540" cy="2839720"/>
          </a:xfrm>
          <a:prstGeom prst="rect">
            <a:avLst/>
          </a:prstGeom>
        </p:spPr>
        <p:txBody>
          <a:bodyPr vert="horz" wrap="square" lIns="0" tIns="98425" rIns="0" bIns="0" rtlCol="0">
            <a:spAutoFit/>
          </a:bodyPr>
          <a:lstStyle/>
          <a:p>
            <a:pPr marL="469900" indent="-457200">
              <a:lnSpc>
                <a:spcPct val="100000"/>
              </a:lnSpc>
              <a:spcBef>
                <a:spcPts val="775"/>
              </a:spcBef>
              <a:buFont typeface="Arial" pitchFamily="34" charset="0"/>
              <a:buChar char="•"/>
            </a:pPr>
            <a:r>
              <a:rPr sz="2800" spc="-5" dirty="0">
                <a:solidFill>
                  <a:srgbClr val="333399"/>
                </a:solidFill>
                <a:latin typeface="Carlito"/>
                <a:cs typeface="Carlito"/>
              </a:rPr>
              <a:t>High </a:t>
            </a:r>
            <a:r>
              <a:rPr sz="2800" spc="-10" dirty="0">
                <a:solidFill>
                  <a:srgbClr val="333399"/>
                </a:solidFill>
                <a:latin typeface="Carlito"/>
                <a:cs typeface="Carlito"/>
              </a:rPr>
              <a:t>level </a:t>
            </a:r>
            <a:r>
              <a:rPr sz="2800" spc="-5" dirty="0">
                <a:solidFill>
                  <a:srgbClr val="333399"/>
                </a:solidFill>
                <a:latin typeface="Carlito"/>
                <a:cs typeface="Carlito"/>
              </a:rPr>
              <a:t>of </a:t>
            </a:r>
            <a:r>
              <a:rPr sz="2800" spc="-10" dirty="0">
                <a:solidFill>
                  <a:srgbClr val="333399"/>
                </a:solidFill>
                <a:latin typeface="Carlito"/>
                <a:cs typeface="Carlito"/>
              </a:rPr>
              <a:t>communication</a:t>
            </a:r>
            <a:r>
              <a:rPr sz="2800" spc="55" dirty="0">
                <a:solidFill>
                  <a:srgbClr val="333399"/>
                </a:solidFill>
                <a:latin typeface="Carlito"/>
                <a:cs typeface="Carlito"/>
              </a:rPr>
              <a:t> </a:t>
            </a:r>
            <a:r>
              <a:rPr sz="2800" spc="-10" dirty="0">
                <a:solidFill>
                  <a:srgbClr val="333399"/>
                </a:solidFill>
                <a:latin typeface="Carlito"/>
                <a:cs typeface="Carlito"/>
              </a:rPr>
              <a:t>skills</a:t>
            </a:r>
            <a:endParaRPr sz="2800" dirty="0">
              <a:latin typeface="Carlito"/>
              <a:cs typeface="Carlito"/>
            </a:endParaRPr>
          </a:p>
          <a:p>
            <a:pPr marL="469265" marR="5080" indent="-457200">
              <a:lnSpc>
                <a:spcPts val="3020"/>
              </a:lnSpc>
              <a:spcBef>
                <a:spcPts val="1055"/>
              </a:spcBef>
              <a:buFont typeface="Arial" pitchFamily="34" charset="0"/>
              <a:buChar char="•"/>
            </a:pPr>
            <a:r>
              <a:rPr sz="2800" spc="-5" dirty="0">
                <a:solidFill>
                  <a:srgbClr val="333399"/>
                </a:solidFill>
                <a:latin typeface="Carlito"/>
                <a:cs typeface="Carlito"/>
              </a:rPr>
              <a:t>Ability </a:t>
            </a:r>
            <a:r>
              <a:rPr sz="2800" spc="-20" dirty="0">
                <a:solidFill>
                  <a:srgbClr val="333399"/>
                </a:solidFill>
                <a:latin typeface="Carlito"/>
                <a:cs typeface="Carlito"/>
              </a:rPr>
              <a:t>to </a:t>
            </a:r>
            <a:r>
              <a:rPr sz="2800" spc="-15" dirty="0">
                <a:solidFill>
                  <a:srgbClr val="333399"/>
                </a:solidFill>
                <a:latin typeface="Carlito"/>
                <a:cs typeface="Carlito"/>
              </a:rPr>
              <a:t>define problems, gather </a:t>
            </a:r>
            <a:r>
              <a:rPr sz="2800" spc="-5" dirty="0">
                <a:solidFill>
                  <a:srgbClr val="333399"/>
                </a:solidFill>
                <a:latin typeface="Carlito"/>
                <a:cs typeface="Carlito"/>
              </a:rPr>
              <a:t>and </a:t>
            </a:r>
            <a:r>
              <a:rPr sz="2800" spc="-15" dirty="0">
                <a:solidFill>
                  <a:srgbClr val="333399"/>
                </a:solidFill>
                <a:latin typeface="Carlito"/>
                <a:cs typeface="Carlito"/>
              </a:rPr>
              <a:t>evaluate information, </a:t>
            </a:r>
            <a:r>
              <a:rPr sz="2800" spc="-10" dirty="0">
                <a:solidFill>
                  <a:srgbClr val="333399"/>
                </a:solidFill>
                <a:latin typeface="Carlito"/>
                <a:cs typeface="Carlito"/>
              </a:rPr>
              <a:t>develop  solutions</a:t>
            </a:r>
            <a:endParaRPr sz="2800" dirty="0">
              <a:latin typeface="Carlito"/>
              <a:cs typeface="Carlito"/>
            </a:endParaRPr>
          </a:p>
          <a:p>
            <a:pPr marL="469900" indent="-457200">
              <a:lnSpc>
                <a:spcPct val="100000"/>
              </a:lnSpc>
              <a:spcBef>
                <a:spcPts val="620"/>
              </a:spcBef>
              <a:buFont typeface="Arial" pitchFamily="34" charset="0"/>
              <a:buChar char="•"/>
            </a:pPr>
            <a:r>
              <a:rPr sz="2800" spc="-65" dirty="0">
                <a:solidFill>
                  <a:srgbClr val="333399"/>
                </a:solidFill>
                <a:latin typeface="Carlito"/>
                <a:cs typeface="Carlito"/>
              </a:rPr>
              <a:t>Team </a:t>
            </a:r>
            <a:r>
              <a:rPr sz="2800" spc="-5" dirty="0">
                <a:solidFill>
                  <a:srgbClr val="333399"/>
                </a:solidFill>
                <a:latin typeface="Carlito"/>
                <a:cs typeface="Carlito"/>
              </a:rPr>
              <a:t>skills -- ability </a:t>
            </a:r>
            <a:r>
              <a:rPr sz="2800" spc="-20" dirty="0">
                <a:solidFill>
                  <a:srgbClr val="333399"/>
                </a:solidFill>
                <a:latin typeface="Carlito"/>
                <a:cs typeface="Carlito"/>
              </a:rPr>
              <a:t>to </a:t>
            </a:r>
            <a:r>
              <a:rPr sz="2800" spc="-10" dirty="0">
                <a:solidFill>
                  <a:srgbClr val="333399"/>
                </a:solidFill>
                <a:latin typeface="Carlito"/>
                <a:cs typeface="Carlito"/>
              </a:rPr>
              <a:t>work </a:t>
            </a:r>
            <a:r>
              <a:rPr sz="2800" dirty="0">
                <a:solidFill>
                  <a:srgbClr val="333399"/>
                </a:solidFill>
                <a:latin typeface="Carlito"/>
                <a:cs typeface="Carlito"/>
              </a:rPr>
              <a:t>with</a:t>
            </a:r>
            <a:r>
              <a:rPr sz="2800" spc="135" dirty="0">
                <a:solidFill>
                  <a:srgbClr val="333399"/>
                </a:solidFill>
                <a:latin typeface="Carlito"/>
                <a:cs typeface="Carlito"/>
              </a:rPr>
              <a:t> </a:t>
            </a:r>
            <a:r>
              <a:rPr sz="2800" spc="-15" dirty="0">
                <a:solidFill>
                  <a:srgbClr val="333399"/>
                </a:solidFill>
                <a:latin typeface="Carlito"/>
                <a:cs typeface="Carlito"/>
              </a:rPr>
              <a:t>others</a:t>
            </a:r>
            <a:endParaRPr sz="2800" dirty="0">
              <a:latin typeface="Carlito"/>
              <a:cs typeface="Carlito"/>
            </a:endParaRPr>
          </a:p>
          <a:p>
            <a:pPr marL="469265" marR="35560" indent="-457200">
              <a:lnSpc>
                <a:spcPts val="3020"/>
              </a:lnSpc>
              <a:spcBef>
                <a:spcPts val="1045"/>
              </a:spcBef>
              <a:buFont typeface="Arial" pitchFamily="34" charset="0"/>
              <a:buChar char="•"/>
            </a:pPr>
            <a:r>
              <a:rPr sz="2800" spc="-5" dirty="0">
                <a:solidFill>
                  <a:srgbClr val="333399"/>
                </a:solidFill>
                <a:latin typeface="Carlito"/>
                <a:cs typeface="Carlito"/>
              </a:rPr>
              <a:t>Ability </a:t>
            </a:r>
            <a:r>
              <a:rPr sz="2800" spc="-20" dirty="0">
                <a:solidFill>
                  <a:srgbClr val="333399"/>
                </a:solidFill>
                <a:latin typeface="Carlito"/>
                <a:cs typeface="Carlito"/>
              </a:rPr>
              <a:t>to </a:t>
            </a:r>
            <a:r>
              <a:rPr sz="2800" spc="-10" dirty="0">
                <a:solidFill>
                  <a:srgbClr val="333399"/>
                </a:solidFill>
                <a:latin typeface="Carlito"/>
                <a:cs typeface="Carlito"/>
              </a:rPr>
              <a:t>use </a:t>
            </a:r>
            <a:r>
              <a:rPr sz="2800" spc="-5" dirty="0">
                <a:solidFill>
                  <a:srgbClr val="333399"/>
                </a:solidFill>
                <a:latin typeface="Carlito"/>
                <a:cs typeface="Carlito"/>
              </a:rPr>
              <a:t>all of the </a:t>
            </a:r>
            <a:r>
              <a:rPr sz="2800" spc="-10" dirty="0">
                <a:solidFill>
                  <a:srgbClr val="333399"/>
                </a:solidFill>
                <a:latin typeface="Carlito"/>
                <a:cs typeface="Carlito"/>
              </a:rPr>
              <a:t>above </a:t>
            </a:r>
            <a:r>
              <a:rPr sz="2800" spc="-15" dirty="0">
                <a:solidFill>
                  <a:srgbClr val="333399"/>
                </a:solidFill>
                <a:latin typeface="Carlito"/>
                <a:cs typeface="Carlito"/>
              </a:rPr>
              <a:t>to </a:t>
            </a:r>
            <a:r>
              <a:rPr sz="2800" spc="-10" dirty="0">
                <a:solidFill>
                  <a:srgbClr val="333399"/>
                </a:solidFill>
                <a:latin typeface="Carlito"/>
                <a:cs typeface="Carlito"/>
              </a:rPr>
              <a:t>address </a:t>
            </a:r>
            <a:r>
              <a:rPr sz="2800" spc="-15" dirty="0">
                <a:solidFill>
                  <a:srgbClr val="333399"/>
                </a:solidFill>
                <a:latin typeface="Carlito"/>
                <a:cs typeface="Carlito"/>
              </a:rPr>
              <a:t>problems </a:t>
            </a:r>
            <a:r>
              <a:rPr sz="2800" spc="-5" dirty="0">
                <a:solidFill>
                  <a:srgbClr val="333399"/>
                </a:solidFill>
                <a:latin typeface="Carlito"/>
                <a:cs typeface="Carlito"/>
              </a:rPr>
              <a:t>in a </a:t>
            </a:r>
            <a:r>
              <a:rPr sz="2800" spc="-20" dirty="0">
                <a:solidFill>
                  <a:srgbClr val="333399"/>
                </a:solidFill>
                <a:latin typeface="Carlito"/>
                <a:cs typeface="Carlito"/>
              </a:rPr>
              <a:t>complex </a:t>
            </a:r>
            <a:r>
              <a:rPr sz="2800" spc="-15" dirty="0">
                <a:solidFill>
                  <a:srgbClr val="333399"/>
                </a:solidFill>
                <a:latin typeface="Carlito"/>
                <a:cs typeface="Carlito"/>
              </a:rPr>
              <a:t>real-  </a:t>
            </a:r>
            <a:r>
              <a:rPr sz="2800" spc="-10" dirty="0">
                <a:solidFill>
                  <a:srgbClr val="333399"/>
                </a:solidFill>
                <a:latin typeface="Carlito"/>
                <a:cs typeface="Carlito"/>
              </a:rPr>
              <a:t>world</a:t>
            </a:r>
            <a:r>
              <a:rPr sz="2800" spc="-5" dirty="0">
                <a:solidFill>
                  <a:srgbClr val="333399"/>
                </a:solidFill>
                <a:latin typeface="Carlito"/>
                <a:cs typeface="Carlito"/>
              </a:rPr>
              <a:t> </a:t>
            </a:r>
            <a:r>
              <a:rPr sz="2800" spc="-15" dirty="0">
                <a:solidFill>
                  <a:srgbClr val="333399"/>
                </a:solidFill>
                <a:latin typeface="Carlito"/>
                <a:cs typeface="Carlito"/>
              </a:rPr>
              <a:t>setting</a:t>
            </a:r>
            <a:endParaRPr sz="2800" dirty="0">
              <a:latin typeface="Carlito"/>
              <a:cs typeface="Carlito"/>
            </a:endParaRPr>
          </a:p>
        </p:txBody>
      </p:sp>
      <p:sp>
        <p:nvSpPr>
          <p:cNvPr id="4" name="object 4"/>
          <p:cNvSpPr txBox="1"/>
          <p:nvPr/>
        </p:nvSpPr>
        <p:spPr>
          <a:xfrm>
            <a:off x="870610" y="5678220"/>
            <a:ext cx="5556250" cy="635635"/>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0099"/>
                </a:solidFill>
                <a:latin typeface="Times New Roman"/>
                <a:cs typeface="Times New Roman"/>
              </a:rPr>
              <a:t>Quality Assurance in </a:t>
            </a:r>
            <a:r>
              <a:rPr sz="2000" spc="-5" dirty="0">
                <a:solidFill>
                  <a:srgbClr val="000099"/>
                </a:solidFill>
                <a:latin typeface="Times New Roman"/>
                <a:cs typeface="Times New Roman"/>
              </a:rPr>
              <a:t>Undergraduate </a:t>
            </a:r>
            <a:r>
              <a:rPr sz="2000" dirty="0">
                <a:solidFill>
                  <a:srgbClr val="000099"/>
                </a:solidFill>
                <a:latin typeface="Times New Roman"/>
                <a:cs typeface="Times New Roman"/>
              </a:rPr>
              <a:t>Education</a:t>
            </a:r>
            <a:r>
              <a:rPr sz="2000" spc="-220" dirty="0">
                <a:solidFill>
                  <a:srgbClr val="000099"/>
                </a:solidFill>
                <a:latin typeface="Times New Roman"/>
                <a:cs typeface="Times New Roman"/>
              </a:rPr>
              <a:t> </a:t>
            </a:r>
            <a:r>
              <a:rPr sz="2000" dirty="0">
                <a:solidFill>
                  <a:srgbClr val="000099"/>
                </a:solidFill>
                <a:latin typeface="Times New Roman"/>
                <a:cs typeface="Times New Roman"/>
              </a:rPr>
              <a:t>(1994)  </a:t>
            </a:r>
            <a:r>
              <a:rPr sz="2000" spc="-10" dirty="0">
                <a:solidFill>
                  <a:srgbClr val="000099"/>
                </a:solidFill>
                <a:latin typeface="Times New Roman"/>
                <a:cs typeface="Times New Roman"/>
              </a:rPr>
              <a:t>Wingspread </a:t>
            </a:r>
            <a:r>
              <a:rPr sz="2000" dirty="0">
                <a:solidFill>
                  <a:srgbClr val="000099"/>
                </a:solidFill>
                <a:latin typeface="Times New Roman"/>
                <a:cs typeface="Times New Roman"/>
              </a:rPr>
              <a:t>Conference, ECS, </a:t>
            </a:r>
            <a:r>
              <a:rPr sz="2000" spc="-10" dirty="0">
                <a:solidFill>
                  <a:srgbClr val="000099"/>
                </a:solidFill>
                <a:latin typeface="Times New Roman"/>
                <a:cs typeface="Times New Roman"/>
              </a:rPr>
              <a:t>Boulder,</a:t>
            </a:r>
            <a:r>
              <a:rPr sz="2000" spc="-114" dirty="0">
                <a:solidFill>
                  <a:srgbClr val="000099"/>
                </a:solidFill>
                <a:latin typeface="Times New Roman"/>
                <a:cs typeface="Times New Roman"/>
              </a:rPr>
              <a:t> </a:t>
            </a:r>
            <a:r>
              <a:rPr sz="2000" dirty="0">
                <a:solidFill>
                  <a:srgbClr val="000099"/>
                </a:solidFill>
                <a:latin typeface="Times New Roman"/>
                <a:cs typeface="Times New Roman"/>
              </a:rPr>
              <a:t>CO.</a:t>
            </a:r>
            <a:endParaRPr sz="20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B8A909-D218-2094-C401-366196E9D0C8}"/>
              </a:ext>
            </a:extLst>
          </p:cNvPr>
          <p:cNvPicPr>
            <a:picLocks noChangeAspect="1"/>
          </p:cNvPicPr>
          <p:nvPr/>
        </p:nvPicPr>
        <p:blipFill>
          <a:blip r:embed="rId2"/>
          <a:stretch>
            <a:fillRect/>
          </a:stretch>
        </p:blipFill>
        <p:spPr>
          <a:xfrm>
            <a:off x="1981200" y="1219200"/>
            <a:ext cx="6772542" cy="3429000"/>
          </a:xfrm>
          <a:prstGeom prst="rect">
            <a:avLst/>
          </a:prstGeom>
        </p:spPr>
      </p:pic>
    </p:spTree>
    <p:extLst>
      <p:ext uri="{BB962C8B-B14F-4D97-AF65-F5344CB8AC3E}">
        <p14:creationId xmlns:p14="http://schemas.microsoft.com/office/powerpoint/2010/main" val="3493166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D13D6-219C-0BF5-8BD3-89FB11C1AA03}"/>
              </a:ext>
            </a:extLst>
          </p:cNvPr>
          <p:cNvSpPr>
            <a:spLocks noGrp="1"/>
          </p:cNvSpPr>
          <p:nvPr>
            <p:ph type="body" idx="1"/>
          </p:nvPr>
        </p:nvSpPr>
        <p:spPr>
          <a:xfrm>
            <a:off x="685800" y="304800"/>
            <a:ext cx="10361929" cy="6323013"/>
          </a:xfrm>
        </p:spPr>
        <p:txBody>
          <a:bodyPr/>
          <a:lstStyle/>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Constructive alignment of assessment with learning objectives and learning activities (Biggs and Tang, 2011) starts from the fact that a teaching process is considered effective, if we develop the design of the activity combining in a constructivist way the following elements: goals, activities learning and assessment tasks (Figure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Constructive alignment is a way of designing a course or way of learning based on what learners should know and be able to demonstrate at the end of the course. Learning objectives, assessment methods, and learning / learning facilitation activities are intentionally “aligned” so that learning outcomes are as good as possible (Blumberg, 2009).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Our education is focused on skills, the relevance is as follows: since we aim to develop skills (general, specific) in students, "Assessment is an organic component of the learning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We can explain the phrase in quotation marks from the previous paragraph with Biggs' help: learning objectives, learning activities and assessment must be "aligned", i.e. assessment must be incorporated into the learning process. I need to establish, as a trainer, how I will assess learning and include those opportunities to demonstrate the competence pursued in the design of the learning process. In other words, learning tasks and assessment tasks are basically one and the same thing. Implication: the paradigm of the three distinct moments (design - teaching - evaluation) must be taken seriously. While "teaching", in fact while facilitating the learning process, I have to evaluate. Moreover, before I think about how I will facilitate learning, I have to decide what and how I will evaluate, because - since assessment tasks are learning tasks - it makes sense that I have to design these tasks first.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887308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9000EF-3976-D493-EFA3-98836C8B6D3C}"/>
              </a:ext>
            </a:extLst>
          </p:cNvPr>
          <p:cNvSpPr>
            <a:spLocks noGrp="1"/>
          </p:cNvSpPr>
          <p:nvPr>
            <p:ph type="body" idx="1"/>
          </p:nvPr>
        </p:nvSpPr>
        <p:spPr>
          <a:xfrm>
            <a:off x="915035" y="228600"/>
            <a:ext cx="10361929" cy="6751464"/>
          </a:xfrm>
        </p:spPr>
        <p:txBody>
          <a:bodyPr/>
          <a:lstStyle/>
          <a:p>
            <a:pPr marR="311785" algn="just">
              <a:lnSpc>
                <a:spcPct val="107000"/>
              </a:lnSpc>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general, a checklist would include the following questions:</a:t>
            </a:r>
          </a:p>
          <a:p>
            <a:pPr marR="311785" algn="just">
              <a:lnSpc>
                <a:spcPct val="107000"/>
              </a:lnSpc>
              <a:spcAft>
                <a:spcPts val="800"/>
              </a:spcAft>
            </a:pPr>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311785" algn="just">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are the objectives of the course? (What will students know at the end of the course and be able to apply in practice?)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is the form of organizing the course? (lecture, discussions, teamwork)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is the ultimate goal of the activities? (what are the skills and attitudes developed?)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are the preconditions and conditions for promoting the course?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is the purpose of the test? (understanding, capacity for synthesis, application of knowledge in a new context)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are the assessment methods meant to help the student learn?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are the recommended bibliographic references for students? (the recommended bibliography should be specified for each chapter).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311785" algn="just">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2019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88EA-2AF5-23FC-63C9-19F539426467}"/>
              </a:ext>
            </a:extLst>
          </p:cNvPr>
          <p:cNvSpPr>
            <a:spLocks noGrp="1"/>
          </p:cNvSpPr>
          <p:nvPr>
            <p:ph type="body" idx="1"/>
          </p:nvPr>
        </p:nvSpPr>
        <p:spPr>
          <a:xfrm>
            <a:off x="762000" y="304800"/>
            <a:ext cx="10361929" cy="5987793"/>
          </a:xfrm>
        </p:spPr>
        <p:txBody>
          <a:bodyPr/>
          <a:lstStyle/>
          <a:p>
            <a:pPr algn="just">
              <a:lnSpc>
                <a:spcPct val="107000"/>
              </a:lnSpc>
              <a:spcBef>
                <a:spcPts val="1200"/>
              </a:spcBef>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Specific assessment methods to test the acquisition of both knowledge and skills and 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This will include the list of questions that students will have to answer, the structure of the presentation or project they are going to support or the list of requirements that the practical work must satisfy if necessary. Depending on the specificity of each course, this part can include any type of assessment that the teacher considers appropriate for testing the acquisitions accumulated during the course.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products of the problem-based learning process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2.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3. Annexes of each report (minutes, concept maps, summaries, reported projects).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evaluation should be divided into two directions: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 product component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2. the component of the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4488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3D2947-11FB-10C5-5A45-7287FDB5DAF9}"/>
              </a:ext>
            </a:extLst>
          </p:cNvPr>
          <p:cNvSpPr>
            <a:spLocks noGrp="1"/>
          </p:cNvSpPr>
          <p:nvPr>
            <p:ph type="body" idx="1"/>
          </p:nvPr>
        </p:nvSpPr>
        <p:spPr>
          <a:xfrm>
            <a:off x="533400" y="304800"/>
            <a:ext cx="10361929" cy="5040739"/>
          </a:xfrm>
        </p:spPr>
        <p:txBody>
          <a:bodyPr/>
          <a:lstStyle/>
          <a:p>
            <a:pPr indent="457200"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study group will submit one of the following documents at the end of each project: a poster, report, oral presentation, a web page, a drawing or the construction of a device. The specific format will be identified in the initial phase.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Each individual in the group will be evaluated according to how well they do in the following directions: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Analysis of the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Innovation of possible 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Critical evaluation of the group's suggestions;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Demonstration of both previous and newly acquired knowledge by participating in the case study;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using practical skills in solving the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44814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D8DC3-FF57-0282-2A60-452C6963C75F}"/>
              </a:ext>
            </a:extLst>
          </p:cNvPr>
          <p:cNvSpPr>
            <a:spLocks noGrp="1"/>
          </p:cNvSpPr>
          <p:nvPr>
            <p:ph type="body" idx="1"/>
          </p:nvPr>
        </p:nvSpPr>
        <p:spPr>
          <a:xfrm>
            <a:off x="915035" y="1795017"/>
            <a:ext cx="10361929" cy="4329262"/>
          </a:xfrm>
        </p:spPr>
        <p:txBody>
          <a:bodyPr/>
          <a:lstStyle/>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Their role as a team member will also be assessed, including how well they have fulfilled their role of: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leader of the discussion;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scribe;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time administrator;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member of the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Bef>
                <a:spcPts val="1200"/>
              </a:spcBef>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One of the weaknesses of the PBL system is the lack of a formal evaluation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(Reis &amp;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Renzulli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1991) because it is often missing or not aligned with the objectives of the PBL. Although there is much written work on student assessment, these assessment methods are not often applied in PBL groups (Reis &amp;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Renzulli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1991;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Treffinger</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1989; Westberg, 1991).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401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68190" y="1069593"/>
            <a:ext cx="7623810" cy="635000"/>
          </a:xfrm>
          <a:prstGeom prst="rect">
            <a:avLst/>
          </a:prstGeom>
        </p:spPr>
        <p:txBody>
          <a:bodyPr vert="horz" wrap="square" lIns="0" tIns="12065" rIns="0" bIns="0" rtlCol="0">
            <a:spAutoFit/>
          </a:bodyPr>
          <a:lstStyle/>
          <a:p>
            <a:pPr marL="12700">
              <a:lnSpc>
                <a:spcPct val="100000"/>
              </a:lnSpc>
              <a:spcBef>
                <a:spcPts val="95"/>
              </a:spcBef>
            </a:pPr>
            <a:r>
              <a:rPr sz="4000" spc="-180" dirty="0">
                <a:latin typeface="Arial"/>
                <a:cs typeface="Arial"/>
              </a:rPr>
              <a:t>2.</a:t>
            </a:r>
            <a:r>
              <a:rPr sz="4000" spc="-340" dirty="0">
                <a:latin typeface="Arial"/>
                <a:cs typeface="Arial"/>
              </a:rPr>
              <a:t> </a:t>
            </a:r>
            <a:r>
              <a:rPr sz="4000" spc="-720" dirty="0">
                <a:latin typeface="Arial"/>
                <a:cs typeface="Arial"/>
              </a:rPr>
              <a:t>RESEARCH</a:t>
            </a:r>
            <a:r>
              <a:rPr lang="en-US" sz="4000" spc="-720" dirty="0">
                <a:latin typeface="Arial"/>
                <a:cs typeface="Arial"/>
              </a:rPr>
              <a:t>     METHODOLOGY</a:t>
            </a:r>
            <a:endParaRPr sz="4000" dirty="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432816" y="701040"/>
            <a:ext cx="8074152" cy="95554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794130"/>
            <a:ext cx="7533005" cy="543560"/>
          </a:xfrm>
          <a:prstGeom prst="rect">
            <a:avLst/>
          </a:prstGeom>
        </p:spPr>
        <p:txBody>
          <a:bodyPr vert="horz" wrap="square" lIns="0" tIns="12065" rIns="0" bIns="0" rtlCol="0">
            <a:spAutoFit/>
          </a:bodyPr>
          <a:lstStyle/>
          <a:p>
            <a:pPr marL="12700">
              <a:lnSpc>
                <a:spcPct val="100000"/>
              </a:lnSpc>
              <a:spcBef>
                <a:spcPts val="95"/>
              </a:spcBef>
            </a:pPr>
            <a:r>
              <a:rPr sz="3400" b="1" spc="95" dirty="0">
                <a:solidFill>
                  <a:srgbClr val="006633"/>
                </a:solidFill>
                <a:latin typeface="Times New Roman"/>
                <a:cs typeface="Times New Roman"/>
              </a:rPr>
              <a:t>OUTLINE </a:t>
            </a:r>
            <a:r>
              <a:rPr sz="3400" b="1" spc="25" dirty="0">
                <a:solidFill>
                  <a:srgbClr val="006633"/>
                </a:solidFill>
                <a:latin typeface="Times New Roman"/>
                <a:cs typeface="Times New Roman"/>
              </a:rPr>
              <a:t>OF </a:t>
            </a:r>
            <a:r>
              <a:rPr sz="3400" b="1" spc="165" dirty="0">
                <a:solidFill>
                  <a:srgbClr val="006633"/>
                </a:solidFill>
                <a:latin typeface="Times New Roman"/>
                <a:cs typeface="Times New Roman"/>
              </a:rPr>
              <a:t>THE</a:t>
            </a:r>
            <a:r>
              <a:rPr sz="3400" b="1" spc="-114" dirty="0">
                <a:solidFill>
                  <a:srgbClr val="006633"/>
                </a:solidFill>
                <a:latin typeface="Times New Roman"/>
                <a:cs typeface="Times New Roman"/>
              </a:rPr>
              <a:t> </a:t>
            </a:r>
            <a:r>
              <a:rPr sz="3400" b="1" spc="65" dirty="0">
                <a:solidFill>
                  <a:srgbClr val="006633"/>
                </a:solidFill>
                <a:latin typeface="Times New Roman"/>
                <a:cs typeface="Times New Roman"/>
              </a:rPr>
              <a:t>PRESENTATION</a:t>
            </a:r>
            <a:endParaRPr sz="3400">
              <a:latin typeface="Times New Roman"/>
              <a:cs typeface="Times New Roman"/>
            </a:endParaRPr>
          </a:p>
        </p:txBody>
      </p:sp>
      <p:grpSp>
        <p:nvGrpSpPr>
          <p:cNvPr id="6" name="object 6"/>
          <p:cNvGrpSpPr/>
          <p:nvPr/>
        </p:nvGrpSpPr>
        <p:grpSpPr>
          <a:xfrm>
            <a:off x="719819" y="3715511"/>
            <a:ext cx="4122420" cy="955675"/>
            <a:chOff x="719819" y="3715511"/>
            <a:chExt cx="4122420" cy="955675"/>
          </a:xfrm>
        </p:grpSpPr>
        <p:sp>
          <p:nvSpPr>
            <p:cNvPr id="7" name="object 7"/>
            <p:cNvSpPr/>
            <p:nvPr/>
          </p:nvSpPr>
          <p:spPr>
            <a:xfrm>
              <a:off x="719819" y="4085457"/>
              <a:ext cx="201708" cy="20521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75716" y="3715511"/>
              <a:ext cx="4066032" cy="955548"/>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p:nvPr/>
        </p:nvSpPr>
        <p:spPr>
          <a:xfrm>
            <a:off x="688340" y="2080070"/>
            <a:ext cx="3879850" cy="2842895"/>
          </a:xfrm>
          <a:prstGeom prst="rect">
            <a:avLst/>
          </a:prstGeom>
        </p:spPr>
        <p:txBody>
          <a:bodyPr vert="horz" wrap="square" lIns="0" tIns="104139" rIns="0" bIns="0" rtlCol="0">
            <a:spAutoFit/>
          </a:bodyPr>
          <a:lstStyle/>
          <a:p>
            <a:pPr marL="355600" indent="-342900">
              <a:lnSpc>
                <a:spcPct val="100000"/>
              </a:lnSpc>
              <a:spcBef>
                <a:spcPts val="819"/>
              </a:spcBef>
              <a:buClr>
                <a:srgbClr val="CC9900"/>
              </a:buClr>
              <a:buSzPct val="65000"/>
              <a:buFont typeface="Wingdings"/>
              <a:buChar char=""/>
              <a:tabLst>
                <a:tab pos="354965" algn="l"/>
                <a:tab pos="355600" algn="l"/>
              </a:tabLst>
            </a:pPr>
            <a:r>
              <a:rPr sz="3000" b="1" dirty="0">
                <a:latin typeface="Arial"/>
                <a:cs typeface="Arial"/>
              </a:rPr>
              <a:t>Research</a:t>
            </a:r>
            <a:r>
              <a:rPr sz="3000" b="1" spc="-65" dirty="0">
                <a:latin typeface="Arial"/>
                <a:cs typeface="Arial"/>
              </a:rPr>
              <a:t> </a:t>
            </a:r>
            <a:r>
              <a:rPr sz="3000" b="1" dirty="0">
                <a:latin typeface="Arial"/>
                <a:cs typeface="Arial"/>
              </a:rPr>
              <a:t>Process</a:t>
            </a:r>
            <a:endParaRPr sz="3000">
              <a:latin typeface="Arial"/>
              <a:cs typeface="Arial"/>
            </a:endParaRPr>
          </a:p>
          <a:p>
            <a:pPr marL="355600" indent="-342900">
              <a:lnSpc>
                <a:spcPct val="100000"/>
              </a:lnSpc>
              <a:spcBef>
                <a:spcPts val="720"/>
              </a:spcBef>
              <a:buClr>
                <a:srgbClr val="CC9900"/>
              </a:buClr>
              <a:buSzPct val="65000"/>
              <a:buFont typeface="Wingdings"/>
              <a:buChar char=""/>
              <a:tabLst>
                <a:tab pos="354965" algn="l"/>
                <a:tab pos="355600" algn="l"/>
              </a:tabLst>
            </a:pPr>
            <a:r>
              <a:rPr sz="3000" b="1" spc="-5" dirty="0">
                <a:latin typeface="Arial"/>
                <a:cs typeface="Arial"/>
              </a:rPr>
              <a:t>Research</a:t>
            </a:r>
            <a:r>
              <a:rPr sz="3000" b="1" spc="-60" dirty="0">
                <a:latin typeface="Arial"/>
                <a:cs typeface="Arial"/>
              </a:rPr>
              <a:t> </a:t>
            </a:r>
            <a:r>
              <a:rPr sz="3000" b="1" spc="-5" dirty="0">
                <a:latin typeface="Arial"/>
                <a:cs typeface="Arial"/>
              </a:rPr>
              <a:t>Overview</a:t>
            </a:r>
            <a:endParaRPr sz="3000">
              <a:latin typeface="Arial"/>
              <a:cs typeface="Arial"/>
            </a:endParaRPr>
          </a:p>
          <a:p>
            <a:pPr marL="355600" indent="-342900">
              <a:lnSpc>
                <a:spcPct val="100000"/>
              </a:lnSpc>
              <a:spcBef>
                <a:spcPts val="725"/>
              </a:spcBef>
              <a:buClr>
                <a:srgbClr val="CC9900"/>
              </a:buClr>
              <a:buSzPct val="65000"/>
              <a:buFont typeface="Wingdings"/>
              <a:buChar char=""/>
              <a:tabLst>
                <a:tab pos="354965" algn="l"/>
                <a:tab pos="355600" algn="l"/>
              </a:tabLst>
            </a:pPr>
            <a:r>
              <a:rPr sz="3000" b="1" spc="-5" dirty="0">
                <a:latin typeface="Arial"/>
                <a:cs typeface="Arial"/>
              </a:rPr>
              <a:t>Research</a:t>
            </a:r>
            <a:r>
              <a:rPr sz="3000" b="1" spc="-40" dirty="0">
                <a:latin typeface="Arial"/>
                <a:cs typeface="Arial"/>
              </a:rPr>
              <a:t> </a:t>
            </a:r>
            <a:r>
              <a:rPr sz="3000" b="1" dirty="0">
                <a:latin typeface="Arial"/>
                <a:cs typeface="Arial"/>
              </a:rPr>
              <a:t>Method</a:t>
            </a:r>
            <a:endParaRPr sz="3000">
              <a:latin typeface="Arial"/>
              <a:cs typeface="Arial"/>
            </a:endParaRPr>
          </a:p>
          <a:p>
            <a:pPr marL="355600" indent="-342900">
              <a:lnSpc>
                <a:spcPct val="100000"/>
              </a:lnSpc>
              <a:spcBef>
                <a:spcPts val="810"/>
              </a:spcBef>
              <a:buClr>
                <a:srgbClr val="CC9900"/>
              </a:buClr>
              <a:buSzPct val="64705"/>
              <a:buFont typeface="Wingdings"/>
              <a:buChar char=""/>
              <a:tabLst>
                <a:tab pos="354965" algn="l"/>
                <a:tab pos="355600" algn="l"/>
              </a:tabLst>
            </a:pPr>
            <a:r>
              <a:rPr sz="3400" b="1" spc="-10" dirty="0">
                <a:solidFill>
                  <a:srgbClr val="996600"/>
                </a:solidFill>
                <a:latin typeface="Arial"/>
                <a:cs typeface="Arial"/>
              </a:rPr>
              <a:t>Research</a:t>
            </a:r>
            <a:r>
              <a:rPr sz="3400" b="1" spc="-35" dirty="0">
                <a:solidFill>
                  <a:srgbClr val="996600"/>
                </a:solidFill>
                <a:latin typeface="Arial"/>
                <a:cs typeface="Arial"/>
              </a:rPr>
              <a:t> </a:t>
            </a:r>
            <a:r>
              <a:rPr sz="3400" b="1" spc="-5" dirty="0">
                <a:solidFill>
                  <a:srgbClr val="996600"/>
                </a:solidFill>
                <a:latin typeface="Arial"/>
                <a:cs typeface="Arial"/>
              </a:rPr>
              <a:t>Design</a:t>
            </a:r>
            <a:endParaRPr sz="3400">
              <a:latin typeface="Arial"/>
              <a:cs typeface="Arial"/>
            </a:endParaRPr>
          </a:p>
          <a:p>
            <a:pPr marL="355600" indent="-342900">
              <a:lnSpc>
                <a:spcPct val="100000"/>
              </a:lnSpc>
              <a:spcBef>
                <a:spcPts val="725"/>
              </a:spcBef>
              <a:buClr>
                <a:srgbClr val="CC9900"/>
              </a:buClr>
              <a:buSzPct val="65000"/>
              <a:buFont typeface="Wingdings"/>
              <a:buChar char=""/>
              <a:tabLst>
                <a:tab pos="354965" algn="l"/>
                <a:tab pos="355600" algn="l"/>
              </a:tabLst>
            </a:pPr>
            <a:r>
              <a:rPr sz="3000" b="1" dirty="0">
                <a:latin typeface="Arial"/>
                <a:cs typeface="Arial"/>
              </a:rPr>
              <a:t>Conclusion</a:t>
            </a:r>
            <a:endParaRPr sz="30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2877439" y="77165"/>
            <a:ext cx="7459345" cy="1077595"/>
          </a:xfrm>
          <a:prstGeom prst="rect">
            <a:avLst/>
          </a:prstGeom>
        </p:spPr>
        <p:txBody>
          <a:bodyPr vert="horz" wrap="square" lIns="0" tIns="12700" rIns="0" bIns="0" rtlCol="0">
            <a:spAutoFit/>
          </a:bodyPr>
          <a:lstStyle/>
          <a:p>
            <a:pPr marL="12700">
              <a:lnSpc>
                <a:spcPct val="100000"/>
              </a:lnSpc>
              <a:spcBef>
                <a:spcPts val="100"/>
              </a:spcBef>
            </a:pPr>
            <a:r>
              <a:rPr sz="6900" dirty="0">
                <a:solidFill>
                  <a:srgbClr val="006633"/>
                </a:solidFill>
                <a:latin typeface="Times New Roman"/>
                <a:cs typeface="Times New Roman"/>
              </a:rPr>
              <a:t>The </a:t>
            </a:r>
            <a:r>
              <a:rPr sz="6900" spc="-185" dirty="0">
                <a:solidFill>
                  <a:srgbClr val="006633"/>
                </a:solidFill>
                <a:latin typeface="Times New Roman"/>
                <a:cs typeface="Times New Roman"/>
              </a:rPr>
              <a:t>Research</a:t>
            </a:r>
            <a:r>
              <a:rPr sz="6900" spc="-95" dirty="0">
                <a:solidFill>
                  <a:srgbClr val="006633"/>
                </a:solidFill>
                <a:latin typeface="Times New Roman"/>
                <a:cs typeface="Times New Roman"/>
              </a:rPr>
              <a:t> </a:t>
            </a:r>
            <a:r>
              <a:rPr sz="6900" spc="-85" dirty="0">
                <a:solidFill>
                  <a:srgbClr val="006633"/>
                </a:solidFill>
                <a:latin typeface="Times New Roman"/>
                <a:cs typeface="Times New Roman"/>
              </a:rPr>
              <a:t>Process</a:t>
            </a:r>
            <a:endParaRPr sz="6900">
              <a:latin typeface="Times New Roman"/>
              <a:cs typeface="Times New Roman"/>
            </a:endParaRPr>
          </a:p>
        </p:txBody>
      </p:sp>
      <p:sp>
        <p:nvSpPr>
          <p:cNvPr id="5" name="object 5"/>
          <p:cNvSpPr txBox="1"/>
          <p:nvPr/>
        </p:nvSpPr>
        <p:spPr>
          <a:xfrm>
            <a:off x="508000" y="1524038"/>
            <a:ext cx="2336800" cy="954405"/>
          </a:xfrm>
          <a:prstGeom prst="rect">
            <a:avLst/>
          </a:prstGeom>
          <a:solidFill>
            <a:srgbClr val="99CCFF"/>
          </a:solidFill>
          <a:ln w="12700">
            <a:solidFill>
              <a:srgbClr val="000000"/>
            </a:solidFill>
          </a:ln>
        </p:spPr>
        <p:txBody>
          <a:bodyPr vert="horz" wrap="square" lIns="0" tIns="40640" rIns="0" bIns="0" rtlCol="0">
            <a:spAutoFit/>
          </a:bodyPr>
          <a:lstStyle/>
          <a:p>
            <a:pPr marL="452755">
              <a:lnSpc>
                <a:spcPct val="100000"/>
              </a:lnSpc>
              <a:spcBef>
                <a:spcPts val="320"/>
              </a:spcBef>
            </a:pPr>
            <a:r>
              <a:rPr sz="1600" spc="-30" dirty="0">
                <a:solidFill>
                  <a:srgbClr val="001766"/>
                </a:solidFill>
                <a:latin typeface="Arial"/>
                <a:cs typeface="Arial"/>
              </a:rPr>
              <a:t>OBSERVATION</a:t>
            </a:r>
            <a:endParaRPr sz="1600">
              <a:latin typeface="Arial"/>
              <a:cs typeface="Arial"/>
            </a:endParaRPr>
          </a:p>
          <a:p>
            <a:pPr marL="367665" marR="360045" indent="179705">
              <a:lnSpc>
                <a:spcPct val="100000"/>
              </a:lnSpc>
              <a:spcBef>
                <a:spcPts val="960"/>
              </a:spcBef>
            </a:pPr>
            <a:r>
              <a:rPr sz="1600" spc="-5" dirty="0">
                <a:solidFill>
                  <a:srgbClr val="001766"/>
                </a:solidFill>
                <a:latin typeface="Arial"/>
                <a:cs typeface="Arial"/>
              </a:rPr>
              <a:t>Broad Area of  Research</a:t>
            </a:r>
            <a:r>
              <a:rPr sz="1600" spc="-55" dirty="0">
                <a:solidFill>
                  <a:srgbClr val="001766"/>
                </a:solidFill>
                <a:latin typeface="Arial"/>
                <a:cs typeface="Arial"/>
              </a:rPr>
              <a:t> </a:t>
            </a:r>
            <a:r>
              <a:rPr sz="1600" spc="-5" dirty="0">
                <a:solidFill>
                  <a:srgbClr val="001766"/>
                </a:solidFill>
                <a:latin typeface="Arial"/>
                <a:cs typeface="Arial"/>
              </a:rPr>
              <a:t>Interest</a:t>
            </a:r>
            <a:endParaRPr sz="1600">
              <a:latin typeface="Arial"/>
              <a:cs typeface="Arial"/>
            </a:endParaRPr>
          </a:p>
        </p:txBody>
      </p:sp>
      <p:sp>
        <p:nvSpPr>
          <p:cNvPr id="6" name="object 6"/>
          <p:cNvSpPr txBox="1"/>
          <p:nvPr/>
        </p:nvSpPr>
        <p:spPr>
          <a:xfrm>
            <a:off x="3251200" y="2590749"/>
            <a:ext cx="1930400" cy="1200785"/>
          </a:xfrm>
          <a:prstGeom prst="rect">
            <a:avLst/>
          </a:prstGeom>
          <a:solidFill>
            <a:srgbClr val="00CCFF"/>
          </a:solidFill>
          <a:ln w="12700">
            <a:solidFill>
              <a:srgbClr val="000000"/>
            </a:solidFill>
          </a:ln>
        </p:spPr>
        <p:txBody>
          <a:bodyPr vert="horz" wrap="square" lIns="0" tIns="41275" rIns="0" bIns="0" rtlCol="0">
            <a:spAutoFit/>
          </a:bodyPr>
          <a:lstStyle/>
          <a:p>
            <a:pPr marL="391160" marR="383540" indent="-635" algn="ctr">
              <a:lnSpc>
                <a:spcPct val="100000"/>
              </a:lnSpc>
              <a:spcBef>
                <a:spcPts val="325"/>
              </a:spcBef>
            </a:pPr>
            <a:r>
              <a:rPr sz="1600" spc="-5" dirty="0">
                <a:solidFill>
                  <a:srgbClr val="001250"/>
                </a:solidFill>
                <a:latin typeface="Arial"/>
                <a:cs typeface="Arial"/>
              </a:rPr>
              <a:t>PROBLEM  DEFINITI</a:t>
            </a:r>
            <a:r>
              <a:rPr sz="1600" spc="-15" dirty="0">
                <a:solidFill>
                  <a:srgbClr val="001250"/>
                </a:solidFill>
                <a:latin typeface="Arial"/>
                <a:cs typeface="Arial"/>
              </a:rPr>
              <a:t>O</a:t>
            </a:r>
            <a:r>
              <a:rPr sz="1600" spc="-5" dirty="0">
                <a:solidFill>
                  <a:srgbClr val="001250"/>
                </a:solidFill>
                <a:latin typeface="Arial"/>
                <a:cs typeface="Arial"/>
              </a:rPr>
              <a:t>N</a:t>
            </a:r>
            <a:endParaRPr sz="1600">
              <a:latin typeface="Arial"/>
              <a:cs typeface="Arial"/>
            </a:endParaRPr>
          </a:p>
          <a:p>
            <a:pPr algn="ctr">
              <a:lnSpc>
                <a:spcPts val="1889"/>
              </a:lnSpc>
              <a:spcBef>
                <a:spcPts val="960"/>
              </a:spcBef>
            </a:pPr>
            <a:r>
              <a:rPr sz="1600" spc="-5" dirty="0">
                <a:solidFill>
                  <a:srgbClr val="001250"/>
                </a:solidFill>
                <a:latin typeface="Arial"/>
                <a:cs typeface="Arial"/>
              </a:rPr>
              <a:t>Research</a:t>
            </a:r>
            <a:r>
              <a:rPr sz="1600" spc="-25" dirty="0">
                <a:solidFill>
                  <a:srgbClr val="001250"/>
                </a:solidFill>
                <a:latin typeface="Arial"/>
                <a:cs typeface="Arial"/>
              </a:rPr>
              <a:t> </a:t>
            </a:r>
            <a:r>
              <a:rPr sz="1600" spc="-5" dirty="0">
                <a:solidFill>
                  <a:srgbClr val="001250"/>
                </a:solidFill>
                <a:latin typeface="Arial"/>
                <a:cs typeface="Arial"/>
              </a:rPr>
              <a:t>problem</a:t>
            </a:r>
            <a:endParaRPr sz="1600">
              <a:latin typeface="Arial"/>
              <a:cs typeface="Arial"/>
            </a:endParaRPr>
          </a:p>
          <a:p>
            <a:pPr algn="ctr">
              <a:lnSpc>
                <a:spcPts val="1889"/>
              </a:lnSpc>
            </a:pPr>
            <a:r>
              <a:rPr sz="1600" spc="-5" dirty="0">
                <a:solidFill>
                  <a:srgbClr val="001250"/>
                </a:solidFill>
                <a:latin typeface="Arial"/>
                <a:cs typeface="Arial"/>
              </a:rPr>
              <a:t>delineated</a:t>
            </a:r>
            <a:endParaRPr sz="1600">
              <a:latin typeface="Arial"/>
              <a:cs typeface="Arial"/>
            </a:endParaRPr>
          </a:p>
        </p:txBody>
      </p:sp>
      <p:sp>
        <p:nvSpPr>
          <p:cNvPr id="7" name="object 7"/>
          <p:cNvSpPr txBox="1"/>
          <p:nvPr/>
        </p:nvSpPr>
        <p:spPr>
          <a:xfrm>
            <a:off x="508000" y="3962349"/>
            <a:ext cx="2235200" cy="1200785"/>
          </a:xfrm>
          <a:prstGeom prst="rect">
            <a:avLst/>
          </a:prstGeom>
          <a:solidFill>
            <a:srgbClr val="99CCFF"/>
          </a:solidFill>
          <a:ln w="12700">
            <a:solidFill>
              <a:srgbClr val="000000"/>
            </a:solidFill>
          </a:ln>
        </p:spPr>
        <p:txBody>
          <a:bodyPr vert="horz" wrap="square" lIns="0" tIns="41275" rIns="0" bIns="0" rtlCol="0">
            <a:spAutoFit/>
          </a:bodyPr>
          <a:lstStyle/>
          <a:p>
            <a:pPr marL="154305" marR="138430" algn="ctr">
              <a:lnSpc>
                <a:spcPct val="100000"/>
              </a:lnSpc>
              <a:spcBef>
                <a:spcPts val="325"/>
              </a:spcBef>
            </a:pPr>
            <a:r>
              <a:rPr sz="1600" spc="-5" dirty="0">
                <a:solidFill>
                  <a:srgbClr val="001766"/>
                </a:solidFill>
                <a:latin typeface="Arial"/>
                <a:cs typeface="Arial"/>
              </a:rPr>
              <a:t>PRELIMINARY</a:t>
            </a:r>
            <a:r>
              <a:rPr sz="1600" spc="-130" dirty="0">
                <a:solidFill>
                  <a:srgbClr val="001766"/>
                </a:solidFill>
                <a:latin typeface="Arial"/>
                <a:cs typeface="Arial"/>
              </a:rPr>
              <a:t> </a:t>
            </a:r>
            <a:r>
              <a:rPr sz="1600" spc="-65" dirty="0">
                <a:solidFill>
                  <a:srgbClr val="001766"/>
                </a:solidFill>
                <a:latin typeface="Arial"/>
                <a:cs typeface="Arial"/>
              </a:rPr>
              <a:t>DATA  </a:t>
            </a:r>
            <a:r>
              <a:rPr sz="1600" spc="-20" dirty="0">
                <a:solidFill>
                  <a:srgbClr val="001766"/>
                </a:solidFill>
                <a:latin typeface="Arial"/>
                <a:cs typeface="Arial"/>
              </a:rPr>
              <a:t>GATHERING</a:t>
            </a:r>
            <a:endParaRPr sz="1600">
              <a:latin typeface="Arial"/>
              <a:cs typeface="Arial"/>
            </a:endParaRPr>
          </a:p>
          <a:p>
            <a:pPr algn="ctr">
              <a:lnSpc>
                <a:spcPts val="1889"/>
              </a:lnSpc>
              <a:spcBef>
                <a:spcPts val="960"/>
              </a:spcBef>
            </a:pPr>
            <a:r>
              <a:rPr sz="1600" spc="-5" dirty="0">
                <a:solidFill>
                  <a:srgbClr val="001766"/>
                </a:solidFill>
                <a:latin typeface="Arial"/>
                <a:cs typeface="Arial"/>
              </a:rPr>
              <a:t>Interviews &amp;</a:t>
            </a:r>
            <a:r>
              <a:rPr sz="1600" spc="5" dirty="0">
                <a:solidFill>
                  <a:srgbClr val="001766"/>
                </a:solidFill>
                <a:latin typeface="Arial"/>
                <a:cs typeface="Arial"/>
              </a:rPr>
              <a:t> </a:t>
            </a:r>
            <a:r>
              <a:rPr sz="1600" spc="-5" dirty="0">
                <a:solidFill>
                  <a:srgbClr val="001766"/>
                </a:solidFill>
                <a:latin typeface="Arial"/>
                <a:cs typeface="Arial"/>
              </a:rPr>
              <a:t>Literature</a:t>
            </a:r>
            <a:endParaRPr sz="1600">
              <a:latin typeface="Arial"/>
              <a:cs typeface="Arial"/>
            </a:endParaRPr>
          </a:p>
          <a:p>
            <a:pPr marL="1905" algn="ctr">
              <a:lnSpc>
                <a:spcPts val="1889"/>
              </a:lnSpc>
            </a:pPr>
            <a:r>
              <a:rPr sz="1600" spc="-5" dirty="0">
                <a:solidFill>
                  <a:srgbClr val="001766"/>
                </a:solidFill>
                <a:latin typeface="Arial"/>
                <a:cs typeface="Arial"/>
              </a:rPr>
              <a:t>review</a:t>
            </a:r>
            <a:endParaRPr sz="1600">
              <a:latin typeface="Arial"/>
              <a:cs typeface="Arial"/>
            </a:endParaRPr>
          </a:p>
        </p:txBody>
      </p:sp>
      <p:sp>
        <p:nvSpPr>
          <p:cNvPr id="8" name="object 8"/>
          <p:cNvSpPr txBox="1"/>
          <p:nvPr/>
        </p:nvSpPr>
        <p:spPr>
          <a:xfrm>
            <a:off x="5994400" y="2590863"/>
            <a:ext cx="2235200" cy="1205230"/>
          </a:xfrm>
          <a:prstGeom prst="rect">
            <a:avLst/>
          </a:prstGeom>
          <a:solidFill>
            <a:srgbClr val="3366FF"/>
          </a:solidFill>
          <a:ln w="12700">
            <a:solidFill>
              <a:srgbClr val="000000"/>
            </a:solidFill>
          </a:ln>
        </p:spPr>
        <p:txBody>
          <a:bodyPr vert="horz" wrap="square" lIns="0" tIns="41275" rIns="0" bIns="0" rtlCol="0">
            <a:spAutoFit/>
          </a:bodyPr>
          <a:lstStyle/>
          <a:p>
            <a:pPr marL="412750" marR="395605" algn="ctr">
              <a:lnSpc>
                <a:spcPct val="100000"/>
              </a:lnSpc>
              <a:spcBef>
                <a:spcPts val="325"/>
              </a:spcBef>
            </a:pPr>
            <a:r>
              <a:rPr sz="1600" spc="-5" dirty="0">
                <a:solidFill>
                  <a:srgbClr val="FFFFFF"/>
                </a:solidFill>
                <a:latin typeface="Arial"/>
                <a:cs typeface="Arial"/>
              </a:rPr>
              <a:t>THE</a:t>
            </a:r>
            <a:r>
              <a:rPr sz="1600" spc="-15" dirty="0">
                <a:solidFill>
                  <a:srgbClr val="FFFFFF"/>
                </a:solidFill>
                <a:latin typeface="Arial"/>
                <a:cs typeface="Arial"/>
              </a:rPr>
              <a:t>O</a:t>
            </a:r>
            <a:r>
              <a:rPr sz="1600" spc="-5" dirty="0">
                <a:solidFill>
                  <a:srgbClr val="FFFFFF"/>
                </a:solidFill>
                <a:latin typeface="Arial"/>
                <a:cs typeface="Arial"/>
              </a:rPr>
              <a:t>RETICAL  FRAMEWORK</a:t>
            </a:r>
            <a:endParaRPr sz="1600">
              <a:latin typeface="Arial"/>
              <a:cs typeface="Arial"/>
            </a:endParaRPr>
          </a:p>
          <a:p>
            <a:pPr marL="3175" algn="ctr">
              <a:lnSpc>
                <a:spcPts val="1889"/>
              </a:lnSpc>
              <a:spcBef>
                <a:spcPts val="960"/>
              </a:spcBef>
            </a:pPr>
            <a:r>
              <a:rPr sz="1600" spc="-15" dirty="0">
                <a:solidFill>
                  <a:srgbClr val="FFFFFF"/>
                </a:solidFill>
                <a:latin typeface="Arial"/>
                <a:cs typeface="Arial"/>
              </a:rPr>
              <a:t>Variables</a:t>
            </a:r>
            <a:r>
              <a:rPr sz="1600" spc="-20" dirty="0">
                <a:solidFill>
                  <a:srgbClr val="FFFFFF"/>
                </a:solidFill>
                <a:latin typeface="Arial"/>
                <a:cs typeface="Arial"/>
              </a:rPr>
              <a:t> </a:t>
            </a:r>
            <a:r>
              <a:rPr sz="1600" spc="-5" dirty="0">
                <a:solidFill>
                  <a:srgbClr val="FFFFFF"/>
                </a:solidFill>
                <a:latin typeface="Arial"/>
                <a:cs typeface="Arial"/>
              </a:rPr>
              <a:t>clearly</a:t>
            </a:r>
            <a:endParaRPr sz="1600">
              <a:latin typeface="Arial"/>
              <a:cs typeface="Arial"/>
            </a:endParaRPr>
          </a:p>
          <a:p>
            <a:pPr marL="1905" algn="ctr">
              <a:lnSpc>
                <a:spcPts val="1889"/>
              </a:lnSpc>
            </a:pPr>
            <a:r>
              <a:rPr sz="1600" spc="-5" dirty="0">
                <a:solidFill>
                  <a:srgbClr val="FFFFFF"/>
                </a:solidFill>
                <a:latin typeface="Arial"/>
                <a:cs typeface="Arial"/>
              </a:rPr>
              <a:t>identified</a:t>
            </a:r>
            <a:endParaRPr sz="1600">
              <a:latin typeface="Arial"/>
              <a:cs typeface="Arial"/>
            </a:endParaRPr>
          </a:p>
        </p:txBody>
      </p:sp>
      <p:grpSp>
        <p:nvGrpSpPr>
          <p:cNvPr id="9" name="object 9"/>
          <p:cNvGrpSpPr/>
          <p:nvPr/>
        </p:nvGrpSpPr>
        <p:grpSpPr>
          <a:xfrm>
            <a:off x="8832850" y="2736850"/>
            <a:ext cx="2586990" cy="835025"/>
            <a:chOff x="8832850" y="2736850"/>
            <a:chExt cx="2586990" cy="835025"/>
          </a:xfrm>
        </p:grpSpPr>
        <p:sp>
          <p:nvSpPr>
            <p:cNvPr id="10" name="object 10"/>
            <p:cNvSpPr/>
            <p:nvPr/>
          </p:nvSpPr>
          <p:spPr>
            <a:xfrm>
              <a:off x="8839200" y="2743200"/>
              <a:ext cx="2574290" cy="822325"/>
            </a:xfrm>
            <a:custGeom>
              <a:avLst/>
              <a:gdLst/>
              <a:ahLst/>
              <a:cxnLst/>
              <a:rect l="l" t="t" r="r" b="b"/>
              <a:pathLst>
                <a:path w="2574290" h="822325">
                  <a:moveTo>
                    <a:pt x="2332990" y="0"/>
                  </a:moveTo>
                  <a:lnTo>
                    <a:pt x="240792" y="0"/>
                  </a:lnTo>
                  <a:lnTo>
                    <a:pt x="0" y="240791"/>
                  </a:lnTo>
                  <a:lnTo>
                    <a:pt x="0" y="581533"/>
                  </a:lnTo>
                  <a:lnTo>
                    <a:pt x="240792" y="822325"/>
                  </a:lnTo>
                  <a:lnTo>
                    <a:pt x="2332990" y="822325"/>
                  </a:lnTo>
                  <a:lnTo>
                    <a:pt x="2573908" y="581533"/>
                  </a:lnTo>
                  <a:lnTo>
                    <a:pt x="2573908" y="240791"/>
                  </a:lnTo>
                  <a:lnTo>
                    <a:pt x="2332990" y="0"/>
                  </a:lnTo>
                  <a:close/>
                </a:path>
              </a:pathLst>
            </a:custGeom>
            <a:solidFill>
              <a:srgbClr val="800080"/>
            </a:solidFill>
          </p:spPr>
          <p:txBody>
            <a:bodyPr wrap="square" lIns="0" tIns="0" rIns="0" bIns="0" rtlCol="0"/>
            <a:lstStyle/>
            <a:p>
              <a:endParaRPr/>
            </a:p>
          </p:txBody>
        </p:sp>
        <p:sp>
          <p:nvSpPr>
            <p:cNvPr id="11" name="object 11"/>
            <p:cNvSpPr/>
            <p:nvPr/>
          </p:nvSpPr>
          <p:spPr>
            <a:xfrm>
              <a:off x="8839200" y="2743200"/>
              <a:ext cx="2574290" cy="822325"/>
            </a:xfrm>
            <a:custGeom>
              <a:avLst/>
              <a:gdLst/>
              <a:ahLst/>
              <a:cxnLst/>
              <a:rect l="l" t="t" r="r" b="b"/>
              <a:pathLst>
                <a:path w="2574290" h="822325">
                  <a:moveTo>
                    <a:pt x="0" y="240791"/>
                  </a:moveTo>
                  <a:lnTo>
                    <a:pt x="240792" y="0"/>
                  </a:lnTo>
                  <a:lnTo>
                    <a:pt x="2332990" y="0"/>
                  </a:lnTo>
                  <a:lnTo>
                    <a:pt x="2573908" y="240791"/>
                  </a:lnTo>
                  <a:lnTo>
                    <a:pt x="2573908" y="581533"/>
                  </a:lnTo>
                  <a:lnTo>
                    <a:pt x="2332990" y="822325"/>
                  </a:lnTo>
                  <a:lnTo>
                    <a:pt x="240792" y="822325"/>
                  </a:lnTo>
                  <a:lnTo>
                    <a:pt x="0" y="581533"/>
                  </a:lnTo>
                  <a:lnTo>
                    <a:pt x="0" y="240791"/>
                  </a:lnTo>
                  <a:close/>
                </a:path>
              </a:pathLst>
            </a:custGeom>
            <a:ln w="12700">
              <a:solidFill>
                <a:srgbClr val="000000"/>
              </a:solidFill>
            </a:ln>
          </p:spPr>
          <p:txBody>
            <a:bodyPr wrap="square" lIns="0" tIns="0" rIns="0" bIns="0" rtlCol="0"/>
            <a:lstStyle/>
            <a:p>
              <a:endParaRPr/>
            </a:p>
          </p:txBody>
        </p:sp>
      </p:grpSp>
      <p:sp>
        <p:nvSpPr>
          <p:cNvPr id="12" name="object 12"/>
          <p:cNvSpPr txBox="1"/>
          <p:nvPr/>
        </p:nvSpPr>
        <p:spPr>
          <a:xfrm>
            <a:off x="9282176" y="2892679"/>
            <a:ext cx="1689735" cy="505459"/>
          </a:xfrm>
          <a:prstGeom prst="rect">
            <a:avLst/>
          </a:prstGeom>
        </p:spPr>
        <p:txBody>
          <a:bodyPr vert="horz" wrap="square" lIns="0" tIns="26034" rIns="0" bIns="0" rtlCol="0">
            <a:spAutoFit/>
          </a:bodyPr>
          <a:lstStyle/>
          <a:p>
            <a:pPr marL="153035" marR="5080" indent="-140970">
              <a:lnSpc>
                <a:spcPts val="1860"/>
              </a:lnSpc>
              <a:spcBef>
                <a:spcPts val="204"/>
              </a:spcBef>
            </a:pPr>
            <a:r>
              <a:rPr sz="1600" spc="-20" dirty="0">
                <a:solidFill>
                  <a:srgbClr val="FFFFFF"/>
                </a:solidFill>
                <a:latin typeface="Arial"/>
                <a:cs typeface="Arial"/>
              </a:rPr>
              <a:t>GENERATION </a:t>
            </a:r>
            <a:r>
              <a:rPr sz="1600" spc="-10" dirty="0">
                <a:solidFill>
                  <a:srgbClr val="FFFFFF"/>
                </a:solidFill>
                <a:latin typeface="Arial"/>
                <a:cs typeface="Arial"/>
              </a:rPr>
              <a:t>OF  HYPOTHESES</a:t>
            </a:r>
            <a:endParaRPr sz="1600">
              <a:latin typeface="Arial"/>
              <a:cs typeface="Arial"/>
            </a:endParaRPr>
          </a:p>
        </p:txBody>
      </p:sp>
      <p:sp>
        <p:nvSpPr>
          <p:cNvPr id="13" name="object 13"/>
          <p:cNvSpPr txBox="1"/>
          <p:nvPr/>
        </p:nvSpPr>
        <p:spPr>
          <a:xfrm>
            <a:off x="8839200" y="4571962"/>
            <a:ext cx="2844800" cy="831215"/>
          </a:xfrm>
          <a:prstGeom prst="rect">
            <a:avLst/>
          </a:prstGeom>
          <a:solidFill>
            <a:srgbClr val="0000FF"/>
          </a:solidFill>
          <a:ln w="12700">
            <a:solidFill>
              <a:srgbClr val="000000"/>
            </a:solidFill>
          </a:ln>
        </p:spPr>
        <p:txBody>
          <a:bodyPr vert="horz" wrap="square" lIns="0" tIns="45085" rIns="0" bIns="0" rtlCol="0">
            <a:spAutoFit/>
          </a:bodyPr>
          <a:lstStyle/>
          <a:p>
            <a:pPr marL="470534" marR="459740" algn="ctr">
              <a:lnSpc>
                <a:spcPct val="98500"/>
              </a:lnSpc>
              <a:spcBef>
                <a:spcPts val="355"/>
              </a:spcBef>
            </a:pPr>
            <a:r>
              <a:rPr sz="1600" spc="-65" dirty="0">
                <a:solidFill>
                  <a:srgbClr val="FFFFFF"/>
                </a:solidFill>
                <a:latin typeface="Arial"/>
                <a:cs typeface="Arial"/>
              </a:rPr>
              <a:t>DATA</a:t>
            </a:r>
            <a:r>
              <a:rPr sz="1600" spc="-170" dirty="0">
                <a:solidFill>
                  <a:srgbClr val="FFFFFF"/>
                </a:solidFill>
                <a:latin typeface="Arial"/>
                <a:cs typeface="Arial"/>
              </a:rPr>
              <a:t> </a:t>
            </a:r>
            <a:r>
              <a:rPr sz="1600" spc="-5" dirty="0">
                <a:solidFill>
                  <a:srgbClr val="FFFFFF"/>
                </a:solidFill>
                <a:latin typeface="Arial"/>
                <a:cs typeface="Arial"/>
              </a:rPr>
              <a:t>COLLECTION,  </a:t>
            </a:r>
            <a:r>
              <a:rPr sz="1600" spc="-20" dirty="0">
                <a:solidFill>
                  <a:srgbClr val="FFFFFF"/>
                </a:solidFill>
                <a:latin typeface="Arial"/>
                <a:cs typeface="Arial"/>
              </a:rPr>
              <a:t>ANALYSIS </a:t>
            </a:r>
            <a:r>
              <a:rPr sz="1600" spc="-5" dirty="0">
                <a:solidFill>
                  <a:srgbClr val="FFFFFF"/>
                </a:solidFill>
                <a:latin typeface="Arial"/>
                <a:cs typeface="Arial"/>
              </a:rPr>
              <a:t>&amp;  </a:t>
            </a:r>
            <a:r>
              <a:rPr sz="1600" spc="-25" dirty="0">
                <a:solidFill>
                  <a:srgbClr val="FFFFFF"/>
                </a:solidFill>
                <a:latin typeface="Arial"/>
                <a:cs typeface="Arial"/>
              </a:rPr>
              <a:t>INTERPRETATION</a:t>
            </a:r>
            <a:endParaRPr sz="1600">
              <a:latin typeface="Arial"/>
              <a:cs typeface="Arial"/>
            </a:endParaRPr>
          </a:p>
        </p:txBody>
      </p:sp>
      <p:sp>
        <p:nvSpPr>
          <p:cNvPr id="14" name="object 14"/>
          <p:cNvSpPr txBox="1"/>
          <p:nvPr/>
        </p:nvSpPr>
        <p:spPr>
          <a:xfrm>
            <a:off x="5384800" y="4572000"/>
            <a:ext cx="2844800" cy="1200785"/>
          </a:xfrm>
          <a:prstGeom prst="rect">
            <a:avLst/>
          </a:prstGeom>
          <a:solidFill>
            <a:srgbClr val="000080"/>
          </a:solidFill>
          <a:ln w="12700">
            <a:solidFill>
              <a:srgbClr val="000000"/>
            </a:solidFill>
          </a:ln>
        </p:spPr>
        <p:txBody>
          <a:bodyPr vert="horz" wrap="square" lIns="0" tIns="41275" rIns="0" bIns="0" rtlCol="0">
            <a:spAutoFit/>
          </a:bodyPr>
          <a:lstStyle/>
          <a:p>
            <a:pPr marL="1905" algn="ctr">
              <a:lnSpc>
                <a:spcPct val="100000"/>
              </a:lnSpc>
              <a:spcBef>
                <a:spcPts val="325"/>
              </a:spcBef>
            </a:pPr>
            <a:r>
              <a:rPr sz="1600" spc="-5" dirty="0">
                <a:solidFill>
                  <a:srgbClr val="FFFFFF"/>
                </a:solidFill>
                <a:latin typeface="Arial"/>
                <a:cs typeface="Arial"/>
              </a:rPr>
              <a:t>DEDUCTION</a:t>
            </a:r>
            <a:endParaRPr sz="1600">
              <a:latin typeface="Arial"/>
              <a:cs typeface="Arial"/>
            </a:endParaRPr>
          </a:p>
          <a:p>
            <a:pPr marL="1270" algn="ctr">
              <a:lnSpc>
                <a:spcPct val="100000"/>
              </a:lnSpc>
              <a:spcBef>
                <a:spcPts val="965"/>
              </a:spcBef>
            </a:pPr>
            <a:r>
              <a:rPr sz="1600" spc="-5" dirty="0">
                <a:solidFill>
                  <a:srgbClr val="FFFFFF"/>
                </a:solidFill>
                <a:latin typeface="Arial"/>
                <a:cs typeface="Arial"/>
              </a:rPr>
              <a:t>Hypotheses</a:t>
            </a:r>
            <a:r>
              <a:rPr sz="1600" spc="15" dirty="0">
                <a:solidFill>
                  <a:srgbClr val="FFFFFF"/>
                </a:solidFill>
                <a:latin typeface="Arial"/>
                <a:cs typeface="Arial"/>
              </a:rPr>
              <a:t> </a:t>
            </a:r>
            <a:r>
              <a:rPr sz="1600" spc="-5" dirty="0">
                <a:solidFill>
                  <a:srgbClr val="FFFFFF"/>
                </a:solidFill>
                <a:latin typeface="Arial"/>
                <a:cs typeface="Arial"/>
              </a:rPr>
              <a:t>substantiated?</a:t>
            </a:r>
            <a:endParaRPr sz="1600">
              <a:latin typeface="Arial"/>
              <a:cs typeface="Arial"/>
            </a:endParaRPr>
          </a:p>
          <a:p>
            <a:pPr marL="502284" marR="495934" algn="ctr">
              <a:lnSpc>
                <a:spcPts val="1860"/>
              </a:lnSpc>
              <a:spcBef>
                <a:spcPts val="110"/>
              </a:spcBef>
            </a:pPr>
            <a:r>
              <a:rPr sz="1600" spc="-5" dirty="0">
                <a:solidFill>
                  <a:srgbClr val="FFFFFF"/>
                </a:solidFill>
                <a:latin typeface="Arial"/>
                <a:cs typeface="Arial"/>
              </a:rPr>
              <a:t>Research</a:t>
            </a:r>
            <a:r>
              <a:rPr sz="1600" spc="-60" dirty="0">
                <a:solidFill>
                  <a:srgbClr val="FFFFFF"/>
                </a:solidFill>
                <a:latin typeface="Arial"/>
                <a:cs typeface="Arial"/>
              </a:rPr>
              <a:t> </a:t>
            </a:r>
            <a:r>
              <a:rPr sz="1600" spc="-5" dirty="0">
                <a:solidFill>
                  <a:srgbClr val="FFFFFF"/>
                </a:solidFill>
                <a:latin typeface="Arial"/>
                <a:cs typeface="Arial"/>
              </a:rPr>
              <a:t>Questions  answered?</a:t>
            </a:r>
            <a:endParaRPr sz="1600">
              <a:latin typeface="Arial"/>
              <a:cs typeface="Arial"/>
            </a:endParaRPr>
          </a:p>
        </p:txBody>
      </p:sp>
      <p:sp>
        <p:nvSpPr>
          <p:cNvPr id="15" name="object 15"/>
          <p:cNvSpPr/>
          <p:nvPr/>
        </p:nvSpPr>
        <p:spPr>
          <a:xfrm>
            <a:off x="1466850" y="2743199"/>
            <a:ext cx="1784350" cy="1219200"/>
          </a:xfrm>
          <a:custGeom>
            <a:avLst/>
            <a:gdLst/>
            <a:ahLst/>
            <a:cxnLst/>
            <a:rect l="l" t="t" r="r" b="b"/>
            <a:pathLst>
              <a:path w="1784350" h="1219200">
                <a:moveTo>
                  <a:pt x="1784350" y="609600"/>
                </a:moveTo>
                <a:lnTo>
                  <a:pt x="1746250" y="590550"/>
                </a:lnTo>
                <a:lnTo>
                  <a:pt x="1670050" y="552450"/>
                </a:lnTo>
                <a:lnTo>
                  <a:pt x="1670050" y="590550"/>
                </a:lnTo>
                <a:lnTo>
                  <a:pt x="76200" y="590550"/>
                </a:lnTo>
                <a:lnTo>
                  <a:pt x="76200" y="0"/>
                </a:lnTo>
                <a:lnTo>
                  <a:pt x="38100" y="0"/>
                </a:lnTo>
                <a:lnTo>
                  <a:pt x="38100" y="1104900"/>
                </a:lnTo>
                <a:lnTo>
                  <a:pt x="0" y="1104900"/>
                </a:lnTo>
                <a:lnTo>
                  <a:pt x="57150" y="1219200"/>
                </a:lnTo>
                <a:lnTo>
                  <a:pt x="104775" y="1123950"/>
                </a:lnTo>
                <a:lnTo>
                  <a:pt x="114300" y="1104900"/>
                </a:lnTo>
                <a:lnTo>
                  <a:pt x="76200" y="1104900"/>
                </a:lnTo>
                <a:lnTo>
                  <a:pt x="76200" y="628650"/>
                </a:lnTo>
                <a:lnTo>
                  <a:pt x="1670050" y="628650"/>
                </a:lnTo>
                <a:lnTo>
                  <a:pt x="1670050" y="666750"/>
                </a:lnTo>
                <a:lnTo>
                  <a:pt x="1746250" y="628650"/>
                </a:lnTo>
                <a:lnTo>
                  <a:pt x="1784350" y="609600"/>
                </a:lnTo>
                <a:close/>
              </a:path>
            </a:pathLst>
          </a:custGeom>
          <a:solidFill>
            <a:srgbClr val="000000"/>
          </a:solidFill>
        </p:spPr>
        <p:txBody>
          <a:bodyPr wrap="square" lIns="0" tIns="0" rIns="0" bIns="0" rtlCol="0"/>
          <a:lstStyle/>
          <a:p>
            <a:endParaRPr/>
          </a:p>
        </p:txBody>
      </p:sp>
      <p:sp>
        <p:nvSpPr>
          <p:cNvPr id="16" name="object 16"/>
          <p:cNvSpPr/>
          <p:nvPr/>
        </p:nvSpPr>
        <p:spPr>
          <a:xfrm>
            <a:off x="5181600" y="3295650"/>
            <a:ext cx="812800" cy="114300"/>
          </a:xfrm>
          <a:custGeom>
            <a:avLst/>
            <a:gdLst/>
            <a:ahLst/>
            <a:cxnLst/>
            <a:rect l="l" t="t" r="r" b="b"/>
            <a:pathLst>
              <a:path w="812800" h="114300">
                <a:moveTo>
                  <a:pt x="698500" y="0"/>
                </a:moveTo>
                <a:lnTo>
                  <a:pt x="698500" y="114300"/>
                </a:lnTo>
                <a:lnTo>
                  <a:pt x="774700" y="76200"/>
                </a:lnTo>
                <a:lnTo>
                  <a:pt x="717550" y="76200"/>
                </a:lnTo>
                <a:lnTo>
                  <a:pt x="717550" y="38100"/>
                </a:lnTo>
                <a:lnTo>
                  <a:pt x="774700" y="38100"/>
                </a:lnTo>
                <a:lnTo>
                  <a:pt x="698500" y="0"/>
                </a:lnTo>
                <a:close/>
              </a:path>
              <a:path w="812800" h="114300">
                <a:moveTo>
                  <a:pt x="698500" y="38100"/>
                </a:moveTo>
                <a:lnTo>
                  <a:pt x="0" y="38100"/>
                </a:lnTo>
                <a:lnTo>
                  <a:pt x="0" y="76200"/>
                </a:lnTo>
                <a:lnTo>
                  <a:pt x="698500" y="76200"/>
                </a:lnTo>
                <a:lnTo>
                  <a:pt x="698500" y="38100"/>
                </a:lnTo>
                <a:close/>
              </a:path>
              <a:path w="812800" h="114300">
                <a:moveTo>
                  <a:pt x="774700" y="38100"/>
                </a:moveTo>
                <a:lnTo>
                  <a:pt x="717550" y="38100"/>
                </a:lnTo>
                <a:lnTo>
                  <a:pt x="717550" y="76200"/>
                </a:lnTo>
                <a:lnTo>
                  <a:pt x="774700" y="76200"/>
                </a:lnTo>
                <a:lnTo>
                  <a:pt x="812800" y="57150"/>
                </a:lnTo>
                <a:lnTo>
                  <a:pt x="774700" y="38100"/>
                </a:lnTo>
                <a:close/>
              </a:path>
            </a:pathLst>
          </a:custGeom>
          <a:solidFill>
            <a:srgbClr val="000000"/>
          </a:solidFill>
        </p:spPr>
        <p:txBody>
          <a:bodyPr wrap="square" lIns="0" tIns="0" rIns="0" bIns="0" rtlCol="0"/>
          <a:lstStyle/>
          <a:p>
            <a:endParaRPr/>
          </a:p>
        </p:txBody>
      </p:sp>
      <p:sp>
        <p:nvSpPr>
          <p:cNvPr id="17" name="object 17"/>
          <p:cNvSpPr/>
          <p:nvPr/>
        </p:nvSpPr>
        <p:spPr>
          <a:xfrm>
            <a:off x="8229600" y="3295650"/>
            <a:ext cx="609600" cy="114300"/>
          </a:xfrm>
          <a:custGeom>
            <a:avLst/>
            <a:gdLst/>
            <a:ahLst/>
            <a:cxnLst/>
            <a:rect l="l" t="t" r="r" b="b"/>
            <a:pathLst>
              <a:path w="609600" h="114300">
                <a:moveTo>
                  <a:pt x="495300" y="0"/>
                </a:moveTo>
                <a:lnTo>
                  <a:pt x="495300" y="114300"/>
                </a:lnTo>
                <a:lnTo>
                  <a:pt x="571500" y="76200"/>
                </a:lnTo>
                <a:lnTo>
                  <a:pt x="514350" y="76200"/>
                </a:lnTo>
                <a:lnTo>
                  <a:pt x="514350" y="38100"/>
                </a:lnTo>
                <a:lnTo>
                  <a:pt x="571500" y="38100"/>
                </a:lnTo>
                <a:lnTo>
                  <a:pt x="495300" y="0"/>
                </a:lnTo>
                <a:close/>
              </a:path>
              <a:path w="609600" h="114300">
                <a:moveTo>
                  <a:pt x="495300" y="38100"/>
                </a:moveTo>
                <a:lnTo>
                  <a:pt x="0" y="38100"/>
                </a:lnTo>
                <a:lnTo>
                  <a:pt x="0" y="76200"/>
                </a:lnTo>
                <a:lnTo>
                  <a:pt x="495300" y="76200"/>
                </a:lnTo>
                <a:lnTo>
                  <a:pt x="495300" y="38100"/>
                </a:lnTo>
                <a:close/>
              </a:path>
              <a:path w="609600" h="114300">
                <a:moveTo>
                  <a:pt x="571500" y="38100"/>
                </a:moveTo>
                <a:lnTo>
                  <a:pt x="514350" y="38100"/>
                </a:lnTo>
                <a:lnTo>
                  <a:pt x="514350" y="76200"/>
                </a:lnTo>
                <a:lnTo>
                  <a:pt x="571500" y="76200"/>
                </a:lnTo>
                <a:lnTo>
                  <a:pt x="609600" y="57150"/>
                </a:lnTo>
                <a:lnTo>
                  <a:pt x="571500" y="38100"/>
                </a:lnTo>
                <a:close/>
              </a:path>
            </a:pathLst>
          </a:custGeom>
          <a:solidFill>
            <a:srgbClr val="000000"/>
          </a:solidFill>
        </p:spPr>
        <p:txBody>
          <a:bodyPr wrap="square" lIns="0" tIns="0" rIns="0" bIns="0" rtlCol="0"/>
          <a:lstStyle/>
          <a:p>
            <a:endParaRPr/>
          </a:p>
        </p:txBody>
      </p:sp>
      <p:sp>
        <p:nvSpPr>
          <p:cNvPr id="18" name="object 18"/>
          <p:cNvSpPr/>
          <p:nvPr/>
        </p:nvSpPr>
        <p:spPr>
          <a:xfrm>
            <a:off x="10102850" y="3886200"/>
            <a:ext cx="114300" cy="685800"/>
          </a:xfrm>
          <a:custGeom>
            <a:avLst/>
            <a:gdLst/>
            <a:ahLst/>
            <a:cxnLst/>
            <a:rect l="l" t="t" r="r" b="b"/>
            <a:pathLst>
              <a:path w="114300" h="685800">
                <a:moveTo>
                  <a:pt x="38100" y="571500"/>
                </a:moveTo>
                <a:lnTo>
                  <a:pt x="0" y="571500"/>
                </a:lnTo>
                <a:lnTo>
                  <a:pt x="57150" y="685800"/>
                </a:lnTo>
                <a:lnTo>
                  <a:pt x="104775" y="590550"/>
                </a:lnTo>
                <a:lnTo>
                  <a:pt x="38100" y="590550"/>
                </a:lnTo>
                <a:lnTo>
                  <a:pt x="38100" y="571500"/>
                </a:lnTo>
                <a:close/>
              </a:path>
              <a:path w="114300" h="685800">
                <a:moveTo>
                  <a:pt x="76200" y="0"/>
                </a:moveTo>
                <a:lnTo>
                  <a:pt x="38100" y="0"/>
                </a:lnTo>
                <a:lnTo>
                  <a:pt x="38100" y="590550"/>
                </a:lnTo>
                <a:lnTo>
                  <a:pt x="76200" y="590550"/>
                </a:lnTo>
                <a:lnTo>
                  <a:pt x="76200" y="0"/>
                </a:lnTo>
                <a:close/>
              </a:path>
              <a:path w="114300" h="685800">
                <a:moveTo>
                  <a:pt x="114300" y="571500"/>
                </a:moveTo>
                <a:lnTo>
                  <a:pt x="76200" y="571500"/>
                </a:lnTo>
                <a:lnTo>
                  <a:pt x="76200" y="590550"/>
                </a:lnTo>
                <a:lnTo>
                  <a:pt x="104775" y="590550"/>
                </a:lnTo>
                <a:lnTo>
                  <a:pt x="114300" y="571500"/>
                </a:lnTo>
                <a:close/>
              </a:path>
            </a:pathLst>
          </a:custGeom>
          <a:solidFill>
            <a:srgbClr val="000000"/>
          </a:solidFill>
        </p:spPr>
        <p:txBody>
          <a:bodyPr wrap="square" lIns="0" tIns="0" rIns="0" bIns="0" rtlCol="0"/>
          <a:lstStyle/>
          <a:p>
            <a:endParaRPr/>
          </a:p>
        </p:txBody>
      </p:sp>
      <p:sp>
        <p:nvSpPr>
          <p:cNvPr id="19" name="object 19"/>
          <p:cNvSpPr/>
          <p:nvPr/>
        </p:nvSpPr>
        <p:spPr>
          <a:xfrm>
            <a:off x="8229600" y="5124450"/>
            <a:ext cx="609600" cy="114300"/>
          </a:xfrm>
          <a:custGeom>
            <a:avLst/>
            <a:gdLst/>
            <a:ahLst/>
            <a:cxnLst/>
            <a:rect l="l" t="t" r="r" b="b"/>
            <a:pathLst>
              <a:path w="609600" h="114300">
                <a:moveTo>
                  <a:pt x="114300" y="0"/>
                </a:moveTo>
                <a:lnTo>
                  <a:pt x="0" y="57150"/>
                </a:lnTo>
                <a:lnTo>
                  <a:pt x="114300" y="114300"/>
                </a:lnTo>
                <a:lnTo>
                  <a:pt x="114300" y="76200"/>
                </a:lnTo>
                <a:lnTo>
                  <a:pt x="95250" y="76200"/>
                </a:lnTo>
                <a:lnTo>
                  <a:pt x="95250" y="38100"/>
                </a:lnTo>
                <a:lnTo>
                  <a:pt x="114300" y="38100"/>
                </a:lnTo>
                <a:lnTo>
                  <a:pt x="114300" y="0"/>
                </a:lnTo>
                <a:close/>
              </a:path>
              <a:path w="609600" h="114300">
                <a:moveTo>
                  <a:pt x="495300" y="0"/>
                </a:moveTo>
                <a:lnTo>
                  <a:pt x="495300" y="114300"/>
                </a:lnTo>
                <a:lnTo>
                  <a:pt x="571500" y="76200"/>
                </a:lnTo>
                <a:lnTo>
                  <a:pt x="514350" y="76200"/>
                </a:lnTo>
                <a:lnTo>
                  <a:pt x="514350" y="38100"/>
                </a:lnTo>
                <a:lnTo>
                  <a:pt x="571500" y="38100"/>
                </a:lnTo>
                <a:lnTo>
                  <a:pt x="495300" y="0"/>
                </a:lnTo>
                <a:close/>
              </a:path>
              <a:path w="609600" h="114300">
                <a:moveTo>
                  <a:pt x="114300" y="38100"/>
                </a:moveTo>
                <a:lnTo>
                  <a:pt x="95250" y="38100"/>
                </a:lnTo>
                <a:lnTo>
                  <a:pt x="95250" y="76200"/>
                </a:lnTo>
                <a:lnTo>
                  <a:pt x="114300" y="76200"/>
                </a:lnTo>
                <a:lnTo>
                  <a:pt x="114300" y="38100"/>
                </a:lnTo>
                <a:close/>
              </a:path>
              <a:path w="609600" h="114300">
                <a:moveTo>
                  <a:pt x="495300" y="38100"/>
                </a:moveTo>
                <a:lnTo>
                  <a:pt x="114300" y="38100"/>
                </a:lnTo>
                <a:lnTo>
                  <a:pt x="114300" y="76200"/>
                </a:lnTo>
                <a:lnTo>
                  <a:pt x="495300" y="76200"/>
                </a:lnTo>
                <a:lnTo>
                  <a:pt x="495300" y="38100"/>
                </a:lnTo>
                <a:close/>
              </a:path>
              <a:path w="609600" h="114300">
                <a:moveTo>
                  <a:pt x="571500" y="38100"/>
                </a:moveTo>
                <a:lnTo>
                  <a:pt x="514350" y="38100"/>
                </a:lnTo>
                <a:lnTo>
                  <a:pt x="514350" y="76200"/>
                </a:lnTo>
                <a:lnTo>
                  <a:pt x="571500" y="76200"/>
                </a:lnTo>
                <a:lnTo>
                  <a:pt x="609600" y="57150"/>
                </a:lnTo>
                <a:lnTo>
                  <a:pt x="571500" y="38100"/>
                </a:lnTo>
                <a:close/>
              </a:path>
            </a:pathLst>
          </a:custGeom>
          <a:solidFill>
            <a:srgbClr val="000000"/>
          </a:solidFill>
        </p:spPr>
        <p:txBody>
          <a:bodyPr wrap="square" lIns="0" tIns="0" rIns="0" bIns="0" rtlCol="0"/>
          <a:lstStyle/>
          <a:p>
            <a:endParaRPr/>
          </a:p>
        </p:txBody>
      </p:sp>
      <p:sp>
        <p:nvSpPr>
          <p:cNvPr id="20" name="object 20"/>
          <p:cNvSpPr/>
          <p:nvPr/>
        </p:nvSpPr>
        <p:spPr>
          <a:xfrm>
            <a:off x="2743200" y="5124450"/>
            <a:ext cx="2641600" cy="114300"/>
          </a:xfrm>
          <a:custGeom>
            <a:avLst/>
            <a:gdLst/>
            <a:ahLst/>
            <a:cxnLst/>
            <a:rect l="l" t="t" r="r" b="b"/>
            <a:pathLst>
              <a:path w="2641600" h="114300">
                <a:moveTo>
                  <a:pt x="114300" y="0"/>
                </a:moveTo>
                <a:lnTo>
                  <a:pt x="0" y="57150"/>
                </a:lnTo>
                <a:lnTo>
                  <a:pt x="114300" y="114300"/>
                </a:lnTo>
                <a:lnTo>
                  <a:pt x="114300" y="76200"/>
                </a:lnTo>
                <a:lnTo>
                  <a:pt x="95250" y="76200"/>
                </a:lnTo>
                <a:lnTo>
                  <a:pt x="95250" y="38100"/>
                </a:lnTo>
                <a:lnTo>
                  <a:pt x="114300" y="38100"/>
                </a:lnTo>
                <a:lnTo>
                  <a:pt x="114300" y="0"/>
                </a:lnTo>
                <a:close/>
              </a:path>
              <a:path w="2641600" h="114300">
                <a:moveTo>
                  <a:pt x="114300" y="38100"/>
                </a:moveTo>
                <a:lnTo>
                  <a:pt x="95250" y="38100"/>
                </a:lnTo>
                <a:lnTo>
                  <a:pt x="95250" y="76200"/>
                </a:lnTo>
                <a:lnTo>
                  <a:pt x="114300" y="76200"/>
                </a:lnTo>
                <a:lnTo>
                  <a:pt x="114300" y="38100"/>
                </a:lnTo>
                <a:close/>
              </a:path>
              <a:path w="2641600" h="114300">
                <a:moveTo>
                  <a:pt x="2641600" y="38100"/>
                </a:moveTo>
                <a:lnTo>
                  <a:pt x="114300" y="38100"/>
                </a:lnTo>
                <a:lnTo>
                  <a:pt x="114300" y="76200"/>
                </a:lnTo>
                <a:lnTo>
                  <a:pt x="2641600" y="76200"/>
                </a:lnTo>
                <a:lnTo>
                  <a:pt x="2641600" y="38100"/>
                </a:lnTo>
                <a:close/>
              </a:path>
            </a:pathLst>
          </a:custGeom>
          <a:solidFill>
            <a:srgbClr val="000000"/>
          </a:solid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grpSp>
        <p:nvGrpSpPr>
          <p:cNvPr id="3" name="object 3"/>
          <p:cNvGrpSpPr/>
          <p:nvPr/>
        </p:nvGrpSpPr>
        <p:grpSpPr>
          <a:xfrm>
            <a:off x="609600" y="1295400"/>
            <a:ext cx="10972800" cy="4886325"/>
            <a:chOff x="609600" y="1295400"/>
            <a:chExt cx="10972800" cy="4886325"/>
          </a:xfrm>
        </p:grpSpPr>
        <p:sp>
          <p:nvSpPr>
            <p:cNvPr id="4" name="object 4"/>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5" name="object 5"/>
            <p:cNvSpPr/>
            <p:nvPr/>
          </p:nvSpPr>
          <p:spPr>
            <a:xfrm>
              <a:off x="1625600" y="1295400"/>
              <a:ext cx="9347200" cy="4835525"/>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88340" y="268351"/>
            <a:ext cx="5239385"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a:t>
            </a:r>
            <a:r>
              <a:rPr sz="4200" b="1" spc="-60" dirty="0">
                <a:solidFill>
                  <a:srgbClr val="006633"/>
                </a:solidFill>
                <a:latin typeface="Times New Roman"/>
                <a:cs typeface="Times New Roman"/>
              </a:rPr>
              <a:t> </a:t>
            </a:r>
            <a:r>
              <a:rPr sz="4200" b="1" spc="-45" dirty="0">
                <a:solidFill>
                  <a:srgbClr val="006633"/>
                </a:solidFill>
                <a:latin typeface="Times New Roman"/>
                <a:cs typeface="Times New Roman"/>
              </a:rPr>
              <a:t>PROCES</a:t>
            </a:r>
            <a:endParaRPr sz="4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3390" rIns="0" bIns="0" rtlCol="0">
            <a:spAutoFit/>
          </a:bodyPr>
          <a:lstStyle/>
          <a:p>
            <a:pPr marL="4995545" marR="5080" indent="-2596515">
              <a:lnSpc>
                <a:spcPct val="80000"/>
              </a:lnSpc>
              <a:spcBef>
                <a:spcPts val="1055"/>
              </a:spcBef>
            </a:pPr>
            <a:r>
              <a:rPr spc="-265" dirty="0"/>
              <a:t>Recommendations </a:t>
            </a:r>
            <a:r>
              <a:rPr spc="-80" dirty="0"/>
              <a:t>from </a:t>
            </a:r>
            <a:r>
              <a:rPr spc="-85" dirty="0"/>
              <a:t>the</a:t>
            </a:r>
            <a:r>
              <a:rPr spc="-565" dirty="0"/>
              <a:t> </a:t>
            </a:r>
            <a:r>
              <a:rPr spc="-285" dirty="0"/>
              <a:t>Carnegie  </a:t>
            </a:r>
            <a:r>
              <a:rPr spc="-200" dirty="0"/>
              <a:t>Foundation</a:t>
            </a:r>
          </a:p>
        </p:txBody>
      </p:sp>
      <p:sp>
        <p:nvSpPr>
          <p:cNvPr id="3" name="object 3"/>
          <p:cNvSpPr txBox="1"/>
          <p:nvPr/>
        </p:nvSpPr>
        <p:spPr>
          <a:xfrm>
            <a:off x="942543" y="1939252"/>
            <a:ext cx="7968615" cy="3710118"/>
          </a:xfrm>
          <a:prstGeom prst="rect">
            <a:avLst/>
          </a:prstGeom>
        </p:spPr>
        <p:txBody>
          <a:bodyPr vert="horz" wrap="square" lIns="0" tIns="98425" rIns="0" bIns="0" rtlCol="0">
            <a:spAutoFit/>
          </a:bodyPr>
          <a:lstStyle/>
          <a:p>
            <a:pPr marL="469900" indent="-457200">
              <a:lnSpc>
                <a:spcPct val="100000"/>
              </a:lnSpc>
              <a:spcBef>
                <a:spcPts val="775"/>
              </a:spcBef>
              <a:buFont typeface="Arial" pitchFamily="34" charset="0"/>
              <a:buChar char="•"/>
            </a:pPr>
            <a:r>
              <a:rPr sz="2800" spc="-25" dirty="0">
                <a:solidFill>
                  <a:srgbClr val="333399"/>
                </a:solidFill>
                <a:latin typeface="Carlito"/>
                <a:cs typeface="Carlito"/>
              </a:rPr>
              <a:t>Make </a:t>
            </a:r>
            <a:r>
              <a:rPr sz="2800" spc="-10" dirty="0">
                <a:solidFill>
                  <a:srgbClr val="333399"/>
                </a:solidFill>
                <a:latin typeface="Carlito"/>
                <a:cs typeface="Carlito"/>
              </a:rPr>
              <a:t>research-based </a:t>
            </a:r>
            <a:r>
              <a:rPr sz="2800" spc="-5" dirty="0">
                <a:solidFill>
                  <a:srgbClr val="333399"/>
                </a:solidFill>
                <a:latin typeface="Carlito"/>
                <a:cs typeface="Carlito"/>
              </a:rPr>
              <a:t>learning the</a:t>
            </a:r>
            <a:r>
              <a:rPr sz="2800" spc="55" dirty="0">
                <a:solidFill>
                  <a:srgbClr val="333399"/>
                </a:solidFill>
                <a:latin typeface="Carlito"/>
                <a:cs typeface="Carlito"/>
              </a:rPr>
              <a:t> </a:t>
            </a:r>
            <a:r>
              <a:rPr sz="2800" spc="-20" dirty="0">
                <a:solidFill>
                  <a:srgbClr val="333399"/>
                </a:solidFill>
                <a:latin typeface="Carlito"/>
                <a:cs typeface="Carlito"/>
              </a:rPr>
              <a:t>standard.</a:t>
            </a:r>
            <a:endParaRPr sz="2800" dirty="0">
              <a:latin typeface="Carlito"/>
              <a:cs typeface="Carlito"/>
            </a:endParaRPr>
          </a:p>
          <a:p>
            <a:pPr marL="469900" marR="5080" indent="-457200">
              <a:lnSpc>
                <a:spcPct val="119600"/>
              </a:lnSpc>
              <a:spcBef>
                <a:spcPts val="10"/>
              </a:spcBef>
              <a:buFont typeface="Arial" pitchFamily="34" charset="0"/>
              <a:buChar char="•"/>
            </a:pPr>
            <a:r>
              <a:rPr sz="2800" spc="-5" dirty="0">
                <a:solidFill>
                  <a:srgbClr val="333399"/>
                </a:solidFill>
                <a:latin typeface="Carlito"/>
                <a:cs typeface="Carlito"/>
              </a:rPr>
              <a:t>Build </a:t>
            </a:r>
            <a:r>
              <a:rPr sz="2800" spc="-10" dirty="0">
                <a:solidFill>
                  <a:srgbClr val="333399"/>
                </a:solidFill>
                <a:latin typeface="Carlito"/>
                <a:cs typeface="Carlito"/>
              </a:rPr>
              <a:t>inquiry-based </a:t>
            </a:r>
            <a:r>
              <a:rPr sz="2800" spc="-5" dirty="0">
                <a:solidFill>
                  <a:srgbClr val="333399"/>
                </a:solidFill>
                <a:latin typeface="Carlito"/>
                <a:cs typeface="Carlito"/>
              </a:rPr>
              <a:t>learning </a:t>
            </a:r>
            <a:r>
              <a:rPr sz="2800" spc="-15" dirty="0">
                <a:solidFill>
                  <a:srgbClr val="333399"/>
                </a:solidFill>
                <a:latin typeface="Carlito"/>
                <a:cs typeface="Carlito"/>
              </a:rPr>
              <a:t>throughout </a:t>
            </a:r>
            <a:r>
              <a:rPr sz="2800" spc="-5" dirty="0">
                <a:solidFill>
                  <a:srgbClr val="333399"/>
                </a:solidFill>
                <a:latin typeface="Carlito"/>
                <a:cs typeface="Carlito"/>
              </a:rPr>
              <a:t>the </a:t>
            </a:r>
            <a:r>
              <a:rPr sz="2800" spc="-25" dirty="0">
                <a:solidFill>
                  <a:srgbClr val="333399"/>
                </a:solidFill>
                <a:latin typeface="Carlito"/>
                <a:cs typeface="Carlito"/>
              </a:rPr>
              <a:t>four </a:t>
            </a:r>
            <a:r>
              <a:rPr sz="2800" spc="-20" dirty="0">
                <a:solidFill>
                  <a:srgbClr val="333399"/>
                </a:solidFill>
                <a:latin typeface="Carlito"/>
                <a:cs typeface="Carlito"/>
              </a:rPr>
              <a:t>years.  </a:t>
            </a:r>
            <a:endParaRPr lang="en-US" sz="2800" spc="-20" dirty="0">
              <a:solidFill>
                <a:srgbClr val="333399"/>
              </a:solidFill>
              <a:latin typeface="Carlito"/>
              <a:cs typeface="Carlito"/>
            </a:endParaRPr>
          </a:p>
          <a:p>
            <a:pPr marL="469900" marR="5080" indent="-457200">
              <a:lnSpc>
                <a:spcPct val="119600"/>
              </a:lnSpc>
              <a:spcBef>
                <a:spcPts val="10"/>
              </a:spcBef>
              <a:buFont typeface="Arial" pitchFamily="34" charset="0"/>
              <a:buChar char="•"/>
            </a:pPr>
            <a:r>
              <a:rPr sz="2800" spc="-10" dirty="0">
                <a:solidFill>
                  <a:srgbClr val="333399"/>
                </a:solidFill>
                <a:latin typeface="Carlito"/>
                <a:cs typeface="Carlito"/>
              </a:rPr>
              <a:t>Link communication skills </a:t>
            </a:r>
            <a:r>
              <a:rPr sz="2800" spc="-5" dirty="0">
                <a:solidFill>
                  <a:srgbClr val="333399"/>
                </a:solidFill>
                <a:latin typeface="Carlito"/>
                <a:cs typeface="Carlito"/>
              </a:rPr>
              <a:t>and </a:t>
            </a:r>
            <a:r>
              <a:rPr sz="2800" spc="-20" dirty="0">
                <a:solidFill>
                  <a:srgbClr val="333399"/>
                </a:solidFill>
                <a:latin typeface="Carlito"/>
                <a:cs typeface="Carlito"/>
              </a:rPr>
              <a:t>course</a:t>
            </a:r>
            <a:r>
              <a:rPr sz="2800" spc="130" dirty="0">
                <a:solidFill>
                  <a:srgbClr val="333399"/>
                </a:solidFill>
                <a:latin typeface="Carlito"/>
                <a:cs typeface="Carlito"/>
              </a:rPr>
              <a:t> </a:t>
            </a:r>
            <a:r>
              <a:rPr sz="2800" spc="-10" dirty="0">
                <a:solidFill>
                  <a:srgbClr val="333399"/>
                </a:solidFill>
                <a:latin typeface="Carlito"/>
                <a:cs typeface="Carlito"/>
              </a:rPr>
              <a:t>work.</a:t>
            </a:r>
            <a:endParaRPr sz="2800" dirty="0">
              <a:latin typeface="Carlito"/>
              <a:cs typeface="Carlito"/>
            </a:endParaRPr>
          </a:p>
          <a:p>
            <a:pPr marL="469900" marR="2310765" indent="-457200">
              <a:lnSpc>
                <a:spcPts val="4070"/>
              </a:lnSpc>
              <a:spcBef>
                <a:spcPts val="209"/>
              </a:spcBef>
              <a:buFont typeface="Arial" pitchFamily="34" charset="0"/>
              <a:buChar char="•"/>
            </a:pPr>
            <a:r>
              <a:rPr sz="2800" spc="-5" dirty="0">
                <a:solidFill>
                  <a:srgbClr val="333399"/>
                </a:solidFill>
                <a:latin typeface="Carlito"/>
                <a:cs typeface="Carlito"/>
              </a:rPr>
              <a:t>Use </a:t>
            </a:r>
            <a:r>
              <a:rPr sz="2800" spc="-15" dirty="0">
                <a:solidFill>
                  <a:srgbClr val="333399"/>
                </a:solidFill>
                <a:latin typeface="Carlito"/>
                <a:cs typeface="Carlito"/>
              </a:rPr>
              <a:t>information </a:t>
            </a:r>
            <a:r>
              <a:rPr sz="2800" spc="-10" dirty="0">
                <a:solidFill>
                  <a:srgbClr val="333399"/>
                </a:solidFill>
                <a:latin typeface="Carlito"/>
                <a:cs typeface="Carlito"/>
              </a:rPr>
              <a:t>technology</a:t>
            </a:r>
            <a:endParaRPr lang="en-US" sz="2800" spc="-10" dirty="0">
              <a:solidFill>
                <a:srgbClr val="333399"/>
              </a:solidFill>
              <a:latin typeface="Carlito"/>
              <a:cs typeface="Carlito"/>
            </a:endParaRPr>
          </a:p>
          <a:p>
            <a:pPr marL="469900" marR="2310765" indent="-457200">
              <a:lnSpc>
                <a:spcPts val="4070"/>
              </a:lnSpc>
              <a:spcBef>
                <a:spcPts val="209"/>
              </a:spcBef>
              <a:buFont typeface="Arial" pitchFamily="34" charset="0"/>
              <a:buChar char="•"/>
            </a:pPr>
            <a:r>
              <a:rPr sz="2800" spc="-35" dirty="0">
                <a:solidFill>
                  <a:srgbClr val="333399"/>
                </a:solidFill>
                <a:latin typeface="Carlito"/>
                <a:cs typeface="Carlito"/>
              </a:rPr>
              <a:t>effectively.  </a:t>
            </a:r>
            <a:endParaRPr lang="en-US" sz="2800" spc="-35" dirty="0">
              <a:solidFill>
                <a:srgbClr val="333399"/>
              </a:solidFill>
              <a:latin typeface="Carlito"/>
              <a:cs typeface="Carlito"/>
            </a:endParaRPr>
          </a:p>
          <a:p>
            <a:pPr marL="469900" marR="2310765" indent="-457200">
              <a:lnSpc>
                <a:spcPts val="4070"/>
              </a:lnSpc>
              <a:spcBef>
                <a:spcPts val="209"/>
              </a:spcBef>
              <a:buFont typeface="Arial" pitchFamily="34" charset="0"/>
              <a:buChar char="•"/>
            </a:pPr>
            <a:r>
              <a:rPr sz="2800" spc="-20" dirty="0">
                <a:solidFill>
                  <a:srgbClr val="333399"/>
                </a:solidFill>
                <a:latin typeface="Carlito"/>
                <a:cs typeface="Carlito"/>
              </a:rPr>
              <a:t>Cultivate </a:t>
            </a:r>
            <a:r>
              <a:rPr sz="2800" spc="-5" dirty="0">
                <a:solidFill>
                  <a:srgbClr val="333399"/>
                </a:solidFill>
                <a:latin typeface="Carlito"/>
                <a:cs typeface="Carlito"/>
              </a:rPr>
              <a:t>a sense of</a:t>
            </a:r>
            <a:r>
              <a:rPr sz="2800" spc="35" dirty="0">
                <a:solidFill>
                  <a:srgbClr val="333399"/>
                </a:solidFill>
                <a:latin typeface="Carlito"/>
                <a:cs typeface="Carlito"/>
              </a:rPr>
              <a:t> </a:t>
            </a:r>
            <a:r>
              <a:rPr sz="2800" spc="-10" dirty="0">
                <a:solidFill>
                  <a:srgbClr val="333399"/>
                </a:solidFill>
                <a:latin typeface="Carlito"/>
                <a:cs typeface="Carlito"/>
              </a:rPr>
              <a:t>community</a:t>
            </a:r>
            <a:r>
              <a:rPr sz="2800" spc="-10" dirty="0">
                <a:solidFill>
                  <a:srgbClr val="333399"/>
                </a:solidFill>
                <a:latin typeface="Verdana"/>
                <a:cs typeface="Verdana"/>
              </a:rPr>
              <a:t>.</a:t>
            </a:r>
            <a:endParaRPr sz="2800" dirty="0">
              <a:latin typeface="Verdana"/>
              <a:cs typeface="Verdana"/>
            </a:endParaRPr>
          </a:p>
        </p:txBody>
      </p:sp>
      <p:sp>
        <p:nvSpPr>
          <p:cNvPr id="4" name="object 4"/>
          <p:cNvSpPr txBox="1"/>
          <p:nvPr/>
        </p:nvSpPr>
        <p:spPr>
          <a:xfrm>
            <a:off x="3779265" y="5740095"/>
            <a:ext cx="3098800" cy="391160"/>
          </a:xfrm>
          <a:prstGeom prst="rect">
            <a:avLst/>
          </a:prstGeom>
        </p:spPr>
        <p:txBody>
          <a:bodyPr vert="horz" wrap="square" lIns="0" tIns="12700" rIns="0" bIns="0" rtlCol="0">
            <a:spAutoFit/>
          </a:bodyPr>
          <a:lstStyle/>
          <a:p>
            <a:pPr marL="12700">
              <a:lnSpc>
                <a:spcPct val="100000"/>
              </a:lnSpc>
              <a:spcBef>
                <a:spcPts val="100"/>
              </a:spcBef>
            </a:pPr>
            <a:r>
              <a:rPr sz="2400" i="1" spc="-5" dirty="0">
                <a:solidFill>
                  <a:srgbClr val="333399"/>
                </a:solidFill>
                <a:latin typeface="Times New Roman"/>
                <a:cs typeface="Times New Roman"/>
              </a:rPr>
              <a:t>Boyer Commission,</a:t>
            </a:r>
            <a:r>
              <a:rPr sz="2400" i="1" spc="-25" dirty="0">
                <a:solidFill>
                  <a:srgbClr val="333399"/>
                </a:solidFill>
                <a:latin typeface="Times New Roman"/>
                <a:cs typeface="Times New Roman"/>
              </a:rPr>
              <a:t> </a:t>
            </a:r>
            <a:r>
              <a:rPr sz="2400" i="1" dirty="0">
                <a:solidFill>
                  <a:srgbClr val="333399"/>
                </a:solidFill>
                <a:latin typeface="Times New Roman"/>
                <a:cs typeface="Times New Roman"/>
              </a:rPr>
              <a:t>1998</a:t>
            </a:r>
            <a:endParaRPr sz="2400">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6723888"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6057265"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a:t>
            </a:r>
            <a:r>
              <a:rPr sz="4200" b="1" spc="-65" dirty="0">
                <a:solidFill>
                  <a:srgbClr val="006633"/>
                </a:solidFill>
                <a:latin typeface="Times New Roman"/>
                <a:cs typeface="Times New Roman"/>
              </a:rPr>
              <a:t> </a:t>
            </a:r>
            <a:r>
              <a:rPr sz="4200" b="1" spc="-75" dirty="0">
                <a:solidFill>
                  <a:srgbClr val="006633"/>
                </a:solidFill>
                <a:latin typeface="Times New Roman"/>
                <a:cs typeface="Times New Roman"/>
              </a:rPr>
              <a:t>OVERVIEW</a:t>
            </a:r>
            <a:endParaRPr sz="4200">
              <a:latin typeface="Times New Roman"/>
              <a:cs typeface="Times New Roman"/>
            </a:endParaRPr>
          </a:p>
        </p:txBody>
      </p:sp>
      <p:sp>
        <p:nvSpPr>
          <p:cNvPr id="6" name="object 6"/>
          <p:cNvSpPr txBox="1"/>
          <p:nvPr/>
        </p:nvSpPr>
        <p:spPr>
          <a:xfrm>
            <a:off x="688340" y="1527035"/>
            <a:ext cx="10605770" cy="3933769"/>
          </a:xfrm>
          <a:prstGeom prst="rect">
            <a:avLst/>
          </a:prstGeom>
        </p:spPr>
        <p:txBody>
          <a:bodyPr vert="horz" wrap="square" lIns="0" tIns="108585" rIns="0" bIns="0" rtlCol="0">
            <a:spAutoFit/>
          </a:bodyPr>
          <a:lstStyle/>
          <a:p>
            <a:pPr marL="508000" indent="-495934">
              <a:lnSpc>
                <a:spcPct val="100000"/>
              </a:lnSpc>
              <a:spcBef>
                <a:spcPts val="855"/>
              </a:spcBef>
              <a:buClr>
                <a:srgbClr val="CC9900"/>
              </a:buClr>
              <a:buSzPct val="65000"/>
              <a:buAutoNum type="arabicPeriod"/>
              <a:tabLst>
                <a:tab pos="508000" algn="l"/>
                <a:tab pos="508634" algn="l"/>
              </a:tabLst>
            </a:pPr>
            <a:r>
              <a:rPr sz="3000" b="1" spc="-5" dirty="0">
                <a:latin typeface="Arial"/>
                <a:cs typeface="Arial"/>
              </a:rPr>
              <a:t>INTRODUCTION</a:t>
            </a:r>
            <a:endParaRPr sz="3000" dirty="0">
              <a:latin typeface="Arial"/>
              <a:cs typeface="Arial"/>
            </a:endParaRPr>
          </a:p>
          <a:p>
            <a:pPr marL="1065530" lvl="1" indent="-381635">
              <a:lnSpc>
                <a:spcPct val="100000"/>
              </a:lnSpc>
              <a:spcBef>
                <a:spcPts val="550"/>
              </a:spcBef>
              <a:buClr>
                <a:srgbClr val="CC9900"/>
              </a:buClr>
              <a:buSzPct val="63636"/>
              <a:buFont typeface="Wingdings"/>
              <a:buChar char=""/>
              <a:tabLst>
                <a:tab pos="1065530" algn="l"/>
                <a:tab pos="1066165" algn="l"/>
              </a:tabLst>
            </a:pPr>
            <a:r>
              <a:rPr sz="2200" spc="-5" dirty="0">
                <a:latin typeface="Arial"/>
                <a:cs typeface="Arial"/>
              </a:rPr>
              <a:t>Introducing of research</a:t>
            </a:r>
            <a:r>
              <a:rPr sz="2200" spc="20" dirty="0">
                <a:latin typeface="Arial"/>
                <a:cs typeface="Arial"/>
              </a:rPr>
              <a:t> </a:t>
            </a:r>
            <a:r>
              <a:rPr sz="2200" spc="-5" dirty="0">
                <a:latin typeface="Arial"/>
                <a:cs typeface="Arial"/>
              </a:rPr>
              <a:t>problem</a:t>
            </a:r>
            <a:endParaRPr sz="2200" dirty="0">
              <a:latin typeface="Arial"/>
              <a:cs typeface="Arial"/>
            </a:endParaRPr>
          </a:p>
          <a:p>
            <a:pPr marL="1065530" lvl="1" indent="-381635">
              <a:lnSpc>
                <a:spcPct val="100000"/>
              </a:lnSpc>
              <a:spcBef>
                <a:spcPts val="525"/>
              </a:spcBef>
              <a:buClr>
                <a:srgbClr val="CC9900"/>
              </a:buClr>
              <a:buSzPct val="63636"/>
              <a:buFont typeface="Wingdings"/>
              <a:buChar char=""/>
              <a:tabLst>
                <a:tab pos="1065530" algn="l"/>
                <a:tab pos="1066165" algn="l"/>
              </a:tabLst>
            </a:pPr>
            <a:r>
              <a:rPr sz="2200" spc="-5" dirty="0">
                <a:latin typeface="Arial"/>
                <a:cs typeface="Arial"/>
              </a:rPr>
              <a:t>Introduction of objectives and how objective will be</a:t>
            </a:r>
            <a:r>
              <a:rPr sz="2200" spc="40" dirty="0">
                <a:latin typeface="Arial"/>
                <a:cs typeface="Arial"/>
              </a:rPr>
              <a:t> </a:t>
            </a:r>
            <a:r>
              <a:rPr sz="2200" spc="-5" dirty="0">
                <a:latin typeface="Arial"/>
                <a:cs typeface="Arial"/>
              </a:rPr>
              <a:t>achieved</a:t>
            </a:r>
            <a:endParaRPr lang="en-US" sz="2200" spc="-5" dirty="0">
              <a:latin typeface="Arial"/>
              <a:cs typeface="Arial"/>
            </a:endParaRPr>
          </a:p>
          <a:p>
            <a:pPr marL="1065530" lvl="1" indent="-381635">
              <a:lnSpc>
                <a:spcPct val="100000"/>
              </a:lnSpc>
              <a:spcBef>
                <a:spcPts val="525"/>
              </a:spcBef>
              <a:buClr>
                <a:srgbClr val="CC9900"/>
              </a:buClr>
              <a:buSzPct val="63636"/>
              <a:buFont typeface="Wingdings"/>
              <a:buChar char=""/>
              <a:tabLst>
                <a:tab pos="1065530" algn="l"/>
                <a:tab pos="1066165" algn="l"/>
              </a:tabLst>
            </a:pPr>
            <a:endParaRPr sz="2200" dirty="0">
              <a:latin typeface="Arial"/>
              <a:cs typeface="Arial"/>
            </a:endParaRPr>
          </a:p>
          <a:p>
            <a:pPr marL="508000" indent="-495934">
              <a:lnSpc>
                <a:spcPct val="100000"/>
              </a:lnSpc>
              <a:spcBef>
                <a:spcPts val="700"/>
              </a:spcBef>
              <a:buClr>
                <a:srgbClr val="CC9900"/>
              </a:buClr>
              <a:buSzPct val="65000"/>
              <a:buAutoNum type="arabicPeriod"/>
              <a:tabLst>
                <a:tab pos="508000" algn="l"/>
                <a:tab pos="508634" algn="l"/>
              </a:tabLst>
            </a:pPr>
            <a:r>
              <a:rPr sz="3000" b="1" dirty="0">
                <a:latin typeface="Arial"/>
                <a:cs typeface="Arial"/>
              </a:rPr>
              <a:t>LITERATURE</a:t>
            </a:r>
            <a:r>
              <a:rPr sz="3000" b="1" spc="-35" dirty="0">
                <a:latin typeface="Arial"/>
                <a:cs typeface="Arial"/>
              </a:rPr>
              <a:t> </a:t>
            </a:r>
            <a:r>
              <a:rPr sz="3000" b="1" dirty="0">
                <a:latin typeface="Arial"/>
                <a:cs typeface="Arial"/>
              </a:rPr>
              <a:t>REVIEW</a:t>
            </a:r>
            <a:endParaRPr sz="3000" dirty="0">
              <a:latin typeface="Arial"/>
              <a:cs typeface="Arial"/>
            </a:endParaRPr>
          </a:p>
          <a:p>
            <a:pPr marL="1065530" lvl="1" indent="-381635">
              <a:lnSpc>
                <a:spcPct val="100000"/>
              </a:lnSpc>
              <a:spcBef>
                <a:spcPts val="550"/>
              </a:spcBef>
              <a:buClr>
                <a:srgbClr val="CC9900"/>
              </a:buClr>
              <a:buSzPct val="63636"/>
              <a:buFont typeface="Wingdings"/>
              <a:buChar char=""/>
              <a:tabLst>
                <a:tab pos="1065530" algn="l"/>
                <a:tab pos="1066165" algn="l"/>
              </a:tabLst>
            </a:pPr>
            <a:r>
              <a:rPr sz="2200" spc="-5" dirty="0">
                <a:latin typeface="Arial"/>
                <a:cs typeface="Arial"/>
              </a:rPr>
              <a:t>Review of previous work relating to </a:t>
            </a:r>
            <a:r>
              <a:rPr sz="2200" dirty="0">
                <a:latin typeface="Arial"/>
                <a:cs typeface="Arial"/>
              </a:rPr>
              <a:t>research </a:t>
            </a:r>
            <a:r>
              <a:rPr sz="2200" spc="-5" dirty="0">
                <a:latin typeface="Arial"/>
                <a:cs typeface="Arial"/>
              </a:rPr>
              <a:t>problem (define, explain,</a:t>
            </a:r>
            <a:r>
              <a:rPr sz="2200" spc="190" dirty="0">
                <a:latin typeface="Arial"/>
                <a:cs typeface="Arial"/>
              </a:rPr>
              <a:t> </a:t>
            </a:r>
            <a:r>
              <a:rPr sz="2200" dirty="0">
                <a:latin typeface="Arial"/>
                <a:cs typeface="Arial"/>
              </a:rPr>
              <a:t>justify)</a:t>
            </a:r>
          </a:p>
          <a:p>
            <a:pPr marL="1065530" lvl="1" indent="-381635">
              <a:lnSpc>
                <a:spcPct val="100000"/>
              </a:lnSpc>
              <a:spcBef>
                <a:spcPts val="530"/>
              </a:spcBef>
              <a:buClr>
                <a:srgbClr val="CC9900"/>
              </a:buClr>
              <a:buSzPct val="63636"/>
              <a:buFont typeface="Wingdings"/>
              <a:buChar char=""/>
              <a:tabLst>
                <a:tab pos="1065530" algn="l"/>
                <a:tab pos="1066165" algn="l"/>
              </a:tabLst>
            </a:pPr>
            <a:r>
              <a:rPr sz="2200" spc="-5" dirty="0">
                <a:latin typeface="Arial"/>
                <a:cs typeface="Arial"/>
              </a:rPr>
              <a:t>Review of previous work relating to</a:t>
            </a:r>
            <a:r>
              <a:rPr sz="2200" spc="60" dirty="0">
                <a:latin typeface="Arial"/>
                <a:cs typeface="Arial"/>
              </a:rPr>
              <a:t> </a:t>
            </a:r>
            <a:r>
              <a:rPr sz="2200" spc="-5" dirty="0">
                <a:latin typeface="Arial"/>
                <a:cs typeface="Arial"/>
              </a:rPr>
              <a:t>methodology</a:t>
            </a:r>
            <a:endParaRPr sz="2200" dirty="0">
              <a:latin typeface="Arial"/>
              <a:cs typeface="Arial"/>
            </a:endParaRPr>
          </a:p>
          <a:p>
            <a:pPr marL="1065530" lvl="1" indent="-381635">
              <a:lnSpc>
                <a:spcPct val="100000"/>
              </a:lnSpc>
              <a:spcBef>
                <a:spcPts val="530"/>
              </a:spcBef>
              <a:buClr>
                <a:srgbClr val="CC9900"/>
              </a:buClr>
              <a:buSzPct val="63636"/>
              <a:buFont typeface="Wingdings"/>
              <a:buChar char=""/>
              <a:tabLst>
                <a:tab pos="1065530" algn="l"/>
                <a:tab pos="1066165" algn="l"/>
              </a:tabLst>
            </a:pPr>
            <a:r>
              <a:rPr sz="2200" spc="-5" dirty="0">
                <a:latin typeface="Arial"/>
                <a:cs typeface="Arial"/>
              </a:rPr>
              <a:t>Review of previous work relating to results (particular reliability,</a:t>
            </a:r>
            <a:r>
              <a:rPr sz="2200" spc="114" dirty="0">
                <a:latin typeface="Arial"/>
                <a:cs typeface="Arial"/>
              </a:rPr>
              <a:t> </a:t>
            </a:r>
            <a:r>
              <a:rPr sz="2200" spc="-5" dirty="0">
                <a:latin typeface="Arial"/>
                <a:cs typeface="Arial"/>
              </a:rPr>
              <a:t>etc.)</a:t>
            </a:r>
            <a:endParaRPr sz="2200" dirty="0">
              <a:latin typeface="Arial"/>
              <a:cs typeface="Arial"/>
            </a:endParaRPr>
          </a:p>
          <a:p>
            <a:pPr>
              <a:lnSpc>
                <a:spcPct val="100000"/>
              </a:lnSpc>
            </a:pPr>
            <a:endParaRPr sz="2400" dirty="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6723888"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6057265"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a:t>
            </a:r>
            <a:r>
              <a:rPr sz="4200" b="1" spc="-65" dirty="0">
                <a:solidFill>
                  <a:srgbClr val="006633"/>
                </a:solidFill>
                <a:latin typeface="Times New Roman"/>
                <a:cs typeface="Times New Roman"/>
              </a:rPr>
              <a:t> </a:t>
            </a:r>
            <a:r>
              <a:rPr sz="4200" b="1" spc="-75" dirty="0">
                <a:solidFill>
                  <a:srgbClr val="006633"/>
                </a:solidFill>
                <a:latin typeface="Times New Roman"/>
                <a:cs typeface="Times New Roman"/>
              </a:rPr>
              <a:t>OVERVIEW</a:t>
            </a:r>
            <a:endParaRPr sz="4200">
              <a:latin typeface="Times New Roman"/>
              <a:cs typeface="Times New Roman"/>
            </a:endParaRPr>
          </a:p>
        </p:txBody>
      </p:sp>
      <p:sp>
        <p:nvSpPr>
          <p:cNvPr id="6" name="object 6"/>
          <p:cNvSpPr txBox="1"/>
          <p:nvPr/>
        </p:nvSpPr>
        <p:spPr>
          <a:xfrm>
            <a:off x="688340" y="1527035"/>
            <a:ext cx="10331450" cy="3661900"/>
          </a:xfrm>
          <a:prstGeom prst="rect">
            <a:avLst/>
          </a:prstGeom>
        </p:spPr>
        <p:txBody>
          <a:bodyPr vert="horz" wrap="square" lIns="0" tIns="108585" rIns="0" bIns="0" rtlCol="0">
            <a:spAutoFit/>
          </a:bodyPr>
          <a:lstStyle/>
          <a:p>
            <a:pPr marL="584200" indent="-572135">
              <a:lnSpc>
                <a:spcPct val="100000"/>
              </a:lnSpc>
              <a:spcBef>
                <a:spcPts val="855"/>
              </a:spcBef>
              <a:buFont typeface="Arial"/>
              <a:buAutoNum type="arabicPeriod" startAt="3"/>
              <a:tabLst>
                <a:tab pos="584200" algn="l"/>
                <a:tab pos="584835" algn="l"/>
              </a:tabLst>
            </a:pPr>
            <a:r>
              <a:rPr sz="3000" b="1" dirty="0">
                <a:latin typeface="Arial"/>
                <a:cs typeface="Arial"/>
              </a:rPr>
              <a:t>METHOD</a:t>
            </a:r>
            <a:endParaRPr sz="3000" dirty="0">
              <a:latin typeface="Arial"/>
              <a:cs typeface="Arial"/>
            </a:endParaRPr>
          </a:p>
          <a:p>
            <a:pPr marL="1103630" lvl="1" indent="-419734">
              <a:lnSpc>
                <a:spcPct val="100000"/>
              </a:lnSpc>
              <a:spcBef>
                <a:spcPts val="550"/>
              </a:spcBef>
              <a:buClr>
                <a:srgbClr val="CC9900"/>
              </a:buClr>
              <a:buSzPct val="63636"/>
              <a:buFont typeface="Wingdings"/>
              <a:buChar char=""/>
              <a:tabLst>
                <a:tab pos="1103630" algn="l"/>
                <a:tab pos="1104265" algn="l"/>
              </a:tabLst>
            </a:pPr>
            <a:r>
              <a:rPr sz="2200" spc="-5" dirty="0">
                <a:latin typeface="Arial"/>
                <a:cs typeface="Arial"/>
              </a:rPr>
              <a:t>Explanation of how data was</a:t>
            </a:r>
            <a:r>
              <a:rPr sz="2200" spc="25" dirty="0">
                <a:latin typeface="Arial"/>
                <a:cs typeface="Arial"/>
              </a:rPr>
              <a:t> </a:t>
            </a:r>
            <a:r>
              <a:rPr sz="2200" spc="-5" dirty="0">
                <a:latin typeface="Arial"/>
                <a:cs typeface="Arial"/>
              </a:rPr>
              <a:t>collected/generated</a:t>
            </a:r>
            <a:endParaRPr sz="2200" dirty="0">
              <a:latin typeface="Arial"/>
              <a:cs typeface="Arial"/>
            </a:endParaRPr>
          </a:p>
          <a:p>
            <a:pPr marL="1103630" lvl="1" indent="-419734">
              <a:lnSpc>
                <a:spcPct val="100000"/>
              </a:lnSpc>
              <a:spcBef>
                <a:spcPts val="525"/>
              </a:spcBef>
              <a:buClr>
                <a:srgbClr val="CC9900"/>
              </a:buClr>
              <a:buSzPct val="63636"/>
              <a:buFont typeface="Wingdings"/>
              <a:buChar char=""/>
              <a:tabLst>
                <a:tab pos="1103630" algn="l"/>
                <a:tab pos="1104265" algn="l"/>
              </a:tabLst>
            </a:pPr>
            <a:r>
              <a:rPr sz="2200" spc="-5" dirty="0">
                <a:latin typeface="Arial"/>
                <a:cs typeface="Arial"/>
              </a:rPr>
              <a:t>Explanation of how data was</a:t>
            </a:r>
            <a:r>
              <a:rPr sz="2200" spc="20" dirty="0">
                <a:latin typeface="Arial"/>
                <a:cs typeface="Arial"/>
              </a:rPr>
              <a:t> </a:t>
            </a:r>
            <a:r>
              <a:rPr sz="2200" spc="-5" dirty="0">
                <a:latin typeface="Arial"/>
                <a:cs typeface="Arial"/>
              </a:rPr>
              <a:t>analyzed</a:t>
            </a:r>
            <a:endParaRPr sz="2200" dirty="0">
              <a:latin typeface="Arial"/>
              <a:cs typeface="Arial"/>
            </a:endParaRPr>
          </a:p>
          <a:p>
            <a:pPr marL="1103630" lvl="1" indent="-419734">
              <a:lnSpc>
                <a:spcPct val="100000"/>
              </a:lnSpc>
              <a:spcBef>
                <a:spcPts val="530"/>
              </a:spcBef>
              <a:buClr>
                <a:srgbClr val="CC9900"/>
              </a:buClr>
              <a:buSzPct val="63636"/>
              <a:buFont typeface="Wingdings"/>
              <a:buChar char=""/>
              <a:tabLst>
                <a:tab pos="1103630" algn="l"/>
                <a:tab pos="1104265" algn="l"/>
              </a:tabLst>
            </a:pPr>
            <a:r>
              <a:rPr sz="2200" spc="-5" dirty="0">
                <a:latin typeface="Arial"/>
                <a:cs typeface="Arial"/>
              </a:rPr>
              <a:t>Explanation of methodological problems and their solutions or</a:t>
            </a:r>
            <a:r>
              <a:rPr sz="2200" spc="100" dirty="0">
                <a:latin typeface="Arial"/>
                <a:cs typeface="Arial"/>
              </a:rPr>
              <a:t> </a:t>
            </a:r>
            <a:r>
              <a:rPr sz="2200" spc="-5" dirty="0">
                <a:latin typeface="Arial"/>
                <a:cs typeface="Arial"/>
              </a:rPr>
              <a:t>effects</a:t>
            </a:r>
            <a:endParaRPr sz="2200" dirty="0">
              <a:latin typeface="Arial"/>
              <a:cs typeface="Arial"/>
            </a:endParaRPr>
          </a:p>
          <a:p>
            <a:pPr marL="584200" indent="-572135">
              <a:lnSpc>
                <a:spcPct val="100000"/>
              </a:lnSpc>
              <a:spcBef>
                <a:spcPts val="700"/>
              </a:spcBef>
              <a:buFont typeface="Arial"/>
              <a:buAutoNum type="arabicPeriod" startAt="3"/>
              <a:tabLst>
                <a:tab pos="584200" algn="l"/>
                <a:tab pos="584835" algn="l"/>
              </a:tabLst>
            </a:pPr>
            <a:r>
              <a:rPr sz="3000" b="1" dirty="0">
                <a:latin typeface="Arial"/>
                <a:cs typeface="Arial"/>
              </a:rPr>
              <a:t>RESULTS AND</a:t>
            </a:r>
            <a:r>
              <a:rPr sz="3000" b="1" spc="-45" dirty="0">
                <a:latin typeface="Arial"/>
                <a:cs typeface="Arial"/>
              </a:rPr>
              <a:t> </a:t>
            </a:r>
            <a:r>
              <a:rPr sz="3000" b="1" dirty="0">
                <a:latin typeface="Arial"/>
                <a:cs typeface="Arial"/>
              </a:rPr>
              <a:t>FINDINGS</a:t>
            </a:r>
            <a:endParaRPr sz="3000" dirty="0">
              <a:latin typeface="Arial"/>
              <a:cs typeface="Arial"/>
            </a:endParaRPr>
          </a:p>
          <a:p>
            <a:pPr marL="1103630" lvl="1" indent="-419734">
              <a:lnSpc>
                <a:spcPct val="100000"/>
              </a:lnSpc>
              <a:spcBef>
                <a:spcPts val="550"/>
              </a:spcBef>
              <a:buClr>
                <a:srgbClr val="CC9900"/>
              </a:buClr>
              <a:buSzPct val="63636"/>
              <a:buFont typeface="Wingdings"/>
              <a:buChar char=""/>
              <a:tabLst>
                <a:tab pos="1103630" algn="l"/>
                <a:tab pos="1104265" algn="l"/>
              </a:tabLst>
            </a:pPr>
            <a:r>
              <a:rPr sz="2200" spc="-5" dirty="0">
                <a:latin typeface="Arial"/>
                <a:cs typeface="Arial"/>
              </a:rPr>
              <a:t>Presentation of results</a:t>
            </a:r>
            <a:endParaRPr sz="2200" dirty="0">
              <a:latin typeface="Arial"/>
              <a:cs typeface="Arial"/>
            </a:endParaRPr>
          </a:p>
          <a:p>
            <a:pPr marL="1103630" lvl="1" indent="-419734">
              <a:lnSpc>
                <a:spcPct val="100000"/>
              </a:lnSpc>
              <a:spcBef>
                <a:spcPts val="530"/>
              </a:spcBef>
              <a:buClr>
                <a:srgbClr val="CC9900"/>
              </a:buClr>
              <a:buSzPct val="63636"/>
              <a:buFont typeface="Wingdings"/>
              <a:buChar char=""/>
              <a:tabLst>
                <a:tab pos="1103630" algn="l"/>
                <a:tab pos="1104265" algn="l"/>
              </a:tabLst>
            </a:pPr>
            <a:r>
              <a:rPr sz="2200" spc="-5" dirty="0">
                <a:latin typeface="Arial"/>
                <a:cs typeface="Arial"/>
              </a:rPr>
              <a:t>Interpretation of</a:t>
            </a:r>
            <a:r>
              <a:rPr sz="2200" spc="25" dirty="0">
                <a:latin typeface="Arial"/>
                <a:cs typeface="Arial"/>
              </a:rPr>
              <a:t> </a:t>
            </a:r>
            <a:r>
              <a:rPr sz="2200" spc="-5" dirty="0">
                <a:latin typeface="Arial"/>
                <a:cs typeface="Arial"/>
              </a:rPr>
              <a:t>results</a:t>
            </a:r>
            <a:endParaRPr sz="2200" dirty="0">
              <a:latin typeface="Arial"/>
              <a:cs typeface="Arial"/>
            </a:endParaRPr>
          </a:p>
          <a:p>
            <a:pPr>
              <a:lnSpc>
                <a:spcPct val="100000"/>
              </a:lnSpc>
              <a:spcBef>
                <a:spcPts val="30"/>
              </a:spcBef>
            </a:pPr>
            <a:endParaRPr sz="3250" dirty="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3645408"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2978150" cy="665480"/>
          </a:xfrm>
          <a:prstGeom prst="rect">
            <a:avLst/>
          </a:prstGeom>
        </p:spPr>
        <p:txBody>
          <a:bodyPr vert="horz" wrap="square" lIns="0" tIns="12700" rIns="0" bIns="0" rtlCol="0">
            <a:spAutoFit/>
          </a:bodyPr>
          <a:lstStyle/>
          <a:p>
            <a:pPr marL="12700">
              <a:lnSpc>
                <a:spcPct val="100000"/>
              </a:lnSpc>
              <a:spcBef>
                <a:spcPts val="100"/>
              </a:spcBef>
            </a:pPr>
            <a:r>
              <a:rPr sz="4200" b="1" spc="-75" dirty="0">
                <a:solidFill>
                  <a:srgbClr val="006633"/>
                </a:solidFill>
                <a:latin typeface="Times New Roman"/>
                <a:cs typeface="Times New Roman"/>
              </a:rPr>
              <a:t>OVERVIEW</a:t>
            </a:r>
            <a:endParaRPr sz="4200">
              <a:latin typeface="Times New Roman"/>
              <a:cs typeface="Times New Roman"/>
            </a:endParaRPr>
          </a:p>
        </p:txBody>
      </p:sp>
      <p:sp>
        <p:nvSpPr>
          <p:cNvPr id="6" name="object 6"/>
          <p:cNvSpPr txBox="1"/>
          <p:nvPr/>
        </p:nvSpPr>
        <p:spPr>
          <a:xfrm>
            <a:off x="688340" y="1527069"/>
            <a:ext cx="10371455" cy="4148572"/>
          </a:xfrm>
          <a:prstGeom prst="rect">
            <a:avLst/>
          </a:prstGeom>
        </p:spPr>
        <p:txBody>
          <a:bodyPr vert="horz" wrap="square" lIns="0" tIns="62230" rIns="0" bIns="0" rtlCol="0">
            <a:spAutoFit/>
          </a:bodyPr>
          <a:lstStyle/>
          <a:p>
            <a:pPr marL="568960" indent="-556895">
              <a:lnSpc>
                <a:spcPct val="100000"/>
              </a:lnSpc>
              <a:spcBef>
                <a:spcPts val="490"/>
              </a:spcBef>
              <a:buFont typeface="Arial"/>
              <a:buAutoNum type="arabicPeriod" startAt="5"/>
              <a:tabLst>
                <a:tab pos="568960" algn="l"/>
                <a:tab pos="569595" algn="l"/>
              </a:tabLst>
            </a:pPr>
            <a:r>
              <a:rPr sz="3000" b="1" spc="-5" dirty="0">
                <a:latin typeface="Arial"/>
                <a:cs typeface="Arial"/>
              </a:rPr>
              <a:t>DISCUSSION </a:t>
            </a:r>
            <a:r>
              <a:rPr sz="3000" b="1" dirty="0">
                <a:latin typeface="Arial"/>
                <a:cs typeface="Arial"/>
              </a:rPr>
              <a:t>AND</a:t>
            </a:r>
            <a:r>
              <a:rPr sz="3000" b="1" spc="-40" dirty="0">
                <a:latin typeface="Arial"/>
                <a:cs typeface="Arial"/>
              </a:rPr>
              <a:t> </a:t>
            </a:r>
            <a:r>
              <a:rPr sz="3000" b="1" spc="-5" dirty="0">
                <a:latin typeface="Arial"/>
                <a:cs typeface="Arial"/>
              </a:rPr>
              <a:t>CONCLUSION</a:t>
            </a:r>
            <a:endParaRPr sz="3000" dirty="0">
              <a:latin typeface="Arial"/>
              <a:cs typeface="Arial"/>
            </a:endParaRPr>
          </a:p>
          <a:p>
            <a:pPr marL="1035050" lvl="1" indent="-352425">
              <a:lnSpc>
                <a:spcPct val="100000"/>
              </a:lnSpc>
              <a:spcBef>
                <a:spcPts val="290"/>
              </a:spcBef>
              <a:buClr>
                <a:srgbClr val="CC9900"/>
              </a:buClr>
              <a:buSzPct val="63636"/>
              <a:buFont typeface="Wingdings"/>
              <a:buChar char=""/>
              <a:tabLst>
                <a:tab pos="1035050" algn="l"/>
                <a:tab pos="1035685" algn="l"/>
              </a:tabLst>
            </a:pPr>
            <a:r>
              <a:rPr sz="2200" spc="-5" dirty="0">
                <a:latin typeface="Arial"/>
                <a:cs typeface="Arial"/>
              </a:rPr>
              <a:t>Recapitulation of the findings </a:t>
            </a:r>
            <a:r>
              <a:rPr sz="2200" dirty="0">
                <a:latin typeface="Arial"/>
                <a:cs typeface="Arial"/>
              </a:rPr>
              <a:t>(</a:t>
            </a:r>
            <a:r>
              <a:rPr sz="2200" i="1" dirty="0">
                <a:latin typeface="Arial"/>
                <a:cs typeface="Arial"/>
              </a:rPr>
              <a:t>without</a:t>
            </a:r>
            <a:r>
              <a:rPr sz="2200" i="1" spc="10" dirty="0">
                <a:latin typeface="Arial"/>
                <a:cs typeface="Arial"/>
              </a:rPr>
              <a:t> </a:t>
            </a:r>
            <a:r>
              <a:rPr sz="2200" i="1" dirty="0">
                <a:latin typeface="Arial"/>
                <a:cs typeface="Arial"/>
              </a:rPr>
              <a:t>figures</a:t>
            </a:r>
            <a:r>
              <a:rPr sz="2200" dirty="0">
                <a:latin typeface="Arial"/>
                <a:cs typeface="Arial"/>
              </a:rPr>
              <a:t>)</a:t>
            </a:r>
          </a:p>
          <a:p>
            <a:pPr marL="1035050" lvl="1" indent="-352425">
              <a:lnSpc>
                <a:spcPct val="100000"/>
              </a:lnSpc>
              <a:spcBef>
                <a:spcPts val="265"/>
              </a:spcBef>
              <a:buClr>
                <a:srgbClr val="CC9900"/>
              </a:buClr>
              <a:buSzPct val="63636"/>
              <a:buFont typeface="Wingdings"/>
              <a:buChar char=""/>
              <a:tabLst>
                <a:tab pos="1035050" algn="l"/>
                <a:tab pos="1035685" algn="l"/>
              </a:tabLst>
            </a:pPr>
            <a:r>
              <a:rPr sz="2200" spc="-5" dirty="0">
                <a:latin typeface="Arial"/>
                <a:cs typeface="Arial"/>
              </a:rPr>
              <a:t>Discussion of</a:t>
            </a:r>
            <a:r>
              <a:rPr sz="2200" spc="-15" dirty="0">
                <a:latin typeface="Arial"/>
                <a:cs typeface="Arial"/>
              </a:rPr>
              <a:t> </a:t>
            </a:r>
            <a:r>
              <a:rPr sz="2200" spc="-5" dirty="0">
                <a:latin typeface="Arial"/>
                <a:cs typeface="Arial"/>
              </a:rPr>
              <a:t>result</a:t>
            </a:r>
            <a:endParaRPr sz="2200" dirty="0">
              <a:latin typeface="Arial"/>
              <a:cs typeface="Arial"/>
            </a:endParaRPr>
          </a:p>
          <a:p>
            <a:pPr marL="1351915" marR="77470" lvl="2" indent="-315595">
              <a:lnSpc>
                <a:spcPts val="2160"/>
              </a:lnSpc>
              <a:spcBef>
                <a:spcPts val="520"/>
              </a:spcBef>
              <a:buClr>
                <a:srgbClr val="3A812E"/>
              </a:buClr>
              <a:buSzPct val="70000"/>
              <a:buFont typeface="Wingdings"/>
              <a:buChar char=""/>
              <a:tabLst>
                <a:tab pos="1351915" algn="l"/>
                <a:tab pos="1352550" algn="l"/>
              </a:tabLst>
            </a:pPr>
            <a:r>
              <a:rPr sz="2000" dirty="0">
                <a:latin typeface="Arial"/>
                <a:cs typeface="Arial"/>
              </a:rPr>
              <a:t>(e.g. comparison with results in previous research, effect of method used on</a:t>
            </a:r>
            <a:r>
              <a:rPr sz="2000" spc="-300" dirty="0">
                <a:latin typeface="Arial"/>
                <a:cs typeface="Arial"/>
              </a:rPr>
              <a:t> </a:t>
            </a:r>
            <a:r>
              <a:rPr sz="2000" dirty="0">
                <a:latin typeface="Arial"/>
                <a:cs typeface="Arial"/>
              </a:rPr>
              <a:t>the  data</a:t>
            </a:r>
            <a:r>
              <a:rPr sz="2000" spc="-20" dirty="0">
                <a:latin typeface="Arial"/>
                <a:cs typeface="Arial"/>
              </a:rPr>
              <a:t> </a:t>
            </a:r>
            <a:r>
              <a:rPr sz="2000" dirty="0">
                <a:latin typeface="Arial"/>
                <a:cs typeface="Arial"/>
              </a:rPr>
              <a:t>obtained)</a:t>
            </a:r>
          </a:p>
          <a:p>
            <a:pPr marL="1035050" lvl="1" indent="-352425">
              <a:lnSpc>
                <a:spcPct val="100000"/>
              </a:lnSpc>
              <a:spcBef>
                <a:spcPts val="225"/>
              </a:spcBef>
              <a:buClr>
                <a:srgbClr val="CC9900"/>
              </a:buClr>
              <a:buSzPct val="63636"/>
              <a:buFont typeface="Wingdings"/>
              <a:buChar char=""/>
              <a:tabLst>
                <a:tab pos="1035050" algn="l"/>
                <a:tab pos="1035685" algn="l"/>
              </a:tabLst>
            </a:pPr>
            <a:r>
              <a:rPr sz="2200" spc="-5" dirty="0">
                <a:latin typeface="Arial"/>
                <a:cs typeface="Arial"/>
              </a:rPr>
              <a:t>Has the </a:t>
            </a:r>
            <a:r>
              <a:rPr sz="2200" dirty="0">
                <a:latin typeface="Arial"/>
                <a:cs typeface="Arial"/>
              </a:rPr>
              <a:t>research </a:t>
            </a:r>
            <a:r>
              <a:rPr sz="2200" spc="-5" dirty="0">
                <a:latin typeface="Arial"/>
                <a:cs typeface="Arial"/>
              </a:rPr>
              <a:t>problem been</a:t>
            </a:r>
            <a:r>
              <a:rPr sz="2200" spc="30" dirty="0">
                <a:latin typeface="Arial"/>
                <a:cs typeface="Arial"/>
              </a:rPr>
              <a:t> </a:t>
            </a:r>
            <a:r>
              <a:rPr sz="2200" spc="-5" dirty="0">
                <a:latin typeface="Arial"/>
                <a:cs typeface="Arial"/>
              </a:rPr>
              <a:t>solved?</a:t>
            </a:r>
            <a:endParaRPr sz="2200" dirty="0">
              <a:latin typeface="Arial"/>
              <a:cs typeface="Arial"/>
            </a:endParaRPr>
          </a:p>
          <a:p>
            <a:pPr marL="1035050" lvl="1" indent="-352425">
              <a:lnSpc>
                <a:spcPct val="100000"/>
              </a:lnSpc>
              <a:spcBef>
                <a:spcPts val="265"/>
              </a:spcBef>
              <a:buClr>
                <a:srgbClr val="CC9900"/>
              </a:buClr>
              <a:buSzPct val="63636"/>
              <a:buFont typeface="Wingdings"/>
              <a:buChar char=""/>
              <a:tabLst>
                <a:tab pos="1035050" algn="l"/>
                <a:tab pos="1035685" algn="l"/>
              </a:tabLst>
            </a:pPr>
            <a:r>
              <a:rPr sz="2200" spc="-5" dirty="0">
                <a:latin typeface="Arial"/>
                <a:cs typeface="Arial"/>
              </a:rPr>
              <a:t>To what extent has the objective being</a:t>
            </a:r>
            <a:r>
              <a:rPr sz="2200" spc="60" dirty="0">
                <a:latin typeface="Arial"/>
                <a:cs typeface="Arial"/>
              </a:rPr>
              <a:t> </a:t>
            </a:r>
            <a:r>
              <a:rPr sz="2200" spc="-5" dirty="0">
                <a:latin typeface="Arial"/>
                <a:cs typeface="Arial"/>
              </a:rPr>
              <a:t>achieved?</a:t>
            </a:r>
            <a:endParaRPr sz="2200" dirty="0">
              <a:latin typeface="Arial"/>
              <a:cs typeface="Arial"/>
            </a:endParaRPr>
          </a:p>
          <a:p>
            <a:pPr marL="1035050" lvl="1" indent="-352425">
              <a:lnSpc>
                <a:spcPct val="100000"/>
              </a:lnSpc>
              <a:spcBef>
                <a:spcPts val="260"/>
              </a:spcBef>
              <a:buClr>
                <a:srgbClr val="CC9900"/>
              </a:buClr>
              <a:buSzPct val="63636"/>
              <a:buFont typeface="Wingdings"/>
              <a:buChar char=""/>
              <a:tabLst>
                <a:tab pos="1035050" algn="l"/>
                <a:tab pos="1035685" algn="l"/>
              </a:tabLst>
            </a:pPr>
            <a:r>
              <a:rPr sz="2200" spc="-5" dirty="0">
                <a:latin typeface="Arial"/>
                <a:cs typeface="Arial"/>
              </a:rPr>
              <a:t>What has been learnt from the</a:t>
            </a:r>
            <a:r>
              <a:rPr sz="2200" spc="45" dirty="0">
                <a:latin typeface="Arial"/>
                <a:cs typeface="Arial"/>
              </a:rPr>
              <a:t> </a:t>
            </a:r>
            <a:r>
              <a:rPr sz="2200" spc="-5" dirty="0">
                <a:latin typeface="Arial"/>
                <a:cs typeface="Arial"/>
              </a:rPr>
              <a:t>results?</a:t>
            </a:r>
            <a:endParaRPr sz="2200" dirty="0">
              <a:latin typeface="Arial"/>
              <a:cs typeface="Arial"/>
            </a:endParaRPr>
          </a:p>
          <a:p>
            <a:pPr marL="1035050" lvl="1" indent="-352425">
              <a:lnSpc>
                <a:spcPct val="100000"/>
              </a:lnSpc>
              <a:spcBef>
                <a:spcPts val="265"/>
              </a:spcBef>
              <a:buClr>
                <a:srgbClr val="CC9900"/>
              </a:buClr>
              <a:buSzPct val="63636"/>
              <a:buFont typeface="Wingdings"/>
              <a:buChar char=""/>
              <a:tabLst>
                <a:tab pos="1035050" algn="l"/>
                <a:tab pos="1035685" algn="l"/>
              </a:tabLst>
            </a:pPr>
            <a:r>
              <a:rPr sz="2200" spc="-5" dirty="0">
                <a:latin typeface="Arial"/>
                <a:cs typeface="Arial"/>
              </a:rPr>
              <a:t>How can this knowledge be</a:t>
            </a:r>
            <a:r>
              <a:rPr sz="2200" spc="20" dirty="0">
                <a:latin typeface="Arial"/>
                <a:cs typeface="Arial"/>
              </a:rPr>
              <a:t> </a:t>
            </a:r>
            <a:r>
              <a:rPr sz="2200" spc="-5" dirty="0">
                <a:latin typeface="Arial"/>
                <a:cs typeface="Arial"/>
              </a:rPr>
              <a:t>used?</a:t>
            </a:r>
            <a:endParaRPr sz="2200" dirty="0">
              <a:latin typeface="Arial"/>
              <a:cs typeface="Arial"/>
            </a:endParaRPr>
          </a:p>
          <a:p>
            <a:pPr marL="1035050" lvl="1" indent="-352425">
              <a:lnSpc>
                <a:spcPct val="100000"/>
              </a:lnSpc>
              <a:spcBef>
                <a:spcPts val="270"/>
              </a:spcBef>
              <a:buClr>
                <a:srgbClr val="CC9900"/>
              </a:buClr>
              <a:buSzPct val="63636"/>
              <a:buFont typeface="Wingdings"/>
              <a:buChar char=""/>
              <a:tabLst>
                <a:tab pos="1035050" algn="l"/>
                <a:tab pos="1035685" algn="l"/>
              </a:tabLst>
            </a:pPr>
            <a:r>
              <a:rPr sz="2200" spc="-5" dirty="0">
                <a:latin typeface="Arial"/>
                <a:cs typeface="Arial"/>
              </a:rPr>
              <a:t>What are the shortcomings of the research or research</a:t>
            </a:r>
            <a:r>
              <a:rPr sz="2200" spc="155" dirty="0">
                <a:latin typeface="Arial"/>
                <a:cs typeface="Arial"/>
              </a:rPr>
              <a:t> </a:t>
            </a:r>
            <a:r>
              <a:rPr sz="2200" spc="-5" dirty="0">
                <a:latin typeface="Arial"/>
                <a:cs typeface="Arial"/>
              </a:rPr>
              <a:t>methodology?</a:t>
            </a:r>
            <a:endParaRPr sz="2200" dirty="0">
              <a:latin typeface="Arial"/>
              <a:cs typeface="Arial"/>
            </a:endParaRPr>
          </a:p>
          <a:p>
            <a:pPr>
              <a:lnSpc>
                <a:spcPct val="100000"/>
              </a:lnSpc>
            </a:pPr>
            <a:endParaRPr sz="2400" dirty="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1398777" y="260730"/>
            <a:ext cx="4108450" cy="665480"/>
          </a:xfrm>
          <a:prstGeom prst="rect">
            <a:avLst/>
          </a:prstGeom>
        </p:spPr>
        <p:txBody>
          <a:bodyPr vert="horz" wrap="square" lIns="0" tIns="12700" rIns="0" bIns="0" rtlCol="0">
            <a:spAutoFit/>
          </a:bodyPr>
          <a:lstStyle/>
          <a:p>
            <a:pPr marL="12700">
              <a:lnSpc>
                <a:spcPct val="100000"/>
              </a:lnSpc>
              <a:spcBef>
                <a:spcPts val="100"/>
              </a:spcBef>
              <a:tabLst>
                <a:tab pos="2016125" algn="l"/>
              </a:tabLst>
            </a:pPr>
            <a:r>
              <a:rPr sz="4200" b="1" spc="-50" dirty="0">
                <a:solidFill>
                  <a:srgbClr val="006633"/>
                </a:solidFill>
                <a:latin typeface="Times New Roman"/>
                <a:cs typeface="Times New Roman"/>
              </a:rPr>
              <a:t>Style</a:t>
            </a:r>
            <a:r>
              <a:rPr sz="4200" b="1" spc="-45" dirty="0">
                <a:solidFill>
                  <a:srgbClr val="006633"/>
                </a:solidFill>
                <a:latin typeface="Times New Roman"/>
                <a:cs typeface="Times New Roman"/>
              </a:rPr>
              <a:t>s</a:t>
            </a:r>
            <a:r>
              <a:rPr sz="4200" b="1" spc="-5" dirty="0">
                <a:solidFill>
                  <a:srgbClr val="006633"/>
                </a:solidFill>
                <a:latin typeface="Times New Roman"/>
                <a:cs typeface="Times New Roman"/>
              </a:rPr>
              <a:t> </a:t>
            </a:r>
            <a:r>
              <a:rPr sz="4200" b="1" spc="-25" dirty="0">
                <a:solidFill>
                  <a:srgbClr val="006633"/>
                </a:solidFill>
                <a:latin typeface="Times New Roman"/>
                <a:cs typeface="Times New Roman"/>
              </a:rPr>
              <a:t>of</a:t>
            </a:r>
            <a:r>
              <a:rPr sz="4200" b="1" dirty="0">
                <a:solidFill>
                  <a:srgbClr val="006633"/>
                </a:solidFill>
                <a:latin typeface="Times New Roman"/>
                <a:cs typeface="Times New Roman"/>
              </a:rPr>
              <a:t>	</a:t>
            </a:r>
            <a:r>
              <a:rPr sz="4200" b="1" spc="-2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2097277" y="2123910"/>
            <a:ext cx="186055" cy="276225"/>
          </a:xfrm>
          <a:prstGeom prst="rect">
            <a:avLst/>
          </a:prstGeom>
        </p:spPr>
        <p:txBody>
          <a:bodyPr vert="horz" wrap="square" lIns="0" tIns="0" rIns="0" bIns="0" rtlCol="0">
            <a:spAutoFit/>
          </a:bodyPr>
          <a:lstStyle/>
          <a:p>
            <a:pPr>
              <a:lnSpc>
                <a:spcPts val="2150"/>
              </a:lnSpc>
            </a:pPr>
            <a:r>
              <a:rPr sz="1950" dirty="0">
                <a:solidFill>
                  <a:srgbClr val="CC9900"/>
                </a:solidFill>
                <a:latin typeface="Wingdings"/>
                <a:cs typeface="Wingdings"/>
              </a:rPr>
              <a:t></a:t>
            </a:r>
            <a:endParaRPr sz="1950">
              <a:latin typeface="Wingdings"/>
              <a:cs typeface="Wingdings"/>
            </a:endParaRPr>
          </a:p>
        </p:txBody>
      </p:sp>
      <p:sp>
        <p:nvSpPr>
          <p:cNvPr id="6" name="object 6"/>
          <p:cNvSpPr txBox="1"/>
          <p:nvPr/>
        </p:nvSpPr>
        <p:spPr>
          <a:xfrm>
            <a:off x="2534157" y="1953514"/>
            <a:ext cx="5628640" cy="2891790"/>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Times New Roman"/>
                <a:cs typeface="Times New Roman"/>
              </a:rPr>
              <a:t>Applied</a:t>
            </a:r>
            <a:r>
              <a:rPr sz="3000" b="1" spc="-20" dirty="0">
                <a:latin typeface="Times New Roman"/>
                <a:cs typeface="Times New Roman"/>
              </a:rPr>
              <a:t> </a:t>
            </a:r>
            <a:r>
              <a:rPr sz="3000" b="1" spc="-5" dirty="0">
                <a:latin typeface="Times New Roman"/>
                <a:cs typeface="Times New Roman"/>
              </a:rPr>
              <a:t>Research</a:t>
            </a:r>
            <a:endParaRPr sz="3000">
              <a:latin typeface="Times New Roman"/>
              <a:cs typeface="Times New Roman"/>
            </a:endParaRPr>
          </a:p>
          <a:p>
            <a:pPr>
              <a:lnSpc>
                <a:spcPct val="100000"/>
              </a:lnSpc>
              <a:spcBef>
                <a:spcPts val="40"/>
              </a:spcBef>
            </a:pPr>
            <a:endParaRPr sz="4450">
              <a:latin typeface="Times New Roman"/>
              <a:cs typeface="Times New Roman"/>
            </a:endParaRPr>
          </a:p>
          <a:p>
            <a:pPr marL="26034">
              <a:lnSpc>
                <a:spcPct val="100000"/>
              </a:lnSpc>
            </a:pPr>
            <a:r>
              <a:rPr sz="3400" b="1" spc="-20" dirty="0">
                <a:solidFill>
                  <a:srgbClr val="996600"/>
                </a:solidFill>
                <a:latin typeface="Times New Roman"/>
                <a:cs typeface="Times New Roman"/>
              </a:rPr>
              <a:t>Pure </a:t>
            </a:r>
            <a:r>
              <a:rPr sz="3400" b="1" spc="-5" dirty="0">
                <a:solidFill>
                  <a:srgbClr val="996600"/>
                </a:solidFill>
                <a:latin typeface="Times New Roman"/>
                <a:cs typeface="Times New Roman"/>
              </a:rPr>
              <a:t>Research/Basic</a:t>
            </a:r>
            <a:r>
              <a:rPr sz="3400" b="1" spc="-40" dirty="0">
                <a:solidFill>
                  <a:srgbClr val="996600"/>
                </a:solidFill>
                <a:latin typeface="Times New Roman"/>
                <a:cs typeface="Times New Roman"/>
              </a:rPr>
              <a:t> </a:t>
            </a:r>
            <a:r>
              <a:rPr sz="3400" b="1" spc="-10" dirty="0">
                <a:solidFill>
                  <a:srgbClr val="996600"/>
                </a:solidFill>
                <a:latin typeface="Times New Roman"/>
                <a:cs typeface="Times New Roman"/>
              </a:rPr>
              <a:t>Research</a:t>
            </a:r>
            <a:endParaRPr sz="3400">
              <a:latin typeface="Times New Roman"/>
              <a:cs typeface="Times New Roman"/>
            </a:endParaRPr>
          </a:p>
          <a:p>
            <a:pPr>
              <a:lnSpc>
                <a:spcPct val="100000"/>
              </a:lnSpc>
              <a:spcBef>
                <a:spcPts val="35"/>
              </a:spcBef>
            </a:pPr>
            <a:endParaRPr sz="5300">
              <a:latin typeface="Times New Roman"/>
              <a:cs typeface="Times New Roman"/>
            </a:endParaRPr>
          </a:p>
          <a:p>
            <a:pPr marL="26034">
              <a:lnSpc>
                <a:spcPct val="100000"/>
              </a:lnSpc>
            </a:pPr>
            <a:r>
              <a:rPr sz="3000" b="1" spc="-5" dirty="0">
                <a:latin typeface="Times New Roman"/>
                <a:cs typeface="Times New Roman"/>
              </a:rPr>
              <a:t>Business</a:t>
            </a:r>
            <a:r>
              <a:rPr sz="3000" b="1" spc="-20" dirty="0">
                <a:latin typeface="Times New Roman"/>
                <a:cs typeface="Times New Roman"/>
              </a:rPr>
              <a:t> </a:t>
            </a:r>
            <a:r>
              <a:rPr sz="3000" b="1" spc="-10" dirty="0">
                <a:latin typeface="Times New Roman"/>
                <a:cs typeface="Times New Roman"/>
              </a:rPr>
              <a:t>Research</a:t>
            </a:r>
            <a:endParaRPr sz="3000">
              <a:latin typeface="Times New Roman"/>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71399"/>
            <a:ext cx="10805160" cy="1184275"/>
          </a:xfrm>
          <a:prstGeom prst="rect">
            <a:avLst/>
          </a:prstGeom>
        </p:spPr>
        <p:txBody>
          <a:bodyPr vert="horz" wrap="square" lIns="0" tIns="12700" rIns="0" bIns="0" rtlCol="0">
            <a:spAutoFit/>
          </a:bodyPr>
          <a:lstStyle/>
          <a:p>
            <a:pPr marL="12700" marR="5080">
              <a:lnSpc>
                <a:spcPct val="100000"/>
              </a:lnSpc>
              <a:spcBef>
                <a:spcPts val="100"/>
              </a:spcBef>
              <a:tabLst>
                <a:tab pos="10791825" algn="l"/>
              </a:tabLst>
            </a:pPr>
            <a:r>
              <a:rPr sz="3800" b="1" spc="-55" dirty="0">
                <a:solidFill>
                  <a:srgbClr val="006633"/>
                </a:solidFill>
                <a:latin typeface="Times New Roman"/>
                <a:cs typeface="Times New Roman"/>
              </a:rPr>
              <a:t>EXAMPLES </a:t>
            </a:r>
            <a:r>
              <a:rPr sz="3800" b="1" spc="35" dirty="0">
                <a:solidFill>
                  <a:srgbClr val="006633"/>
                </a:solidFill>
                <a:latin typeface="Times New Roman"/>
                <a:cs typeface="Times New Roman"/>
              </a:rPr>
              <a:t>OF </a:t>
            </a:r>
            <a:r>
              <a:rPr sz="3800" b="1" spc="114" dirty="0">
                <a:solidFill>
                  <a:srgbClr val="006633"/>
                </a:solidFill>
                <a:latin typeface="Times New Roman"/>
                <a:cs typeface="Times New Roman"/>
              </a:rPr>
              <a:t>DIFFERENT </a:t>
            </a:r>
            <a:r>
              <a:rPr sz="3800" b="1" spc="-35" dirty="0">
                <a:solidFill>
                  <a:srgbClr val="006633"/>
                </a:solidFill>
                <a:latin typeface="Times New Roman"/>
                <a:cs typeface="Times New Roman"/>
              </a:rPr>
              <a:t>TYPES </a:t>
            </a:r>
            <a:r>
              <a:rPr sz="3800" b="1" spc="35" dirty="0">
                <a:solidFill>
                  <a:srgbClr val="006633"/>
                </a:solidFill>
                <a:latin typeface="Times New Roman"/>
                <a:cs typeface="Times New Roman"/>
              </a:rPr>
              <a:t>OF  </a:t>
            </a:r>
            <a:r>
              <a:rPr sz="3800" b="1" u="sng" spc="-15" dirty="0">
                <a:solidFill>
                  <a:srgbClr val="006633"/>
                </a:solidFill>
                <a:uFill>
                  <a:solidFill>
                    <a:srgbClr val="996600"/>
                  </a:solidFill>
                </a:uFill>
                <a:latin typeface="Times New Roman"/>
                <a:cs typeface="Times New Roman"/>
              </a:rPr>
              <a:t>RESEARCH	</a:t>
            </a:r>
            <a:endParaRPr sz="3800">
              <a:latin typeface="Times New Roman"/>
              <a:cs typeface="Times New Roman"/>
            </a:endParaRPr>
          </a:p>
        </p:txBody>
      </p:sp>
      <p:grpSp>
        <p:nvGrpSpPr>
          <p:cNvPr id="5" name="object 5"/>
          <p:cNvGrpSpPr/>
          <p:nvPr/>
        </p:nvGrpSpPr>
        <p:grpSpPr>
          <a:xfrm>
            <a:off x="717804" y="2348483"/>
            <a:ext cx="4977765" cy="706120"/>
            <a:chOff x="717804" y="2348483"/>
            <a:chExt cx="4977765" cy="706120"/>
          </a:xfrm>
        </p:grpSpPr>
        <p:sp>
          <p:nvSpPr>
            <p:cNvPr id="6" name="object 6"/>
            <p:cNvSpPr/>
            <p:nvPr/>
          </p:nvSpPr>
          <p:spPr>
            <a:xfrm>
              <a:off x="717804" y="2626253"/>
              <a:ext cx="146304" cy="14681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45820" y="2348483"/>
              <a:ext cx="4849367" cy="705612"/>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688340" y="1561846"/>
            <a:ext cx="4795520" cy="4218940"/>
          </a:xfrm>
          <a:prstGeom prst="rect">
            <a:avLst/>
          </a:prstGeom>
        </p:spPr>
        <p:txBody>
          <a:bodyPr vert="horz" wrap="square" lIns="0" tIns="12700" rIns="0" bIns="0" rtlCol="0">
            <a:spAutoFit/>
          </a:bodyPr>
          <a:lstStyle/>
          <a:p>
            <a:pPr marL="355600" indent="-342900">
              <a:lnSpc>
                <a:spcPct val="100000"/>
              </a:lnSpc>
              <a:spcBef>
                <a:spcPts val="100"/>
              </a:spcBef>
              <a:buClr>
                <a:srgbClr val="CC9900"/>
              </a:buClr>
              <a:buSzPct val="64285"/>
              <a:buFont typeface="Wingdings"/>
              <a:buChar char=""/>
              <a:tabLst>
                <a:tab pos="354965" algn="l"/>
                <a:tab pos="355600" algn="l"/>
              </a:tabLst>
            </a:pPr>
            <a:r>
              <a:rPr sz="2100" b="1" dirty="0">
                <a:latin typeface="Arial"/>
                <a:cs typeface="Arial"/>
              </a:rPr>
              <a:t>Applied</a:t>
            </a:r>
            <a:r>
              <a:rPr sz="2100" b="1" spc="10" dirty="0">
                <a:latin typeface="Arial"/>
                <a:cs typeface="Arial"/>
              </a:rPr>
              <a:t> </a:t>
            </a:r>
            <a:r>
              <a:rPr sz="2100" b="1" spc="-5" dirty="0">
                <a:latin typeface="Arial"/>
                <a:cs typeface="Arial"/>
              </a:rPr>
              <a:t>Research</a:t>
            </a:r>
            <a:endParaRPr sz="2100">
              <a:latin typeface="Arial"/>
              <a:cs typeface="Arial"/>
            </a:endParaRPr>
          </a:p>
          <a:p>
            <a:pPr marL="1035050" lvl="1" indent="-352425">
              <a:lnSpc>
                <a:spcPct val="100000"/>
              </a:lnSpc>
              <a:spcBef>
                <a:spcPts val="10"/>
              </a:spcBef>
              <a:buClr>
                <a:srgbClr val="CC9900"/>
              </a:buClr>
              <a:buSzPct val="63888"/>
              <a:buFont typeface="Wingdings"/>
              <a:buChar char=""/>
              <a:tabLst>
                <a:tab pos="1035050" algn="l"/>
                <a:tab pos="1035685" algn="l"/>
              </a:tabLst>
            </a:pPr>
            <a:r>
              <a:rPr sz="1800" spc="-5" dirty="0">
                <a:latin typeface="Arial"/>
                <a:cs typeface="Arial"/>
              </a:rPr>
              <a:t>Case</a:t>
            </a:r>
            <a:r>
              <a:rPr sz="1800" dirty="0">
                <a:latin typeface="Arial"/>
                <a:cs typeface="Arial"/>
              </a:rPr>
              <a:t> </a:t>
            </a:r>
            <a:r>
              <a:rPr sz="1800" spc="-5" dirty="0">
                <a:latin typeface="Arial"/>
                <a:cs typeface="Arial"/>
              </a:rPr>
              <a:t>study</a:t>
            </a:r>
            <a:endParaRPr sz="1800">
              <a:latin typeface="Arial"/>
              <a:cs typeface="Arial"/>
            </a:endParaRPr>
          </a:p>
          <a:p>
            <a:pPr marL="1035050" lvl="1" indent="-352425">
              <a:lnSpc>
                <a:spcPts val="2150"/>
              </a:lnSpc>
              <a:spcBef>
                <a:spcPts val="5"/>
              </a:spcBef>
              <a:buClr>
                <a:srgbClr val="CC9900"/>
              </a:buClr>
              <a:buSzPct val="63888"/>
              <a:buFont typeface="Wingdings"/>
              <a:buChar char=""/>
              <a:tabLst>
                <a:tab pos="1035050" algn="l"/>
                <a:tab pos="1035685" algn="l"/>
              </a:tabLst>
            </a:pPr>
            <a:r>
              <a:rPr sz="1800" spc="-5" dirty="0">
                <a:latin typeface="Arial"/>
                <a:cs typeface="Arial"/>
              </a:rPr>
              <a:t>Comparison</a:t>
            </a:r>
            <a:endParaRPr sz="1800">
              <a:latin typeface="Arial"/>
              <a:cs typeface="Arial"/>
            </a:endParaRPr>
          </a:p>
          <a:p>
            <a:pPr marL="355600" indent="-342900">
              <a:lnSpc>
                <a:spcPts val="2990"/>
              </a:lnSpc>
              <a:buClr>
                <a:srgbClr val="CC9900"/>
              </a:buClr>
              <a:buSzPct val="64000"/>
              <a:buFont typeface="Wingdings"/>
              <a:buChar char=""/>
              <a:tabLst>
                <a:tab pos="354965" algn="l"/>
                <a:tab pos="355600" algn="l"/>
              </a:tabLst>
            </a:pPr>
            <a:r>
              <a:rPr sz="2500" b="1" spc="-5" dirty="0">
                <a:solidFill>
                  <a:srgbClr val="996600"/>
                </a:solidFill>
                <a:latin typeface="Arial"/>
                <a:cs typeface="Arial"/>
              </a:rPr>
              <a:t>Basic/Fundamental</a:t>
            </a:r>
            <a:r>
              <a:rPr sz="2500" b="1" dirty="0">
                <a:solidFill>
                  <a:srgbClr val="996600"/>
                </a:solidFill>
                <a:latin typeface="Arial"/>
                <a:cs typeface="Arial"/>
              </a:rPr>
              <a:t> </a:t>
            </a:r>
            <a:r>
              <a:rPr sz="2500" b="1" spc="-5" dirty="0">
                <a:solidFill>
                  <a:srgbClr val="996600"/>
                </a:solidFill>
                <a:latin typeface="Arial"/>
                <a:cs typeface="Arial"/>
              </a:rPr>
              <a:t>Research</a:t>
            </a:r>
            <a:endParaRPr sz="2500">
              <a:latin typeface="Arial"/>
              <a:cs typeface="Arial"/>
            </a:endParaRPr>
          </a:p>
          <a:p>
            <a:pPr marL="1035050" lvl="1" indent="-352425">
              <a:lnSpc>
                <a:spcPct val="100000"/>
              </a:lnSpc>
              <a:spcBef>
                <a:spcPts val="5"/>
              </a:spcBef>
              <a:buClr>
                <a:srgbClr val="CC9900"/>
              </a:buClr>
              <a:buSzPct val="65000"/>
              <a:buFont typeface="Wingdings"/>
              <a:buChar char=""/>
              <a:tabLst>
                <a:tab pos="1035050" algn="l"/>
                <a:tab pos="1035685" algn="l"/>
              </a:tabLst>
            </a:pPr>
            <a:r>
              <a:rPr sz="2000" b="1" dirty="0">
                <a:solidFill>
                  <a:srgbClr val="996600"/>
                </a:solidFill>
                <a:latin typeface="Arial"/>
                <a:cs typeface="Arial"/>
              </a:rPr>
              <a:t>Correlation-prediction</a:t>
            </a:r>
            <a:endParaRPr sz="2000">
              <a:latin typeface="Arial"/>
              <a:cs typeface="Arial"/>
            </a:endParaRPr>
          </a:p>
          <a:p>
            <a:pPr marL="1035050" lvl="1" indent="-352425">
              <a:lnSpc>
                <a:spcPct val="100000"/>
              </a:lnSpc>
              <a:buClr>
                <a:srgbClr val="CC9900"/>
              </a:buClr>
              <a:buSzPct val="65000"/>
              <a:buFont typeface="Wingdings"/>
              <a:buChar char=""/>
              <a:tabLst>
                <a:tab pos="1035050" algn="l"/>
                <a:tab pos="1035685" algn="l"/>
              </a:tabLst>
            </a:pPr>
            <a:r>
              <a:rPr sz="2000" b="1" dirty="0">
                <a:solidFill>
                  <a:srgbClr val="996600"/>
                </a:solidFill>
                <a:latin typeface="Arial"/>
                <a:cs typeface="Arial"/>
              </a:rPr>
              <a:t>Experiment</a:t>
            </a:r>
            <a:endParaRPr sz="2000">
              <a:latin typeface="Arial"/>
              <a:cs typeface="Arial"/>
            </a:endParaRPr>
          </a:p>
          <a:p>
            <a:pPr marL="1035050" lvl="1" indent="-352425">
              <a:lnSpc>
                <a:spcPct val="100000"/>
              </a:lnSpc>
              <a:spcBef>
                <a:spcPts val="5"/>
              </a:spcBef>
              <a:buClr>
                <a:srgbClr val="CC9900"/>
              </a:buClr>
              <a:buSzPct val="65000"/>
              <a:buFont typeface="Wingdings"/>
              <a:buChar char=""/>
              <a:tabLst>
                <a:tab pos="1035050" algn="l"/>
                <a:tab pos="1035685" algn="l"/>
              </a:tabLst>
            </a:pPr>
            <a:r>
              <a:rPr sz="2000" b="1" spc="-5" dirty="0">
                <a:solidFill>
                  <a:srgbClr val="996600"/>
                </a:solidFill>
                <a:latin typeface="Arial"/>
                <a:cs typeface="Arial"/>
              </a:rPr>
              <a:t>Survey-questionnaire</a:t>
            </a:r>
            <a:endParaRPr sz="2000">
              <a:latin typeface="Arial"/>
              <a:cs typeface="Arial"/>
            </a:endParaRPr>
          </a:p>
          <a:p>
            <a:pPr marL="1035050" lvl="1" indent="-352425">
              <a:lnSpc>
                <a:spcPct val="100000"/>
              </a:lnSpc>
              <a:buClr>
                <a:srgbClr val="CC9900"/>
              </a:buClr>
              <a:buSzPct val="65000"/>
              <a:buFont typeface="Wingdings"/>
              <a:buChar char=""/>
              <a:tabLst>
                <a:tab pos="1035050" algn="l"/>
                <a:tab pos="1035685" algn="l"/>
              </a:tabLst>
            </a:pPr>
            <a:r>
              <a:rPr sz="2000" b="1" dirty="0">
                <a:solidFill>
                  <a:srgbClr val="996600"/>
                </a:solidFill>
                <a:latin typeface="Arial"/>
                <a:cs typeface="Arial"/>
              </a:rPr>
              <a:t>Theory</a:t>
            </a:r>
            <a:r>
              <a:rPr sz="2000" b="1" spc="-25" dirty="0">
                <a:solidFill>
                  <a:srgbClr val="996600"/>
                </a:solidFill>
                <a:latin typeface="Arial"/>
                <a:cs typeface="Arial"/>
              </a:rPr>
              <a:t> </a:t>
            </a:r>
            <a:r>
              <a:rPr sz="2000" b="1" dirty="0">
                <a:solidFill>
                  <a:srgbClr val="996600"/>
                </a:solidFill>
                <a:latin typeface="Arial"/>
                <a:cs typeface="Arial"/>
              </a:rPr>
              <a:t>construction</a:t>
            </a:r>
            <a:endParaRPr sz="2000">
              <a:latin typeface="Arial"/>
              <a:cs typeface="Arial"/>
            </a:endParaRPr>
          </a:p>
          <a:p>
            <a:pPr marL="351790" marR="1976120" lvl="1" indent="-351790" algn="r">
              <a:lnSpc>
                <a:spcPts val="2400"/>
              </a:lnSpc>
              <a:buClr>
                <a:srgbClr val="CC9900"/>
              </a:buClr>
              <a:buSzPct val="65000"/>
              <a:buFont typeface="Wingdings"/>
              <a:buChar char=""/>
              <a:tabLst>
                <a:tab pos="351790" algn="l"/>
                <a:tab pos="1035685" algn="l"/>
              </a:tabLst>
            </a:pPr>
            <a:r>
              <a:rPr sz="2000" b="1" dirty="0">
                <a:solidFill>
                  <a:srgbClr val="996600"/>
                </a:solidFill>
                <a:latin typeface="Arial"/>
                <a:cs typeface="Arial"/>
              </a:rPr>
              <a:t>Trend</a:t>
            </a:r>
            <a:r>
              <a:rPr sz="2000" b="1" spc="-95" dirty="0">
                <a:solidFill>
                  <a:srgbClr val="996600"/>
                </a:solidFill>
                <a:latin typeface="Arial"/>
                <a:cs typeface="Arial"/>
              </a:rPr>
              <a:t> </a:t>
            </a:r>
            <a:r>
              <a:rPr sz="2000" b="1" spc="-5" dirty="0">
                <a:solidFill>
                  <a:srgbClr val="996600"/>
                </a:solidFill>
                <a:latin typeface="Arial"/>
                <a:cs typeface="Arial"/>
              </a:rPr>
              <a:t>analysis</a:t>
            </a:r>
            <a:endParaRPr sz="2000">
              <a:latin typeface="Arial"/>
              <a:cs typeface="Arial"/>
            </a:endParaRPr>
          </a:p>
          <a:p>
            <a:pPr marL="342265" marR="1974850" indent="-342265" algn="r">
              <a:lnSpc>
                <a:spcPts val="2520"/>
              </a:lnSpc>
              <a:buClr>
                <a:srgbClr val="CC9900"/>
              </a:buClr>
              <a:buSzPct val="64285"/>
              <a:buFont typeface="Wingdings"/>
              <a:buChar char=""/>
              <a:tabLst>
                <a:tab pos="342265" algn="l"/>
                <a:tab pos="355600" algn="l"/>
              </a:tabLst>
            </a:pPr>
            <a:r>
              <a:rPr sz="2100" b="1" spc="-5" dirty="0">
                <a:latin typeface="Arial"/>
                <a:cs typeface="Arial"/>
              </a:rPr>
              <a:t>Business</a:t>
            </a:r>
            <a:r>
              <a:rPr sz="2100" b="1" spc="-65" dirty="0">
                <a:latin typeface="Arial"/>
                <a:cs typeface="Arial"/>
              </a:rPr>
              <a:t> </a:t>
            </a:r>
            <a:r>
              <a:rPr sz="2100" b="1" spc="-5" dirty="0">
                <a:latin typeface="Arial"/>
                <a:cs typeface="Arial"/>
              </a:rPr>
              <a:t>Research</a:t>
            </a:r>
            <a:endParaRPr sz="2100">
              <a:latin typeface="Arial"/>
              <a:cs typeface="Arial"/>
            </a:endParaRPr>
          </a:p>
          <a:p>
            <a:pPr marL="1035050" lvl="1" indent="-352425">
              <a:lnSpc>
                <a:spcPct val="100000"/>
              </a:lnSpc>
              <a:spcBef>
                <a:spcPts val="10"/>
              </a:spcBef>
              <a:buClr>
                <a:srgbClr val="CC9900"/>
              </a:buClr>
              <a:buSzPct val="63888"/>
              <a:buFont typeface="Wingdings"/>
              <a:buChar char=""/>
              <a:tabLst>
                <a:tab pos="1035050" algn="l"/>
                <a:tab pos="1035685" algn="l"/>
              </a:tabLst>
            </a:pPr>
            <a:r>
              <a:rPr sz="1800" spc="-10" dirty="0">
                <a:latin typeface="Arial"/>
                <a:cs typeface="Arial"/>
              </a:rPr>
              <a:t>Analysis</a:t>
            </a:r>
            <a:endParaRPr sz="1800">
              <a:latin typeface="Arial"/>
              <a:cs typeface="Arial"/>
            </a:endParaRPr>
          </a:p>
          <a:p>
            <a:pPr marL="1035050" lvl="1" indent="-352425">
              <a:lnSpc>
                <a:spcPct val="100000"/>
              </a:lnSpc>
              <a:spcBef>
                <a:spcPts val="5"/>
              </a:spcBef>
              <a:buClr>
                <a:srgbClr val="CC9900"/>
              </a:buClr>
              <a:buSzPct val="63888"/>
              <a:buFont typeface="Wingdings"/>
              <a:buChar char=""/>
              <a:tabLst>
                <a:tab pos="1035050" algn="l"/>
                <a:tab pos="1035685" algn="l"/>
              </a:tabLst>
            </a:pPr>
            <a:r>
              <a:rPr sz="1800" spc="-5" dirty="0">
                <a:latin typeface="Arial"/>
                <a:cs typeface="Arial"/>
              </a:rPr>
              <a:t>Evaluation</a:t>
            </a:r>
            <a:endParaRPr sz="1800">
              <a:latin typeface="Arial"/>
              <a:cs typeface="Arial"/>
            </a:endParaRPr>
          </a:p>
          <a:p>
            <a:pPr marL="1035050" lvl="1" indent="-352425">
              <a:lnSpc>
                <a:spcPct val="100000"/>
              </a:lnSpc>
              <a:buClr>
                <a:srgbClr val="CC9900"/>
              </a:buClr>
              <a:buSzPct val="63888"/>
              <a:buFont typeface="Wingdings"/>
              <a:buChar char=""/>
              <a:tabLst>
                <a:tab pos="1035050" algn="l"/>
                <a:tab pos="1035685" algn="l"/>
              </a:tabLst>
            </a:pPr>
            <a:r>
              <a:rPr sz="1800" spc="-5" dirty="0">
                <a:latin typeface="Arial"/>
                <a:cs typeface="Arial"/>
              </a:rPr>
              <a:t>Design-demonstration</a:t>
            </a:r>
            <a:endParaRPr sz="1800">
              <a:latin typeface="Arial"/>
              <a:cs typeface="Arial"/>
            </a:endParaRPr>
          </a:p>
          <a:p>
            <a:pPr marL="1035050" lvl="1" indent="-352425">
              <a:lnSpc>
                <a:spcPct val="100000"/>
              </a:lnSpc>
              <a:buClr>
                <a:srgbClr val="CC9900"/>
              </a:buClr>
              <a:buSzPct val="63888"/>
              <a:buFont typeface="Wingdings"/>
              <a:buChar char=""/>
              <a:tabLst>
                <a:tab pos="1035050" algn="l"/>
                <a:tab pos="1035685" algn="l"/>
              </a:tabLst>
            </a:pPr>
            <a:r>
              <a:rPr sz="1800" dirty="0">
                <a:latin typeface="Arial"/>
                <a:cs typeface="Arial"/>
              </a:rPr>
              <a:t>Status</a:t>
            </a:r>
            <a:endParaRPr sz="18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7067550" cy="665480"/>
          </a:xfrm>
          <a:prstGeom prst="rect">
            <a:avLst/>
          </a:prstGeom>
        </p:spPr>
        <p:txBody>
          <a:bodyPr vert="horz" wrap="square" lIns="0" tIns="12700" rIns="0" bIns="0" rtlCol="0">
            <a:spAutoFit/>
          </a:bodyPr>
          <a:lstStyle/>
          <a:p>
            <a:pPr marL="12700">
              <a:lnSpc>
                <a:spcPct val="100000"/>
              </a:lnSpc>
              <a:spcBef>
                <a:spcPts val="100"/>
              </a:spcBef>
              <a:tabLst>
                <a:tab pos="2420620" algn="l"/>
              </a:tabLst>
            </a:pPr>
            <a:r>
              <a:rPr sz="4200" b="1" spc="-65" dirty="0">
                <a:solidFill>
                  <a:srgbClr val="006633"/>
                </a:solidFill>
                <a:latin typeface="Times New Roman"/>
                <a:cs typeface="Times New Roman"/>
              </a:rPr>
              <a:t>WHAT</a:t>
            </a:r>
            <a:r>
              <a:rPr sz="4200" b="1" spc="5" dirty="0">
                <a:solidFill>
                  <a:srgbClr val="006633"/>
                </a:solidFill>
                <a:latin typeface="Times New Roman"/>
                <a:cs typeface="Times New Roman"/>
              </a:rPr>
              <a:t> </a:t>
            </a:r>
            <a:r>
              <a:rPr sz="4200" b="1" spc="-85" dirty="0">
                <a:solidFill>
                  <a:srgbClr val="006633"/>
                </a:solidFill>
                <a:latin typeface="Times New Roman"/>
                <a:cs typeface="Times New Roman"/>
              </a:rPr>
              <a:t>IS	</a:t>
            </a:r>
            <a:r>
              <a:rPr sz="4200" b="1" spc="-125" dirty="0">
                <a:solidFill>
                  <a:srgbClr val="006633"/>
                </a:solidFill>
                <a:latin typeface="Times New Roman"/>
                <a:cs typeface="Times New Roman"/>
              </a:rPr>
              <a:t>BASIC</a:t>
            </a:r>
            <a:r>
              <a:rPr sz="4200" b="1" spc="-45" dirty="0">
                <a:solidFill>
                  <a:srgbClr val="006633"/>
                </a:solidFill>
                <a:latin typeface="Times New Roman"/>
                <a:cs typeface="Times New Roman"/>
              </a:rPr>
              <a:t> </a:t>
            </a:r>
            <a:r>
              <a:rPr sz="4200" b="1" spc="-2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688340" y="1212850"/>
            <a:ext cx="10149205" cy="3866515"/>
          </a:xfrm>
          <a:prstGeom prst="rect">
            <a:avLst/>
          </a:prstGeom>
        </p:spPr>
        <p:txBody>
          <a:bodyPr vert="horz" wrap="square" lIns="0" tIns="12700" rIns="0" bIns="0" rtlCol="0">
            <a:spAutoFit/>
          </a:bodyPr>
          <a:lstStyle/>
          <a:p>
            <a:pPr marL="12700">
              <a:lnSpc>
                <a:spcPct val="100000"/>
              </a:lnSpc>
              <a:spcBef>
                <a:spcPts val="100"/>
              </a:spcBef>
            </a:pPr>
            <a:r>
              <a:rPr sz="2100" spc="-5" dirty="0">
                <a:latin typeface="Arial"/>
                <a:cs typeface="Arial"/>
              </a:rPr>
              <a:t>The goal is </a:t>
            </a:r>
            <a:r>
              <a:rPr sz="2100" dirty="0">
                <a:latin typeface="Arial"/>
                <a:cs typeface="Arial"/>
              </a:rPr>
              <a:t>to </a:t>
            </a:r>
            <a:r>
              <a:rPr sz="2100" spc="-5" dirty="0">
                <a:latin typeface="Arial"/>
                <a:cs typeface="Arial"/>
              </a:rPr>
              <a:t>produce new knowledge, which takes three main</a:t>
            </a:r>
            <a:r>
              <a:rPr sz="2100" spc="-10" dirty="0">
                <a:latin typeface="Arial"/>
                <a:cs typeface="Arial"/>
              </a:rPr>
              <a:t> </a:t>
            </a:r>
            <a:r>
              <a:rPr sz="2100" dirty="0">
                <a:latin typeface="Arial"/>
                <a:cs typeface="Arial"/>
              </a:rPr>
              <a:t>forms:</a:t>
            </a:r>
            <a:endParaRPr sz="2100">
              <a:latin typeface="Arial"/>
              <a:cs typeface="Arial"/>
            </a:endParaRPr>
          </a:p>
          <a:p>
            <a:pPr>
              <a:lnSpc>
                <a:spcPct val="100000"/>
              </a:lnSpc>
              <a:spcBef>
                <a:spcPts val="35"/>
              </a:spcBef>
            </a:pPr>
            <a:endParaRPr sz="2600">
              <a:latin typeface="Arial"/>
              <a:cs typeface="Arial"/>
            </a:endParaRPr>
          </a:p>
          <a:p>
            <a:pPr marL="355600" indent="-342900">
              <a:lnSpc>
                <a:spcPct val="100000"/>
              </a:lnSpc>
              <a:buClr>
                <a:srgbClr val="CC9900"/>
              </a:buClr>
              <a:buSzPct val="64285"/>
              <a:buFont typeface="Wingdings"/>
              <a:buChar char=""/>
              <a:tabLst>
                <a:tab pos="354965" algn="l"/>
                <a:tab pos="355600" algn="l"/>
              </a:tabLst>
            </a:pPr>
            <a:r>
              <a:rPr sz="2100" u="heavy" spc="-5" dirty="0">
                <a:solidFill>
                  <a:srgbClr val="996600"/>
                </a:solidFill>
                <a:uFill>
                  <a:solidFill>
                    <a:srgbClr val="996600"/>
                  </a:solidFill>
                </a:uFill>
                <a:latin typeface="Arial"/>
                <a:cs typeface="Arial"/>
              </a:rPr>
              <a:t>Exploratory research</a:t>
            </a:r>
            <a:r>
              <a:rPr sz="2100" spc="-5" dirty="0">
                <a:latin typeface="Arial"/>
                <a:cs typeface="Arial"/>
              </a:rPr>
              <a:t>, which structures and identifies new</a:t>
            </a:r>
            <a:r>
              <a:rPr sz="2100" dirty="0">
                <a:latin typeface="Arial"/>
                <a:cs typeface="Arial"/>
              </a:rPr>
              <a:t> </a:t>
            </a:r>
            <a:r>
              <a:rPr sz="2100" spc="-5" dirty="0">
                <a:latin typeface="Arial"/>
                <a:cs typeface="Arial"/>
              </a:rPr>
              <a:t>problems</a:t>
            </a:r>
            <a:endParaRPr sz="2100">
              <a:latin typeface="Arial"/>
              <a:cs typeface="Arial"/>
            </a:endParaRPr>
          </a:p>
          <a:p>
            <a:pPr marL="355600" indent="-342900">
              <a:lnSpc>
                <a:spcPct val="100000"/>
              </a:lnSpc>
              <a:spcBef>
                <a:spcPts val="254"/>
              </a:spcBef>
              <a:buClr>
                <a:srgbClr val="CC9900"/>
              </a:buClr>
              <a:buSzPct val="64285"/>
              <a:buFont typeface="Wingdings"/>
              <a:buChar char=""/>
              <a:tabLst>
                <a:tab pos="354965" algn="l"/>
                <a:tab pos="355600" algn="l"/>
              </a:tabLst>
            </a:pPr>
            <a:r>
              <a:rPr sz="2100" u="heavy" spc="-5" dirty="0">
                <a:solidFill>
                  <a:srgbClr val="996600"/>
                </a:solidFill>
                <a:uFill>
                  <a:solidFill>
                    <a:srgbClr val="996600"/>
                  </a:solidFill>
                </a:uFill>
                <a:latin typeface="Arial"/>
                <a:cs typeface="Arial"/>
              </a:rPr>
              <a:t>Constructive research</a:t>
            </a:r>
            <a:r>
              <a:rPr sz="2100" spc="-5" dirty="0">
                <a:latin typeface="Arial"/>
                <a:cs typeface="Arial"/>
              </a:rPr>
              <a:t>, which develops solutions </a:t>
            </a:r>
            <a:r>
              <a:rPr sz="2100" dirty="0">
                <a:latin typeface="Arial"/>
                <a:cs typeface="Arial"/>
              </a:rPr>
              <a:t>to </a:t>
            </a:r>
            <a:r>
              <a:rPr sz="2100" spc="-5" dirty="0">
                <a:latin typeface="Arial"/>
                <a:cs typeface="Arial"/>
              </a:rPr>
              <a:t>a</a:t>
            </a:r>
            <a:r>
              <a:rPr sz="2100" spc="-30" dirty="0">
                <a:latin typeface="Arial"/>
                <a:cs typeface="Arial"/>
              </a:rPr>
              <a:t> </a:t>
            </a:r>
            <a:r>
              <a:rPr sz="2100" spc="-5" dirty="0">
                <a:latin typeface="Arial"/>
                <a:cs typeface="Arial"/>
              </a:rPr>
              <a:t>problem</a:t>
            </a:r>
            <a:endParaRPr sz="2100">
              <a:latin typeface="Arial"/>
              <a:cs typeface="Arial"/>
            </a:endParaRPr>
          </a:p>
          <a:p>
            <a:pPr marL="355600" indent="-342900">
              <a:lnSpc>
                <a:spcPct val="100000"/>
              </a:lnSpc>
              <a:spcBef>
                <a:spcPts val="250"/>
              </a:spcBef>
              <a:buClr>
                <a:srgbClr val="CC9900"/>
              </a:buClr>
              <a:buSzPct val="64285"/>
              <a:buFont typeface="Wingdings"/>
              <a:buChar char=""/>
              <a:tabLst>
                <a:tab pos="354965" algn="l"/>
                <a:tab pos="355600" algn="l"/>
              </a:tabLst>
            </a:pPr>
            <a:r>
              <a:rPr sz="2100" u="heavy" dirty="0">
                <a:solidFill>
                  <a:srgbClr val="996600"/>
                </a:solidFill>
                <a:uFill>
                  <a:solidFill>
                    <a:srgbClr val="996600"/>
                  </a:solidFill>
                </a:uFill>
                <a:latin typeface="Arial"/>
                <a:cs typeface="Arial"/>
              </a:rPr>
              <a:t>Empirical </a:t>
            </a:r>
            <a:r>
              <a:rPr sz="2100" u="heavy" spc="-5" dirty="0">
                <a:solidFill>
                  <a:srgbClr val="996600"/>
                </a:solidFill>
                <a:uFill>
                  <a:solidFill>
                    <a:srgbClr val="996600"/>
                  </a:solidFill>
                </a:uFill>
                <a:latin typeface="Arial"/>
                <a:cs typeface="Arial"/>
              </a:rPr>
              <a:t>research</a:t>
            </a:r>
            <a:r>
              <a:rPr sz="2100" spc="-5" dirty="0">
                <a:latin typeface="Arial"/>
                <a:cs typeface="Arial"/>
              </a:rPr>
              <a:t>, which </a:t>
            </a:r>
            <a:r>
              <a:rPr sz="2100" dirty="0">
                <a:latin typeface="Arial"/>
                <a:cs typeface="Arial"/>
              </a:rPr>
              <a:t>tests the feasibility of </a:t>
            </a:r>
            <a:r>
              <a:rPr sz="2100" spc="-5" dirty="0">
                <a:latin typeface="Arial"/>
                <a:cs typeface="Arial"/>
              </a:rPr>
              <a:t>a solution using empirical</a:t>
            </a:r>
            <a:r>
              <a:rPr sz="2100" spc="-45" dirty="0">
                <a:latin typeface="Arial"/>
                <a:cs typeface="Arial"/>
              </a:rPr>
              <a:t> </a:t>
            </a:r>
            <a:r>
              <a:rPr sz="2100" spc="-5" dirty="0">
                <a:latin typeface="Arial"/>
                <a:cs typeface="Arial"/>
              </a:rPr>
              <a:t>evidence</a:t>
            </a:r>
            <a:endParaRPr sz="2100">
              <a:latin typeface="Arial"/>
              <a:cs typeface="Arial"/>
            </a:endParaRPr>
          </a:p>
          <a:p>
            <a:pPr>
              <a:lnSpc>
                <a:spcPct val="100000"/>
              </a:lnSpc>
              <a:spcBef>
                <a:spcPts val="35"/>
              </a:spcBef>
              <a:buClr>
                <a:srgbClr val="CC9900"/>
              </a:buClr>
              <a:buFont typeface="Wingdings"/>
              <a:buChar char=""/>
            </a:pPr>
            <a:endParaRPr sz="2600">
              <a:latin typeface="Arial"/>
              <a:cs typeface="Arial"/>
            </a:endParaRPr>
          </a:p>
          <a:p>
            <a:pPr marL="355600" indent="-342900">
              <a:lnSpc>
                <a:spcPct val="100000"/>
              </a:lnSpc>
              <a:buClr>
                <a:srgbClr val="CC9900"/>
              </a:buClr>
              <a:buSzPct val="64285"/>
              <a:buFont typeface="Wingdings"/>
              <a:buChar char=""/>
              <a:tabLst>
                <a:tab pos="354965" algn="l"/>
                <a:tab pos="355600" algn="l"/>
              </a:tabLst>
            </a:pPr>
            <a:r>
              <a:rPr sz="2100" spc="-5" dirty="0">
                <a:latin typeface="Arial"/>
                <a:cs typeface="Arial"/>
              </a:rPr>
              <a:t>Research can also fall into </a:t>
            </a:r>
            <a:r>
              <a:rPr sz="2100" dirty="0">
                <a:latin typeface="Arial"/>
                <a:cs typeface="Arial"/>
              </a:rPr>
              <a:t>two distinct</a:t>
            </a:r>
            <a:r>
              <a:rPr sz="2100" spc="-50" dirty="0">
                <a:latin typeface="Arial"/>
                <a:cs typeface="Arial"/>
              </a:rPr>
              <a:t> </a:t>
            </a:r>
            <a:r>
              <a:rPr sz="2100" spc="-5" dirty="0">
                <a:latin typeface="Arial"/>
                <a:cs typeface="Arial"/>
              </a:rPr>
              <a:t>types:</a:t>
            </a:r>
            <a:endParaRPr sz="2100">
              <a:latin typeface="Arial"/>
              <a:cs typeface="Arial"/>
            </a:endParaRPr>
          </a:p>
          <a:p>
            <a:pPr marL="355600" indent="-342900">
              <a:lnSpc>
                <a:spcPct val="100000"/>
              </a:lnSpc>
              <a:spcBef>
                <a:spcPts val="254"/>
              </a:spcBef>
              <a:buClr>
                <a:srgbClr val="CC9900"/>
              </a:buClr>
              <a:buSzPct val="64285"/>
              <a:buFont typeface="Wingdings"/>
              <a:buChar char=""/>
              <a:tabLst>
                <a:tab pos="354965" algn="l"/>
                <a:tab pos="355600" algn="l"/>
              </a:tabLst>
            </a:pPr>
            <a:r>
              <a:rPr sz="2100" u="heavy" spc="-5" dirty="0">
                <a:solidFill>
                  <a:srgbClr val="996600"/>
                </a:solidFill>
                <a:uFill>
                  <a:solidFill>
                    <a:srgbClr val="996600"/>
                  </a:solidFill>
                </a:uFill>
                <a:latin typeface="Arial"/>
                <a:cs typeface="Arial"/>
              </a:rPr>
              <a:t>Primary</a:t>
            </a:r>
            <a:r>
              <a:rPr sz="2100" u="heavy" spc="-15" dirty="0">
                <a:solidFill>
                  <a:srgbClr val="996600"/>
                </a:solidFill>
                <a:uFill>
                  <a:solidFill>
                    <a:srgbClr val="996600"/>
                  </a:solidFill>
                </a:uFill>
                <a:latin typeface="Arial"/>
                <a:cs typeface="Arial"/>
              </a:rPr>
              <a:t> </a:t>
            </a:r>
            <a:r>
              <a:rPr sz="2100" u="heavy" spc="-5" dirty="0">
                <a:solidFill>
                  <a:srgbClr val="996600"/>
                </a:solidFill>
                <a:uFill>
                  <a:solidFill>
                    <a:srgbClr val="996600"/>
                  </a:solidFill>
                </a:uFill>
                <a:latin typeface="Arial"/>
                <a:cs typeface="Arial"/>
              </a:rPr>
              <a:t>research</a:t>
            </a:r>
            <a:endParaRPr sz="2100">
              <a:latin typeface="Arial"/>
              <a:cs typeface="Arial"/>
            </a:endParaRPr>
          </a:p>
          <a:p>
            <a:pPr marL="355600" indent="-342900">
              <a:lnSpc>
                <a:spcPct val="100000"/>
              </a:lnSpc>
              <a:spcBef>
                <a:spcPts val="250"/>
              </a:spcBef>
              <a:buClr>
                <a:srgbClr val="CC9900"/>
              </a:buClr>
              <a:buSzPct val="64285"/>
              <a:buFont typeface="Wingdings"/>
              <a:buChar char=""/>
              <a:tabLst>
                <a:tab pos="354965" algn="l"/>
                <a:tab pos="355600" algn="l"/>
              </a:tabLst>
            </a:pPr>
            <a:r>
              <a:rPr sz="2100" u="heavy" spc="-5" dirty="0">
                <a:solidFill>
                  <a:srgbClr val="996600"/>
                </a:solidFill>
                <a:uFill>
                  <a:solidFill>
                    <a:srgbClr val="996600"/>
                  </a:solidFill>
                </a:uFill>
                <a:latin typeface="Arial"/>
                <a:cs typeface="Arial"/>
              </a:rPr>
              <a:t>Secondary</a:t>
            </a:r>
            <a:r>
              <a:rPr sz="2100" u="heavy" spc="-25" dirty="0">
                <a:solidFill>
                  <a:srgbClr val="996600"/>
                </a:solidFill>
                <a:uFill>
                  <a:solidFill>
                    <a:srgbClr val="996600"/>
                  </a:solidFill>
                </a:uFill>
                <a:latin typeface="Arial"/>
                <a:cs typeface="Arial"/>
              </a:rPr>
              <a:t> </a:t>
            </a:r>
            <a:r>
              <a:rPr sz="2100" u="heavy" spc="-5" dirty="0">
                <a:solidFill>
                  <a:srgbClr val="996600"/>
                </a:solidFill>
                <a:uFill>
                  <a:solidFill>
                    <a:srgbClr val="996600"/>
                  </a:solidFill>
                </a:uFill>
                <a:latin typeface="Arial"/>
                <a:cs typeface="Arial"/>
              </a:rPr>
              <a:t>research.</a:t>
            </a:r>
            <a:endParaRPr sz="2100">
              <a:latin typeface="Arial"/>
              <a:cs typeface="Arial"/>
            </a:endParaRPr>
          </a:p>
          <a:p>
            <a:pPr>
              <a:lnSpc>
                <a:spcPct val="100000"/>
              </a:lnSpc>
              <a:spcBef>
                <a:spcPts val="35"/>
              </a:spcBef>
              <a:buClr>
                <a:srgbClr val="CC9900"/>
              </a:buClr>
              <a:buFont typeface="Wingdings"/>
              <a:buChar char=""/>
            </a:pPr>
            <a:endParaRPr sz="2600">
              <a:latin typeface="Arial"/>
              <a:cs typeface="Arial"/>
            </a:endParaRPr>
          </a:p>
          <a:p>
            <a:pPr marL="355600" indent="-342900">
              <a:lnSpc>
                <a:spcPct val="100000"/>
              </a:lnSpc>
              <a:buClr>
                <a:srgbClr val="CC9900"/>
              </a:buClr>
              <a:buSzPct val="64285"/>
              <a:buFont typeface="Wingdings"/>
              <a:buChar char=""/>
              <a:tabLst>
                <a:tab pos="354965" algn="l"/>
                <a:tab pos="355600" algn="l"/>
              </a:tabLst>
            </a:pPr>
            <a:r>
              <a:rPr sz="2100" spc="-5" dirty="0">
                <a:latin typeface="Arial"/>
                <a:cs typeface="Arial"/>
              </a:rPr>
              <a:t>Research is </a:t>
            </a:r>
            <a:r>
              <a:rPr sz="2100" dirty="0">
                <a:latin typeface="Arial"/>
                <a:cs typeface="Arial"/>
              </a:rPr>
              <a:t>often </a:t>
            </a:r>
            <a:r>
              <a:rPr sz="2100" spc="-5" dirty="0">
                <a:latin typeface="Arial"/>
                <a:cs typeface="Arial"/>
              </a:rPr>
              <a:t>conducted using </a:t>
            </a:r>
            <a:r>
              <a:rPr sz="2100" dirty="0">
                <a:latin typeface="Arial"/>
                <a:cs typeface="Arial"/>
              </a:rPr>
              <a:t>the </a:t>
            </a:r>
            <a:r>
              <a:rPr sz="2100" spc="-5" dirty="0">
                <a:latin typeface="Arial"/>
                <a:cs typeface="Arial"/>
              </a:rPr>
              <a:t>hourglass</a:t>
            </a:r>
            <a:r>
              <a:rPr sz="2100" spc="-70" dirty="0">
                <a:latin typeface="Arial"/>
                <a:cs typeface="Arial"/>
              </a:rPr>
              <a:t> </a:t>
            </a:r>
            <a:r>
              <a:rPr sz="2100" dirty="0">
                <a:latin typeface="Arial"/>
                <a:cs typeface="Arial"/>
              </a:rPr>
              <a:t>model.</a:t>
            </a:r>
            <a:r>
              <a:rPr sz="2100" u="heavy" dirty="0">
                <a:solidFill>
                  <a:srgbClr val="996600"/>
                </a:solidFill>
                <a:uFill>
                  <a:solidFill>
                    <a:srgbClr val="996600"/>
                  </a:solidFill>
                </a:uFill>
                <a:latin typeface="Arial"/>
                <a:cs typeface="Arial"/>
                <a:hlinkClick r:id="rId2"/>
              </a:rPr>
              <a:t>[1]</a:t>
            </a:r>
            <a:endParaRPr sz="21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6307836"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5641340"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a:t>
            </a:r>
            <a:r>
              <a:rPr sz="4200" b="1" spc="-70" dirty="0">
                <a:solidFill>
                  <a:srgbClr val="006633"/>
                </a:solidFill>
                <a:latin typeface="Times New Roman"/>
                <a:cs typeface="Times New Roman"/>
              </a:rPr>
              <a:t> </a:t>
            </a:r>
            <a:r>
              <a:rPr sz="4200" b="1" spc="135" dirty="0">
                <a:solidFill>
                  <a:srgbClr val="006633"/>
                </a:solidFill>
                <a:latin typeface="Times New Roman"/>
                <a:cs typeface="Times New Roman"/>
              </a:rPr>
              <a:t>METHOD</a:t>
            </a:r>
            <a:endParaRPr sz="4200">
              <a:latin typeface="Times New Roman"/>
              <a:cs typeface="Times New Roman"/>
            </a:endParaRPr>
          </a:p>
        </p:txBody>
      </p:sp>
      <p:sp>
        <p:nvSpPr>
          <p:cNvPr id="6" name="object 6"/>
          <p:cNvSpPr txBox="1"/>
          <p:nvPr/>
        </p:nvSpPr>
        <p:spPr>
          <a:xfrm>
            <a:off x="688340" y="1622805"/>
            <a:ext cx="8909685" cy="2936240"/>
          </a:xfrm>
          <a:prstGeom prst="rect">
            <a:avLst/>
          </a:prstGeom>
        </p:spPr>
        <p:txBody>
          <a:bodyPr vert="horz" wrap="square" lIns="0" tIns="12700" rIns="0" bIns="0" rtlCol="0">
            <a:spAutoFit/>
          </a:bodyPr>
          <a:lstStyle/>
          <a:p>
            <a:pPr marL="584200" indent="-572135">
              <a:lnSpc>
                <a:spcPct val="100000"/>
              </a:lnSpc>
              <a:spcBef>
                <a:spcPts val="100"/>
              </a:spcBef>
              <a:buClr>
                <a:srgbClr val="CC9900"/>
              </a:buClr>
              <a:buSzPct val="65000"/>
              <a:buFont typeface="Wingdings"/>
              <a:buChar char=""/>
              <a:tabLst>
                <a:tab pos="584200" algn="l"/>
                <a:tab pos="584835" algn="l"/>
              </a:tabLst>
            </a:pPr>
            <a:r>
              <a:rPr sz="3000" dirty="0">
                <a:latin typeface="Arial"/>
                <a:cs typeface="Arial"/>
              </a:rPr>
              <a:t>The </a:t>
            </a:r>
            <a:r>
              <a:rPr sz="3000" spc="-5" dirty="0">
                <a:latin typeface="Arial"/>
                <a:cs typeface="Arial"/>
              </a:rPr>
              <a:t>method section answers </a:t>
            </a:r>
            <a:r>
              <a:rPr sz="3000" dirty="0">
                <a:latin typeface="Arial"/>
                <a:cs typeface="Arial"/>
              </a:rPr>
              <a:t>two </a:t>
            </a:r>
            <a:r>
              <a:rPr sz="3000" spc="-5" dirty="0">
                <a:latin typeface="Arial"/>
                <a:cs typeface="Arial"/>
              </a:rPr>
              <a:t>main questions</a:t>
            </a:r>
            <a:endParaRPr sz="3000">
              <a:latin typeface="Arial"/>
              <a:cs typeface="Arial"/>
            </a:endParaRPr>
          </a:p>
          <a:p>
            <a:pPr>
              <a:lnSpc>
                <a:spcPct val="100000"/>
              </a:lnSpc>
              <a:spcBef>
                <a:spcPts val="15"/>
              </a:spcBef>
              <a:buClr>
                <a:srgbClr val="CC9900"/>
              </a:buClr>
              <a:buFont typeface="Wingdings"/>
              <a:buChar char=""/>
            </a:pPr>
            <a:endParaRPr sz="4300">
              <a:latin typeface="Arial"/>
              <a:cs typeface="Arial"/>
            </a:endParaRPr>
          </a:p>
          <a:p>
            <a:pPr marL="852169" lvl="1" indent="-495934">
              <a:lnSpc>
                <a:spcPct val="100000"/>
              </a:lnSpc>
              <a:buClr>
                <a:srgbClr val="3A812E"/>
              </a:buClr>
              <a:buSzPct val="59615"/>
              <a:buAutoNum type="arabicPeriod"/>
              <a:tabLst>
                <a:tab pos="852169" algn="l"/>
                <a:tab pos="852805" algn="l"/>
              </a:tabLst>
            </a:pPr>
            <a:r>
              <a:rPr sz="2600" dirty="0">
                <a:latin typeface="Arial"/>
                <a:cs typeface="Arial"/>
              </a:rPr>
              <a:t>How was the data collected or</a:t>
            </a:r>
            <a:r>
              <a:rPr sz="2600" spc="-40" dirty="0">
                <a:latin typeface="Arial"/>
                <a:cs typeface="Arial"/>
              </a:rPr>
              <a:t> </a:t>
            </a:r>
            <a:r>
              <a:rPr sz="2600" dirty="0">
                <a:latin typeface="Arial"/>
                <a:cs typeface="Arial"/>
              </a:rPr>
              <a:t>generated?</a:t>
            </a:r>
            <a:endParaRPr sz="2600">
              <a:latin typeface="Arial"/>
              <a:cs typeface="Arial"/>
            </a:endParaRPr>
          </a:p>
          <a:p>
            <a:pPr marL="852169" lvl="1" indent="-495934">
              <a:lnSpc>
                <a:spcPct val="100000"/>
              </a:lnSpc>
              <a:spcBef>
                <a:spcPts val="625"/>
              </a:spcBef>
              <a:buClr>
                <a:srgbClr val="3A812E"/>
              </a:buClr>
              <a:buSzPct val="59615"/>
              <a:buAutoNum type="arabicPeriod"/>
              <a:tabLst>
                <a:tab pos="852169" algn="l"/>
                <a:tab pos="852805" algn="l"/>
              </a:tabLst>
            </a:pPr>
            <a:r>
              <a:rPr sz="2600" dirty="0">
                <a:latin typeface="Arial"/>
                <a:cs typeface="Arial"/>
              </a:rPr>
              <a:t>How was it</a:t>
            </a:r>
            <a:r>
              <a:rPr sz="2600" spc="-40" dirty="0">
                <a:latin typeface="Arial"/>
                <a:cs typeface="Arial"/>
              </a:rPr>
              <a:t> </a:t>
            </a:r>
            <a:r>
              <a:rPr sz="2600" dirty="0">
                <a:latin typeface="Arial"/>
                <a:cs typeface="Arial"/>
              </a:rPr>
              <a:t>analyzed?</a:t>
            </a:r>
            <a:endParaRPr sz="2600">
              <a:latin typeface="Arial"/>
              <a:cs typeface="Arial"/>
            </a:endParaRPr>
          </a:p>
          <a:p>
            <a:pPr>
              <a:lnSpc>
                <a:spcPct val="100000"/>
              </a:lnSpc>
            </a:pPr>
            <a:endParaRPr sz="3800">
              <a:latin typeface="Arial"/>
              <a:cs typeface="Arial"/>
            </a:endParaRPr>
          </a:p>
          <a:p>
            <a:pPr marL="356870">
              <a:lnSpc>
                <a:spcPct val="100000"/>
              </a:lnSpc>
            </a:pPr>
            <a:r>
              <a:rPr sz="2600" b="1" i="1" dirty="0">
                <a:solidFill>
                  <a:srgbClr val="CC9900"/>
                </a:solidFill>
                <a:latin typeface="Arial"/>
                <a:cs typeface="Arial"/>
              </a:rPr>
              <a:t>“ It shows your </a:t>
            </a:r>
            <a:r>
              <a:rPr sz="2600" b="1" i="1" spc="-5" dirty="0">
                <a:solidFill>
                  <a:srgbClr val="CC9900"/>
                </a:solidFill>
                <a:latin typeface="Arial"/>
                <a:cs typeface="Arial"/>
              </a:rPr>
              <a:t>reader </a:t>
            </a:r>
            <a:r>
              <a:rPr sz="2600" b="1" i="1" dirty="0">
                <a:solidFill>
                  <a:srgbClr val="CC9900"/>
                </a:solidFill>
                <a:latin typeface="Arial"/>
                <a:cs typeface="Arial"/>
              </a:rPr>
              <a:t>how you obtained your</a:t>
            </a:r>
            <a:r>
              <a:rPr sz="2600" b="1" i="1" spc="-105" dirty="0">
                <a:solidFill>
                  <a:srgbClr val="CC9900"/>
                </a:solidFill>
                <a:latin typeface="Arial"/>
                <a:cs typeface="Arial"/>
              </a:rPr>
              <a:t> </a:t>
            </a:r>
            <a:r>
              <a:rPr sz="2600" b="1" i="1" dirty="0">
                <a:solidFill>
                  <a:srgbClr val="CC9900"/>
                </a:solidFill>
                <a:latin typeface="Arial"/>
                <a:cs typeface="Arial"/>
              </a:rPr>
              <a:t>results”</a:t>
            </a:r>
            <a:endParaRPr sz="260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3229356"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2562225" cy="665480"/>
          </a:xfrm>
          <a:prstGeom prst="rect">
            <a:avLst/>
          </a:prstGeom>
        </p:spPr>
        <p:txBody>
          <a:bodyPr vert="horz" wrap="square" lIns="0" tIns="12700" rIns="0" bIns="0" rtlCol="0">
            <a:spAutoFit/>
          </a:bodyPr>
          <a:lstStyle/>
          <a:p>
            <a:pPr marL="12700">
              <a:lnSpc>
                <a:spcPct val="100000"/>
              </a:lnSpc>
              <a:spcBef>
                <a:spcPts val="100"/>
              </a:spcBef>
            </a:pPr>
            <a:r>
              <a:rPr sz="4200" b="1" spc="125" dirty="0">
                <a:solidFill>
                  <a:srgbClr val="006633"/>
                </a:solidFill>
                <a:latin typeface="Times New Roman"/>
                <a:cs typeface="Times New Roman"/>
              </a:rPr>
              <a:t>MET</a:t>
            </a:r>
            <a:r>
              <a:rPr sz="4200" b="1" spc="140" dirty="0">
                <a:solidFill>
                  <a:srgbClr val="006633"/>
                </a:solidFill>
                <a:latin typeface="Times New Roman"/>
                <a:cs typeface="Times New Roman"/>
              </a:rPr>
              <a:t>H</a:t>
            </a:r>
            <a:r>
              <a:rPr sz="4200" b="1" spc="150" dirty="0">
                <a:solidFill>
                  <a:srgbClr val="006633"/>
                </a:solidFill>
                <a:latin typeface="Times New Roman"/>
                <a:cs typeface="Times New Roman"/>
              </a:rPr>
              <a:t>OD</a:t>
            </a:r>
            <a:endParaRPr sz="4200">
              <a:latin typeface="Times New Roman"/>
              <a:cs typeface="Times New Roman"/>
            </a:endParaRPr>
          </a:p>
        </p:txBody>
      </p:sp>
      <p:sp>
        <p:nvSpPr>
          <p:cNvPr id="6" name="object 6"/>
          <p:cNvSpPr txBox="1"/>
          <p:nvPr/>
        </p:nvSpPr>
        <p:spPr>
          <a:xfrm>
            <a:off x="688340" y="1622805"/>
            <a:ext cx="9799955" cy="2082800"/>
          </a:xfrm>
          <a:prstGeom prst="rect">
            <a:avLst/>
          </a:prstGeom>
        </p:spPr>
        <p:txBody>
          <a:bodyPr vert="horz" wrap="square" lIns="0" tIns="12700" rIns="0" bIns="0" rtlCol="0">
            <a:spAutoFit/>
          </a:bodyPr>
          <a:lstStyle/>
          <a:p>
            <a:pPr marL="584200" marR="579755" indent="-572135">
              <a:lnSpc>
                <a:spcPct val="100000"/>
              </a:lnSpc>
              <a:spcBef>
                <a:spcPts val="100"/>
              </a:spcBef>
              <a:buClr>
                <a:srgbClr val="CC9900"/>
              </a:buClr>
              <a:buSzPct val="65000"/>
              <a:buFont typeface="Wingdings"/>
              <a:buChar char=""/>
              <a:tabLst>
                <a:tab pos="584200" algn="l"/>
                <a:tab pos="584835" algn="l"/>
              </a:tabLst>
            </a:pPr>
            <a:r>
              <a:rPr sz="3000" dirty="0">
                <a:latin typeface="Arial"/>
                <a:cs typeface="Arial"/>
              </a:rPr>
              <a:t>Why </a:t>
            </a:r>
            <a:r>
              <a:rPr sz="3000" spc="-5" dirty="0">
                <a:latin typeface="Arial"/>
                <a:cs typeface="Arial"/>
              </a:rPr>
              <a:t>do you need </a:t>
            </a:r>
            <a:r>
              <a:rPr sz="3000" dirty="0">
                <a:latin typeface="Arial"/>
                <a:cs typeface="Arial"/>
              </a:rPr>
              <a:t>to explain </a:t>
            </a:r>
            <a:r>
              <a:rPr sz="3000" spc="-5" dirty="0">
                <a:latin typeface="Arial"/>
                <a:cs typeface="Arial"/>
              </a:rPr>
              <a:t>how you obtained</a:t>
            </a:r>
            <a:r>
              <a:rPr sz="3000" spc="-75" dirty="0">
                <a:latin typeface="Arial"/>
                <a:cs typeface="Arial"/>
              </a:rPr>
              <a:t> </a:t>
            </a:r>
            <a:r>
              <a:rPr sz="3000" spc="-5" dirty="0">
                <a:latin typeface="Arial"/>
                <a:cs typeface="Arial"/>
              </a:rPr>
              <a:t>your  results???</a:t>
            </a:r>
            <a:endParaRPr sz="3000">
              <a:latin typeface="Arial"/>
              <a:cs typeface="Arial"/>
            </a:endParaRPr>
          </a:p>
          <a:p>
            <a:pPr marL="1103630" lvl="1" indent="-419734">
              <a:lnSpc>
                <a:spcPct val="100000"/>
              </a:lnSpc>
              <a:spcBef>
                <a:spcPts val="550"/>
              </a:spcBef>
              <a:buClr>
                <a:srgbClr val="CC9900"/>
              </a:buClr>
              <a:buSzPct val="63636"/>
              <a:buAutoNum type="arabicPeriod"/>
              <a:tabLst>
                <a:tab pos="1103630" algn="l"/>
                <a:tab pos="1104265" algn="l"/>
              </a:tabLst>
            </a:pPr>
            <a:r>
              <a:rPr sz="2200" spc="-5" dirty="0">
                <a:latin typeface="Arial"/>
                <a:cs typeface="Arial"/>
              </a:rPr>
              <a:t>Method affects</a:t>
            </a:r>
            <a:r>
              <a:rPr sz="2200" spc="25" dirty="0">
                <a:latin typeface="Arial"/>
                <a:cs typeface="Arial"/>
              </a:rPr>
              <a:t> </a:t>
            </a:r>
            <a:r>
              <a:rPr sz="2200" spc="-5" dirty="0">
                <a:latin typeface="Arial"/>
                <a:cs typeface="Arial"/>
              </a:rPr>
              <a:t>results</a:t>
            </a:r>
            <a:endParaRPr sz="2200">
              <a:latin typeface="Arial"/>
              <a:cs typeface="Arial"/>
            </a:endParaRPr>
          </a:p>
          <a:p>
            <a:pPr marL="1103630" lvl="1" indent="-419734">
              <a:lnSpc>
                <a:spcPct val="100000"/>
              </a:lnSpc>
              <a:spcBef>
                <a:spcPts val="530"/>
              </a:spcBef>
              <a:buClr>
                <a:srgbClr val="CC9900"/>
              </a:buClr>
              <a:buSzPct val="63636"/>
              <a:buAutoNum type="arabicPeriod"/>
              <a:tabLst>
                <a:tab pos="1103630" algn="l"/>
                <a:tab pos="1104265" algn="l"/>
              </a:tabLst>
            </a:pPr>
            <a:r>
              <a:rPr sz="2200" spc="-5" dirty="0">
                <a:latin typeface="Arial"/>
                <a:cs typeface="Arial"/>
              </a:rPr>
              <a:t>Helps the reader evaluate the validity and reliability of your results</a:t>
            </a:r>
            <a:r>
              <a:rPr sz="2200" spc="190" dirty="0">
                <a:latin typeface="Arial"/>
                <a:cs typeface="Arial"/>
              </a:rPr>
              <a:t> </a:t>
            </a:r>
            <a:r>
              <a:rPr sz="2200" spc="-5" dirty="0">
                <a:latin typeface="Arial"/>
                <a:cs typeface="Arial"/>
              </a:rPr>
              <a:t>and</a:t>
            </a:r>
            <a:endParaRPr sz="2200">
              <a:latin typeface="Arial"/>
              <a:cs typeface="Arial"/>
            </a:endParaRPr>
          </a:p>
          <a:p>
            <a:pPr marL="1103630">
              <a:lnSpc>
                <a:spcPct val="100000"/>
              </a:lnSpc>
            </a:pPr>
            <a:r>
              <a:rPr sz="2200" dirty="0">
                <a:latin typeface="Arial"/>
                <a:cs typeface="Arial"/>
              </a:rPr>
              <a:t>conclusion </a:t>
            </a:r>
            <a:r>
              <a:rPr sz="2200" spc="-5" dirty="0">
                <a:latin typeface="Arial"/>
                <a:cs typeface="Arial"/>
              </a:rPr>
              <a:t>you draw from</a:t>
            </a:r>
            <a:r>
              <a:rPr sz="2200" spc="20" dirty="0">
                <a:latin typeface="Arial"/>
                <a:cs typeface="Arial"/>
              </a:rPr>
              <a:t> </a:t>
            </a:r>
            <a:r>
              <a:rPr sz="2200" spc="-5" dirty="0">
                <a:latin typeface="Arial"/>
                <a:cs typeface="Arial"/>
              </a:rPr>
              <a:t>them</a:t>
            </a:r>
            <a:endParaRPr sz="220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3229356"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2562225" cy="665480"/>
          </a:xfrm>
          <a:prstGeom prst="rect">
            <a:avLst/>
          </a:prstGeom>
        </p:spPr>
        <p:txBody>
          <a:bodyPr vert="horz" wrap="square" lIns="0" tIns="12700" rIns="0" bIns="0" rtlCol="0">
            <a:spAutoFit/>
          </a:bodyPr>
          <a:lstStyle/>
          <a:p>
            <a:pPr marL="12700">
              <a:lnSpc>
                <a:spcPct val="100000"/>
              </a:lnSpc>
              <a:spcBef>
                <a:spcPts val="100"/>
              </a:spcBef>
            </a:pPr>
            <a:r>
              <a:rPr sz="4200" b="1" spc="125" dirty="0">
                <a:solidFill>
                  <a:srgbClr val="006633"/>
                </a:solidFill>
                <a:latin typeface="Times New Roman"/>
                <a:cs typeface="Times New Roman"/>
              </a:rPr>
              <a:t>MET</a:t>
            </a:r>
            <a:r>
              <a:rPr sz="4200" b="1" spc="140" dirty="0">
                <a:solidFill>
                  <a:srgbClr val="006633"/>
                </a:solidFill>
                <a:latin typeface="Times New Roman"/>
                <a:cs typeface="Times New Roman"/>
              </a:rPr>
              <a:t>H</a:t>
            </a:r>
            <a:r>
              <a:rPr sz="4200" b="1" spc="150" dirty="0">
                <a:solidFill>
                  <a:srgbClr val="006633"/>
                </a:solidFill>
                <a:latin typeface="Times New Roman"/>
                <a:cs typeface="Times New Roman"/>
              </a:rPr>
              <a:t>OD</a:t>
            </a:r>
            <a:endParaRPr sz="4200">
              <a:latin typeface="Times New Roman"/>
              <a:cs typeface="Times New Roman"/>
            </a:endParaRPr>
          </a:p>
        </p:txBody>
      </p:sp>
      <p:sp>
        <p:nvSpPr>
          <p:cNvPr id="6" name="object 6"/>
          <p:cNvSpPr txBox="1"/>
          <p:nvPr/>
        </p:nvSpPr>
        <p:spPr>
          <a:xfrm>
            <a:off x="688340" y="1593850"/>
            <a:ext cx="10759440" cy="3322954"/>
          </a:xfrm>
          <a:prstGeom prst="rect">
            <a:avLst/>
          </a:prstGeom>
        </p:spPr>
        <p:txBody>
          <a:bodyPr vert="horz" wrap="square" lIns="0" tIns="48260" rIns="0" bIns="0" rtlCol="0">
            <a:spAutoFit/>
          </a:bodyPr>
          <a:lstStyle/>
          <a:p>
            <a:pPr marL="355600" marR="5080" indent="-342900">
              <a:lnSpc>
                <a:spcPts val="2270"/>
              </a:lnSpc>
              <a:spcBef>
                <a:spcPts val="380"/>
              </a:spcBef>
              <a:buClr>
                <a:srgbClr val="CC9900"/>
              </a:buClr>
              <a:buSzPct val="64285"/>
              <a:buFont typeface="Wingdings"/>
              <a:buChar char=""/>
              <a:tabLst>
                <a:tab pos="354965" algn="l"/>
                <a:tab pos="355600" algn="l"/>
              </a:tabLst>
            </a:pPr>
            <a:r>
              <a:rPr sz="2100" spc="-5" dirty="0">
                <a:latin typeface="Arial"/>
                <a:cs typeface="Arial"/>
              </a:rPr>
              <a:t>Your methodology should make </a:t>
            </a:r>
            <a:r>
              <a:rPr sz="2100" b="1" spc="-5" dirty="0">
                <a:latin typeface="Arial"/>
                <a:cs typeface="Arial"/>
              </a:rPr>
              <a:t>clear the reasons </a:t>
            </a:r>
            <a:r>
              <a:rPr sz="2100" b="1" spc="10" dirty="0">
                <a:latin typeface="Arial"/>
                <a:cs typeface="Arial"/>
              </a:rPr>
              <a:t>why </a:t>
            </a:r>
            <a:r>
              <a:rPr sz="2100" spc="-10" dirty="0">
                <a:latin typeface="Arial"/>
                <a:cs typeface="Arial"/>
              </a:rPr>
              <a:t>you </a:t>
            </a:r>
            <a:r>
              <a:rPr sz="2100" spc="-5" dirty="0">
                <a:latin typeface="Arial"/>
                <a:cs typeface="Arial"/>
              </a:rPr>
              <a:t>choose a particular method  or</a:t>
            </a:r>
            <a:r>
              <a:rPr sz="2100" spc="-15" dirty="0">
                <a:latin typeface="Arial"/>
                <a:cs typeface="Arial"/>
              </a:rPr>
              <a:t> </a:t>
            </a:r>
            <a:r>
              <a:rPr sz="2100" spc="-5" dirty="0">
                <a:latin typeface="Arial"/>
                <a:cs typeface="Arial"/>
              </a:rPr>
              <a:t>procedure.</a:t>
            </a:r>
            <a:endParaRPr sz="2100">
              <a:latin typeface="Arial"/>
              <a:cs typeface="Arial"/>
            </a:endParaRPr>
          </a:p>
          <a:p>
            <a:pPr>
              <a:lnSpc>
                <a:spcPct val="100000"/>
              </a:lnSpc>
              <a:buClr>
                <a:srgbClr val="CC9900"/>
              </a:buClr>
              <a:buFont typeface="Wingdings"/>
              <a:buChar char=""/>
            </a:pPr>
            <a:endParaRPr sz="2850">
              <a:latin typeface="Arial"/>
              <a:cs typeface="Arial"/>
            </a:endParaRPr>
          </a:p>
          <a:p>
            <a:pPr marL="355600" marR="384175" indent="-342900">
              <a:lnSpc>
                <a:spcPts val="2270"/>
              </a:lnSpc>
              <a:buClr>
                <a:srgbClr val="CC9900"/>
              </a:buClr>
              <a:buSzPct val="64285"/>
              <a:buFont typeface="Wingdings"/>
              <a:buChar char=""/>
              <a:tabLst>
                <a:tab pos="354965" algn="l"/>
                <a:tab pos="355600" algn="l"/>
              </a:tabLst>
            </a:pPr>
            <a:r>
              <a:rPr sz="2100" dirty="0">
                <a:latin typeface="Arial"/>
                <a:cs typeface="Arial"/>
              </a:rPr>
              <a:t>The </a:t>
            </a:r>
            <a:r>
              <a:rPr sz="2100" spc="-5" dirty="0">
                <a:latin typeface="Arial"/>
                <a:cs typeface="Arial"/>
              </a:rPr>
              <a:t>data was </a:t>
            </a:r>
            <a:r>
              <a:rPr sz="2100" dirty="0">
                <a:latin typeface="Arial"/>
                <a:cs typeface="Arial"/>
              </a:rPr>
              <a:t>collected </a:t>
            </a:r>
            <a:r>
              <a:rPr sz="2100" spc="-5" dirty="0">
                <a:latin typeface="Arial"/>
                <a:cs typeface="Arial"/>
              </a:rPr>
              <a:t>or generated in a way </a:t>
            </a:r>
            <a:r>
              <a:rPr sz="2100" b="1" spc="-5" dirty="0">
                <a:latin typeface="Arial"/>
                <a:cs typeface="Arial"/>
              </a:rPr>
              <a:t>consistent </a:t>
            </a:r>
            <a:r>
              <a:rPr sz="2100" b="1" spc="10" dirty="0">
                <a:latin typeface="Arial"/>
                <a:cs typeface="Arial"/>
              </a:rPr>
              <a:t>with </a:t>
            </a:r>
            <a:r>
              <a:rPr sz="2100" b="1" spc="-5" dirty="0">
                <a:latin typeface="Arial"/>
                <a:cs typeface="Arial"/>
              </a:rPr>
              <a:t>accepted practice </a:t>
            </a:r>
            <a:r>
              <a:rPr sz="2100" b="1" dirty="0">
                <a:latin typeface="Arial"/>
                <a:cs typeface="Arial"/>
              </a:rPr>
              <a:t>in  </a:t>
            </a:r>
            <a:r>
              <a:rPr sz="2100" b="1" spc="-5" dirty="0">
                <a:latin typeface="Arial"/>
                <a:cs typeface="Arial"/>
              </a:rPr>
              <a:t>the </a:t>
            </a:r>
            <a:r>
              <a:rPr sz="2100" b="1" dirty="0">
                <a:latin typeface="Arial"/>
                <a:cs typeface="Arial"/>
              </a:rPr>
              <a:t>field of</a:t>
            </a:r>
            <a:r>
              <a:rPr sz="2100" b="1" spc="15" dirty="0">
                <a:latin typeface="Arial"/>
                <a:cs typeface="Arial"/>
              </a:rPr>
              <a:t> </a:t>
            </a:r>
            <a:r>
              <a:rPr sz="2100" b="1" spc="-5" dirty="0">
                <a:latin typeface="Arial"/>
                <a:cs typeface="Arial"/>
              </a:rPr>
              <a:t>study</a:t>
            </a:r>
            <a:endParaRPr sz="2100">
              <a:latin typeface="Arial"/>
              <a:cs typeface="Arial"/>
            </a:endParaRPr>
          </a:p>
          <a:p>
            <a:pPr>
              <a:lnSpc>
                <a:spcPct val="100000"/>
              </a:lnSpc>
              <a:buClr>
                <a:srgbClr val="CC9900"/>
              </a:buClr>
              <a:buFont typeface="Wingdings"/>
              <a:buChar char=""/>
            </a:pPr>
            <a:endParaRPr sz="2600">
              <a:latin typeface="Arial"/>
              <a:cs typeface="Arial"/>
            </a:endParaRPr>
          </a:p>
          <a:p>
            <a:pPr marL="355600" indent="-342900">
              <a:lnSpc>
                <a:spcPct val="100000"/>
              </a:lnSpc>
              <a:buClr>
                <a:srgbClr val="CC9900"/>
              </a:buClr>
              <a:buSzPct val="64285"/>
              <a:buFont typeface="Wingdings"/>
              <a:buChar char=""/>
              <a:tabLst>
                <a:tab pos="354965" algn="l"/>
                <a:tab pos="355600" algn="l"/>
                <a:tab pos="5925185" algn="l"/>
              </a:tabLst>
            </a:pPr>
            <a:r>
              <a:rPr sz="2100" dirty="0">
                <a:latin typeface="Arial"/>
                <a:cs typeface="Arial"/>
              </a:rPr>
              <a:t>The </a:t>
            </a:r>
            <a:r>
              <a:rPr sz="2100" spc="-5" dirty="0">
                <a:latin typeface="Arial"/>
                <a:cs typeface="Arial"/>
              </a:rPr>
              <a:t>research method </a:t>
            </a:r>
            <a:r>
              <a:rPr sz="2100" dirty="0">
                <a:latin typeface="Arial"/>
                <a:cs typeface="Arial"/>
              </a:rPr>
              <a:t>must be</a:t>
            </a:r>
            <a:r>
              <a:rPr sz="2100" spc="30" dirty="0">
                <a:latin typeface="Arial"/>
                <a:cs typeface="Arial"/>
              </a:rPr>
              <a:t> </a:t>
            </a:r>
            <a:r>
              <a:rPr sz="2100" b="1" spc="-5" dirty="0">
                <a:latin typeface="Arial"/>
                <a:cs typeface="Arial"/>
              </a:rPr>
              <a:t>appropriate</a:t>
            </a:r>
            <a:r>
              <a:rPr sz="2100" b="1" spc="20" dirty="0">
                <a:latin typeface="Arial"/>
                <a:cs typeface="Arial"/>
              </a:rPr>
              <a:t> </a:t>
            </a:r>
            <a:r>
              <a:rPr sz="2100" b="1" dirty="0">
                <a:latin typeface="Arial"/>
                <a:cs typeface="Arial"/>
              </a:rPr>
              <a:t>to	the </a:t>
            </a:r>
            <a:r>
              <a:rPr sz="2100" b="1" spc="-5" dirty="0">
                <a:latin typeface="Arial"/>
                <a:cs typeface="Arial"/>
              </a:rPr>
              <a:t>objectives </a:t>
            </a:r>
            <a:r>
              <a:rPr sz="2100" dirty="0">
                <a:latin typeface="Arial"/>
                <a:cs typeface="Arial"/>
              </a:rPr>
              <a:t>of the</a:t>
            </a:r>
            <a:r>
              <a:rPr sz="2100" spc="-5" dirty="0">
                <a:latin typeface="Arial"/>
                <a:cs typeface="Arial"/>
              </a:rPr>
              <a:t> study</a:t>
            </a:r>
            <a:endParaRPr sz="2100">
              <a:latin typeface="Arial"/>
              <a:cs typeface="Arial"/>
            </a:endParaRPr>
          </a:p>
          <a:p>
            <a:pPr>
              <a:lnSpc>
                <a:spcPct val="100000"/>
              </a:lnSpc>
              <a:spcBef>
                <a:spcPts val="30"/>
              </a:spcBef>
              <a:buClr>
                <a:srgbClr val="CC9900"/>
              </a:buClr>
              <a:buFont typeface="Wingdings"/>
              <a:buChar char=""/>
            </a:pPr>
            <a:endParaRPr sz="2850">
              <a:latin typeface="Arial"/>
              <a:cs typeface="Arial"/>
            </a:endParaRPr>
          </a:p>
          <a:p>
            <a:pPr marL="355600" marR="137160" indent="-342900">
              <a:lnSpc>
                <a:spcPts val="2270"/>
              </a:lnSpc>
              <a:buClr>
                <a:srgbClr val="CC9900"/>
              </a:buClr>
              <a:buSzPct val="64285"/>
              <a:buFont typeface="Wingdings"/>
              <a:buChar char=""/>
              <a:tabLst>
                <a:tab pos="354965" algn="l"/>
                <a:tab pos="355600" algn="l"/>
              </a:tabLst>
            </a:pPr>
            <a:r>
              <a:rPr sz="2100" dirty="0">
                <a:latin typeface="Arial"/>
                <a:cs typeface="Arial"/>
              </a:rPr>
              <a:t>The </a:t>
            </a:r>
            <a:r>
              <a:rPr sz="2100" spc="-5" dirty="0">
                <a:latin typeface="Arial"/>
                <a:cs typeface="Arial"/>
              </a:rPr>
              <a:t>methodology should also </a:t>
            </a:r>
            <a:r>
              <a:rPr sz="2100" b="1" spc="-5" dirty="0">
                <a:latin typeface="Arial"/>
                <a:cs typeface="Arial"/>
              </a:rPr>
              <a:t>discuss the </a:t>
            </a:r>
            <a:r>
              <a:rPr sz="2100" b="1" dirty="0">
                <a:latin typeface="Arial"/>
                <a:cs typeface="Arial"/>
              </a:rPr>
              <a:t>problems </a:t>
            </a:r>
            <a:r>
              <a:rPr sz="2100" dirty="0">
                <a:latin typeface="Arial"/>
                <a:cs typeface="Arial"/>
              </a:rPr>
              <a:t>that </a:t>
            </a:r>
            <a:r>
              <a:rPr sz="2100" spc="-5" dirty="0">
                <a:latin typeface="Arial"/>
                <a:cs typeface="Arial"/>
              </a:rPr>
              <a:t>were </a:t>
            </a:r>
            <a:r>
              <a:rPr sz="2100" dirty="0">
                <a:latin typeface="Arial"/>
                <a:cs typeface="Arial"/>
              </a:rPr>
              <a:t>anticipated </a:t>
            </a:r>
            <a:r>
              <a:rPr sz="2100" spc="-5" dirty="0">
                <a:latin typeface="Arial"/>
                <a:cs typeface="Arial"/>
              </a:rPr>
              <a:t>and explain  steps taken </a:t>
            </a:r>
            <a:r>
              <a:rPr sz="2100" dirty="0">
                <a:latin typeface="Arial"/>
                <a:cs typeface="Arial"/>
              </a:rPr>
              <a:t>to </a:t>
            </a:r>
            <a:r>
              <a:rPr sz="2100" spc="-5" dirty="0">
                <a:latin typeface="Arial"/>
                <a:cs typeface="Arial"/>
              </a:rPr>
              <a:t>prevent </a:t>
            </a:r>
            <a:r>
              <a:rPr sz="2100" dirty="0">
                <a:latin typeface="Arial"/>
                <a:cs typeface="Arial"/>
              </a:rPr>
              <a:t>them from</a:t>
            </a:r>
            <a:r>
              <a:rPr sz="2100" spc="-10" dirty="0">
                <a:latin typeface="Arial"/>
                <a:cs typeface="Arial"/>
              </a:rPr>
              <a:t> </a:t>
            </a:r>
            <a:r>
              <a:rPr sz="2100" spc="-5" dirty="0">
                <a:latin typeface="Arial"/>
                <a:cs typeface="Arial"/>
              </a:rPr>
              <a:t>occurring</a:t>
            </a:r>
            <a:endParaRPr sz="21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p:nvPr/>
        </p:nvSpPr>
        <p:spPr>
          <a:xfrm>
            <a:off x="371856" y="153923"/>
            <a:ext cx="5890260" cy="117500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8340" y="268351"/>
            <a:ext cx="5222240"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a:t>
            </a:r>
            <a:r>
              <a:rPr sz="4200" b="1" spc="-55" dirty="0">
                <a:solidFill>
                  <a:srgbClr val="006633"/>
                </a:solidFill>
                <a:latin typeface="Times New Roman"/>
                <a:cs typeface="Times New Roman"/>
              </a:rPr>
              <a:t> </a:t>
            </a:r>
            <a:r>
              <a:rPr sz="4200" b="1" spc="85" dirty="0">
                <a:solidFill>
                  <a:srgbClr val="006633"/>
                </a:solidFill>
                <a:latin typeface="Times New Roman"/>
                <a:cs typeface="Times New Roman"/>
              </a:rPr>
              <a:t>DESIGN</a:t>
            </a:r>
            <a:endParaRPr sz="4200">
              <a:latin typeface="Times New Roman"/>
              <a:cs typeface="Times New Roman"/>
            </a:endParaRPr>
          </a:p>
        </p:txBody>
      </p:sp>
      <p:sp>
        <p:nvSpPr>
          <p:cNvPr id="6" name="object 6"/>
          <p:cNvSpPr txBox="1"/>
          <p:nvPr/>
        </p:nvSpPr>
        <p:spPr>
          <a:xfrm>
            <a:off x="688340" y="1624330"/>
            <a:ext cx="10794365" cy="3977640"/>
          </a:xfrm>
          <a:prstGeom prst="rect">
            <a:avLst/>
          </a:prstGeom>
        </p:spPr>
        <p:txBody>
          <a:bodyPr vert="horz" wrap="square" lIns="0" tIns="13335" rIns="0" bIns="0" rtlCol="0">
            <a:spAutoFit/>
          </a:bodyPr>
          <a:lstStyle/>
          <a:p>
            <a:pPr marL="355600" marR="243840" indent="-342900">
              <a:lnSpc>
                <a:spcPct val="100000"/>
              </a:lnSpc>
              <a:spcBef>
                <a:spcPts val="105"/>
              </a:spcBef>
              <a:buClr>
                <a:srgbClr val="CC9900"/>
              </a:buClr>
              <a:buSzPct val="65384"/>
              <a:buFont typeface="Wingdings"/>
              <a:buChar char=""/>
              <a:tabLst>
                <a:tab pos="354965" algn="l"/>
                <a:tab pos="355600" algn="l"/>
              </a:tabLst>
            </a:pPr>
            <a:r>
              <a:rPr sz="2600" b="1" dirty="0">
                <a:latin typeface="Arial"/>
                <a:cs typeface="Arial"/>
              </a:rPr>
              <a:t>Design research </a:t>
            </a:r>
            <a:r>
              <a:rPr sz="2600" dirty="0">
                <a:latin typeface="Arial"/>
                <a:cs typeface="Arial"/>
              </a:rPr>
              <a:t>investigates the process of</a:t>
            </a:r>
            <a:r>
              <a:rPr sz="2600" dirty="0">
                <a:solidFill>
                  <a:srgbClr val="996600"/>
                </a:solidFill>
                <a:latin typeface="Arial"/>
                <a:cs typeface="Arial"/>
              </a:rPr>
              <a:t> </a:t>
            </a:r>
            <a:r>
              <a:rPr sz="2600" u="heavy" dirty="0">
                <a:solidFill>
                  <a:srgbClr val="996600"/>
                </a:solidFill>
                <a:uFill>
                  <a:solidFill>
                    <a:srgbClr val="996600"/>
                  </a:solidFill>
                </a:uFill>
                <a:latin typeface="Arial"/>
                <a:cs typeface="Arial"/>
                <a:hlinkClick r:id="rId3"/>
              </a:rPr>
              <a:t>designing</a:t>
            </a:r>
            <a:r>
              <a:rPr sz="2600" dirty="0">
                <a:solidFill>
                  <a:srgbClr val="996600"/>
                </a:solidFill>
                <a:latin typeface="Arial"/>
                <a:cs typeface="Arial"/>
                <a:hlinkClick r:id="rId3"/>
              </a:rPr>
              <a:t> </a:t>
            </a:r>
            <a:r>
              <a:rPr sz="2600" dirty="0">
                <a:latin typeface="Arial"/>
                <a:cs typeface="Arial"/>
              </a:rPr>
              <a:t>in all </a:t>
            </a:r>
            <a:r>
              <a:rPr sz="2600" spc="-5" dirty="0">
                <a:latin typeface="Arial"/>
                <a:cs typeface="Arial"/>
              </a:rPr>
              <a:t>its </a:t>
            </a:r>
            <a:r>
              <a:rPr sz="2600" dirty="0">
                <a:latin typeface="Arial"/>
                <a:cs typeface="Arial"/>
              </a:rPr>
              <a:t>many  fields.</a:t>
            </a:r>
            <a:endParaRPr sz="2600">
              <a:latin typeface="Arial"/>
              <a:cs typeface="Arial"/>
            </a:endParaRPr>
          </a:p>
          <a:p>
            <a:pPr>
              <a:lnSpc>
                <a:spcPct val="100000"/>
              </a:lnSpc>
              <a:buClr>
                <a:srgbClr val="CC9900"/>
              </a:buClr>
              <a:buFont typeface="Wingdings"/>
              <a:buChar char=""/>
            </a:pPr>
            <a:endParaRPr sz="3800">
              <a:latin typeface="Arial"/>
              <a:cs typeface="Arial"/>
            </a:endParaRPr>
          </a:p>
          <a:p>
            <a:pPr marL="355600" marR="1384300" indent="-342900" algn="just">
              <a:lnSpc>
                <a:spcPct val="100000"/>
              </a:lnSpc>
              <a:buClr>
                <a:srgbClr val="CC9900"/>
              </a:buClr>
              <a:buSzPct val="65384"/>
              <a:buFont typeface="Wingdings"/>
              <a:buChar char=""/>
              <a:tabLst>
                <a:tab pos="355600" algn="l"/>
              </a:tabLst>
            </a:pPr>
            <a:r>
              <a:rPr sz="2600" dirty="0">
                <a:latin typeface="Arial"/>
                <a:cs typeface="Arial"/>
              </a:rPr>
              <a:t>It is thus related to</a:t>
            </a:r>
            <a:r>
              <a:rPr sz="2600" dirty="0">
                <a:solidFill>
                  <a:srgbClr val="996600"/>
                </a:solidFill>
                <a:latin typeface="Arial"/>
                <a:cs typeface="Arial"/>
              </a:rPr>
              <a:t> </a:t>
            </a:r>
            <a:r>
              <a:rPr sz="2600" u="heavy" dirty="0">
                <a:solidFill>
                  <a:srgbClr val="996600"/>
                </a:solidFill>
                <a:uFill>
                  <a:solidFill>
                    <a:srgbClr val="996600"/>
                  </a:solidFill>
                </a:uFill>
                <a:latin typeface="Arial"/>
                <a:cs typeface="Arial"/>
                <a:hlinkClick r:id="rId4"/>
              </a:rPr>
              <a:t>Design methods</a:t>
            </a:r>
            <a:r>
              <a:rPr sz="2600" dirty="0">
                <a:solidFill>
                  <a:srgbClr val="996600"/>
                </a:solidFill>
                <a:latin typeface="Arial"/>
                <a:cs typeface="Arial"/>
                <a:hlinkClick r:id="rId4"/>
              </a:rPr>
              <a:t> </a:t>
            </a:r>
            <a:r>
              <a:rPr sz="2600" dirty="0">
                <a:latin typeface="Arial"/>
                <a:cs typeface="Arial"/>
              </a:rPr>
              <a:t>in general or for particular  disciplines.</a:t>
            </a:r>
            <a:endParaRPr sz="2600">
              <a:latin typeface="Arial"/>
              <a:cs typeface="Arial"/>
            </a:endParaRPr>
          </a:p>
          <a:p>
            <a:pPr marL="683260" marR="5080" lvl="1" indent="-326390" algn="just">
              <a:lnSpc>
                <a:spcPct val="100000"/>
              </a:lnSpc>
              <a:spcBef>
                <a:spcPts val="535"/>
              </a:spcBef>
              <a:buClr>
                <a:srgbClr val="3A812E"/>
              </a:buClr>
              <a:buSzPct val="59090"/>
              <a:buFont typeface="Wingdings"/>
              <a:buChar char=""/>
              <a:tabLst>
                <a:tab pos="683895" algn="l"/>
              </a:tabLst>
            </a:pPr>
            <a:r>
              <a:rPr sz="2200" spc="-5" dirty="0">
                <a:latin typeface="Arial"/>
                <a:cs typeface="Arial"/>
              </a:rPr>
              <a:t>A primary interpretation of design research is that it is concerned with undertaking  research </a:t>
            </a:r>
            <a:r>
              <a:rPr sz="2200" i="1" spc="-5" dirty="0">
                <a:latin typeface="Arial"/>
                <a:cs typeface="Arial"/>
              </a:rPr>
              <a:t>into </a:t>
            </a:r>
            <a:r>
              <a:rPr sz="2200" spc="-5" dirty="0">
                <a:latin typeface="Arial"/>
                <a:cs typeface="Arial"/>
              </a:rPr>
              <a:t>the design</a:t>
            </a:r>
            <a:r>
              <a:rPr sz="2200" spc="40" dirty="0">
                <a:latin typeface="Arial"/>
                <a:cs typeface="Arial"/>
              </a:rPr>
              <a:t> </a:t>
            </a:r>
            <a:r>
              <a:rPr sz="2200" spc="-5" dirty="0">
                <a:latin typeface="Arial"/>
                <a:cs typeface="Arial"/>
              </a:rPr>
              <a:t>process.</a:t>
            </a:r>
            <a:endParaRPr sz="2200">
              <a:latin typeface="Arial"/>
              <a:cs typeface="Arial"/>
            </a:endParaRPr>
          </a:p>
          <a:p>
            <a:pPr marL="683260" marR="120014" lvl="1" indent="-326390" algn="just">
              <a:lnSpc>
                <a:spcPct val="100000"/>
              </a:lnSpc>
              <a:spcBef>
                <a:spcPts val="525"/>
              </a:spcBef>
              <a:buClr>
                <a:srgbClr val="3A812E"/>
              </a:buClr>
              <a:buSzPct val="59090"/>
              <a:buFont typeface="Wingdings"/>
              <a:buChar char=""/>
              <a:tabLst>
                <a:tab pos="683895" algn="l"/>
              </a:tabLst>
            </a:pPr>
            <a:r>
              <a:rPr sz="2200" spc="-5" dirty="0">
                <a:latin typeface="Arial"/>
                <a:cs typeface="Arial"/>
              </a:rPr>
              <a:t>Secondary interpretations would refer to undertaking research </a:t>
            </a:r>
            <a:r>
              <a:rPr sz="2200" i="1" spc="-5" dirty="0">
                <a:latin typeface="Arial"/>
                <a:cs typeface="Arial"/>
              </a:rPr>
              <a:t>within </a:t>
            </a:r>
            <a:r>
              <a:rPr sz="2200" spc="-5" dirty="0">
                <a:latin typeface="Arial"/>
                <a:cs typeface="Arial"/>
              </a:rPr>
              <a:t>the process  of design. The overall intention is to better understand and to improve the design  process.</a:t>
            </a:r>
            <a:endParaRPr sz="2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67310" rIns="0" bIns="0" rtlCol="0">
            <a:spAutoFit/>
          </a:bodyPr>
          <a:lstStyle/>
          <a:p>
            <a:pPr marL="242570" marR="5080" indent="-229235">
              <a:lnSpc>
                <a:spcPct val="90000"/>
              </a:lnSpc>
              <a:spcBef>
                <a:spcPts val="530"/>
              </a:spcBef>
            </a:pPr>
            <a:r>
              <a:rPr sz="3600" spc="35" dirty="0">
                <a:solidFill>
                  <a:srgbClr val="000099"/>
                </a:solidFill>
              </a:rPr>
              <a:t>“The </a:t>
            </a:r>
            <a:r>
              <a:rPr sz="3600" dirty="0">
                <a:solidFill>
                  <a:srgbClr val="000099"/>
                </a:solidFill>
              </a:rPr>
              <a:t>principal idea </a:t>
            </a:r>
            <a:r>
              <a:rPr sz="3600" spc="-5" dirty="0">
                <a:solidFill>
                  <a:srgbClr val="000099"/>
                </a:solidFill>
              </a:rPr>
              <a:t>behind </a:t>
            </a:r>
            <a:r>
              <a:rPr sz="3600" dirty="0">
                <a:solidFill>
                  <a:srgbClr val="000099"/>
                </a:solidFill>
              </a:rPr>
              <a:t>PBL is </a:t>
            </a:r>
            <a:r>
              <a:rPr sz="3600" spc="-10" dirty="0">
                <a:solidFill>
                  <a:srgbClr val="000099"/>
                </a:solidFill>
              </a:rPr>
              <a:t>that </a:t>
            </a:r>
            <a:r>
              <a:rPr sz="3600" dirty="0">
                <a:solidFill>
                  <a:srgbClr val="000099"/>
                </a:solidFill>
              </a:rPr>
              <a:t>the </a:t>
            </a:r>
            <a:r>
              <a:rPr sz="3600" spc="-15" dirty="0">
                <a:solidFill>
                  <a:srgbClr val="000099"/>
                </a:solidFill>
              </a:rPr>
              <a:t>starting </a:t>
            </a:r>
            <a:r>
              <a:rPr sz="3600" spc="-10" dirty="0">
                <a:solidFill>
                  <a:srgbClr val="000099"/>
                </a:solidFill>
              </a:rPr>
              <a:t>point  </a:t>
            </a:r>
            <a:r>
              <a:rPr sz="3600" spc="-25" dirty="0">
                <a:solidFill>
                  <a:srgbClr val="000099"/>
                </a:solidFill>
              </a:rPr>
              <a:t>for </a:t>
            </a:r>
            <a:r>
              <a:rPr sz="3600" dirty="0">
                <a:solidFill>
                  <a:srgbClr val="000099"/>
                </a:solidFill>
              </a:rPr>
              <a:t>learning </a:t>
            </a:r>
            <a:r>
              <a:rPr sz="3600" spc="-5" dirty="0">
                <a:solidFill>
                  <a:srgbClr val="000099"/>
                </a:solidFill>
              </a:rPr>
              <a:t>should be </a:t>
            </a:r>
            <a:r>
              <a:rPr sz="3600" dirty="0">
                <a:solidFill>
                  <a:srgbClr val="000099"/>
                </a:solidFill>
              </a:rPr>
              <a:t>a </a:t>
            </a:r>
            <a:r>
              <a:rPr sz="3600" spc="-10" dirty="0">
                <a:solidFill>
                  <a:srgbClr val="000099"/>
                </a:solidFill>
              </a:rPr>
              <a:t>problem, </a:t>
            </a:r>
            <a:r>
              <a:rPr sz="3600" dirty="0">
                <a:solidFill>
                  <a:srgbClr val="000099"/>
                </a:solidFill>
              </a:rPr>
              <a:t>a </a:t>
            </a:r>
            <a:r>
              <a:rPr sz="3600" spc="-45" dirty="0">
                <a:solidFill>
                  <a:srgbClr val="000099"/>
                </a:solidFill>
              </a:rPr>
              <a:t>query, </a:t>
            </a:r>
            <a:r>
              <a:rPr sz="3600" spc="-5" dirty="0">
                <a:solidFill>
                  <a:srgbClr val="000099"/>
                </a:solidFill>
              </a:rPr>
              <a:t>or </a:t>
            </a:r>
            <a:r>
              <a:rPr sz="3600" dirty="0">
                <a:solidFill>
                  <a:srgbClr val="000099"/>
                </a:solidFill>
              </a:rPr>
              <a:t>a </a:t>
            </a:r>
            <a:r>
              <a:rPr sz="3600" spc="-5" dirty="0">
                <a:solidFill>
                  <a:srgbClr val="000099"/>
                </a:solidFill>
              </a:rPr>
              <a:t>puzzle  </a:t>
            </a:r>
            <a:r>
              <a:rPr sz="3600" spc="-10" dirty="0">
                <a:solidFill>
                  <a:srgbClr val="000099"/>
                </a:solidFill>
              </a:rPr>
              <a:t>that </a:t>
            </a:r>
            <a:r>
              <a:rPr sz="3600" dirty="0">
                <a:solidFill>
                  <a:srgbClr val="000099"/>
                </a:solidFill>
              </a:rPr>
              <a:t>the learner wishes </a:t>
            </a:r>
            <a:r>
              <a:rPr sz="3600" spc="-20" dirty="0">
                <a:solidFill>
                  <a:srgbClr val="000099"/>
                </a:solidFill>
              </a:rPr>
              <a:t>to</a:t>
            </a:r>
            <a:r>
              <a:rPr sz="3600" spc="-40" dirty="0">
                <a:solidFill>
                  <a:srgbClr val="000099"/>
                </a:solidFill>
              </a:rPr>
              <a:t> </a:t>
            </a:r>
            <a:r>
              <a:rPr sz="3600" spc="-45" dirty="0">
                <a:solidFill>
                  <a:srgbClr val="000099"/>
                </a:solidFill>
              </a:rPr>
              <a:t>solve.”</a:t>
            </a:r>
            <a:endParaRPr sz="3600"/>
          </a:p>
        </p:txBody>
      </p:sp>
      <p:sp>
        <p:nvSpPr>
          <p:cNvPr id="3" name="object 3"/>
          <p:cNvSpPr txBox="1"/>
          <p:nvPr/>
        </p:nvSpPr>
        <p:spPr>
          <a:xfrm>
            <a:off x="1145844" y="4432782"/>
            <a:ext cx="10436556" cy="795026"/>
          </a:xfrm>
          <a:prstGeom prst="rect">
            <a:avLst/>
          </a:prstGeom>
        </p:spPr>
        <p:txBody>
          <a:bodyPr vert="horz" wrap="square" lIns="0" tIns="12700" rIns="0" bIns="0" rtlCol="0">
            <a:spAutoFit/>
          </a:bodyPr>
          <a:lstStyle/>
          <a:p>
            <a:pPr marL="12700" marR="5080">
              <a:lnSpc>
                <a:spcPct val="131500"/>
              </a:lnSpc>
              <a:spcBef>
                <a:spcPts val="100"/>
              </a:spcBef>
            </a:pPr>
            <a:r>
              <a:rPr sz="2000" b="1" i="1" spc="-5" dirty="0">
                <a:solidFill>
                  <a:srgbClr val="000099"/>
                </a:solidFill>
                <a:latin typeface="Carlito"/>
                <a:cs typeface="Carlito"/>
              </a:rPr>
              <a:t>Boud, </a:t>
            </a:r>
            <a:r>
              <a:rPr sz="2000" b="1" i="1" spc="-25" dirty="0">
                <a:solidFill>
                  <a:srgbClr val="000099"/>
                </a:solidFill>
                <a:latin typeface="Carlito"/>
                <a:cs typeface="Carlito"/>
              </a:rPr>
              <a:t>D. </a:t>
            </a:r>
            <a:r>
              <a:rPr sz="2000" b="1" i="1" dirty="0">
                <a:solidFill>
                  <a:srgbClr val="000099"/>
                </a:solidFill>
                <a:latin typeface="Carlito"/>
                <a:cs typeface="Carlito"/>
              </a:rPr>
              <a:t>(1985) PBL in perspective. In “PBL in</a:t>
            </a:r>
            <a:r>
              <a:rPr sz="2000" b="1" i="1" spc="-135" dirty="0">
                <a:solidFill>
                  <a:srgbClr val="000099"/>
                </a:solidFill>
                <a:latin typeface="Carlito"/>
                <a:cs typeface="Carlito"/>
              </a:rPr>
              <a:t> </a:t>
            </a:r>
            <a:r>
              <a:rPr sz="2000" b="1" i="1" spc="-5" dirty="0">
                <a:solidFill>
                  <a:srgbClr val="000099"/>
                </a:solidFill>
                <a:latin typeface="Carlito"/>
                <a:cs typeface="Carlito"/>
              </a:rPr>
              <a:t>Education  </a:t>
            </a:r>
            <a:r>
              <a:rPr sz="2000" b="1" i="1" spc="-10" dirty="0">
                <a:solidFill>
                  <a:srgbClr val="000099"/>
                </a:solidFill>
                <a:latin typeface="Carlito"/>
                <a:cs typeface="Carlito"/>
              </a:rPr>
              <a:t>for </a:t>
            </a:r>
            <a:r>
              <a:rPr sz="2000" b="1" i="1" dirty="0">
                <a:solidFill>
                  <a:srgbClr val="000099"/>
                </a:solidFill>
                <a:latin typeface="Carlito"/>
                <a:cs typeface="Carlito"/>
              </a:rPr>
              <a:t>the </a:t>
            </a:r>
            <a:r>
              <a:rPr sz="2000" b="1" i="1" spc="-15" dirty="0">
                <a:solidFill>
                  <a:srgbClr val="000099"/>
                </a:solidFill>
                <a:latin typeface="Carlito"/>
                <a:cs typeface="Carlito"/>
              </a:rPr>
              <a:t>Professions,” </a:t>
            </a:r>
            <a:endParaRPr lang="en-US" sz="2000" b="1" i="1" spc="-15" dirty="0">
              <a:solidFill>
                <a:srgbClr val="000099"/>
              </a:solidFill>
              <a:latin typeface="Carlito"/>
              <a:cs typeface="Carlito"/>
            </a:endParaRPr>
          </a:p>
          <a:p>
            <a:pPr marL="12700" marR="5080">
              <a:lnSpc>
                <a:spcPct val="131500"/>
              </a:lnSpc>
              <a:spcBef>
                <a:spcPts val="100"/>
              </a:spcBef>
            </a:pPr>
            <a:r>
              <a:rPr sz="2000" b="1" i="1" spc="-25" dirty="0">
                <a:solidFill>
                  <a:srgbClr val="000099"/>
                </a:solidFill>
                <a:latin typeface="Carlito"/>
                <a:cs typeface="Carlito"/>
              </a:rPr>
              <a:t>D. </a:t>
            </a:r>
            <a:r>
              <a:rPr sz="2000" b="1" i="1" spc="-15" dirty="0">
                <a:solidFill>
                  <a:srgbClr val="000099"/>
                </a:solidFill>
                <a:latin typeface="Carlito"/>
                <a:cs typeface="Carlito"/>
              </a:rPr>
              <a:t>J. </a:t>
            </a:r>
            <a:r>
              <a:rPr sz="2000" b="1" i="1" spc="-5" dirty="0">
                <a:solidFill>
                  <a:srgbClr val="000099"/>
                </a:solidFill>
                <a:latin typeface="Carlito"/>
                <a:cs typeface="Carlito"/>
              </a:rPr>
              <a:t>Boud (ed); </a:t>
            </a:r>
            <a:r>
              <a:rPr sz="2000" b="1" i="1" dirty="0">
                <a:solidFill>
                  <a:srgbClr val="000099"/>
                </a:solidFill>
                <a:latin typeface="Carlito"/>
                <a:cs typeface="Carlito"/>
              </a:rPr>
              <a:t>p.</a:t>
            </a:r>
            <a:r>
              <a:rPr sz="2000" b="1" i="1" spc="-35" dirty="0">
                <a:solidFill>
                  <a:srgbClr val="000099"/>
                </a:solidFill>
                <a:latin typeface="Carlito"/>
                <a:cs typeface="Carlito"/>
              </a:rPr>
              <a:t> </a:t>
            </a:r>
            <a:r>
              <a:rPr sz="2000" b="1" i="1" dirty="0">
                <a:solidFill>
                  <a:srgbClr val="000099"/>
                </a:solidFill>
                <a:latin typeface="Carlito"/>
                <a:cs typeface="Carlito"/>
              </a:rPr>
              <a:t>13.</a:t>
            </a:r>
            <a:endParaRPr sz="2000" dirty="0">
              <a:latin typeface="Carlito"/>
              <a:cs typeface="Carlito"/>
            </a:endParaRPr>
          </a:p>
        </p:txBody>
      </p:sp>
      <p:sp>
        <p:nvSpPr>
          <p:cNvPr id="4" name="object 4"/>
          <p:cNvSpPr txBox="1">
            <a:spLocks noGrp="1"/>
          </p:cNvSpPr>
          <p:nvPr>
            <p:ph type="title"/>
          </p:nvPr>
        </p:nvSpPr>
        <p:spPr>
          <a:xfrm>
            <a:off x="2303779" y="510920"/>
            <a:ext cx="5392421" cy="696595"/>
          </a:xfrm>
          <a:prstGeom prst="rect">
            <a:avLst/>
          </a:prstGeom>
        </p:spPr>
        <p:txBody>
          <a:bodyPr vert="horz" wrap="square" lIns="0" tIns="13335" rIns="0" bIns="0" rtlCol="0">
            <a:spAutoFit/>
          </a:bodyPr>
          <a:lstStyle/>
          <a:p>
            <a:pPr marL="12700">
              <a:lnSpc>
                <a:spcPct val="100000"/>
              </a:lnSpc>
              <a:spcBef>
                <a:spcPts val="105"/>
              </a:spcBef>
            </a:pPr>
            <a:r>
              <a:rPr sz="4400" b="1" spc="-15" dirty="0">
                <a:solidFill>
                  <a:srgbClr val="333399"/>
                </a:solidFill>
                <a:latin typeface="Carlito"/>
                <a:cs typeface="Carlito"/>
              </a:rPr>
              <a:t>What </a:t>
            </a:r>
            <a:r>
              <a:rPr sz="4400" b="1" dirty="0">
                <a:solidFill>
                  <a:srgbClr val="333399"/>
                </a:solidFill>
                <a:latin typeface="Carlito"/>
                <a:cs typeface="Carlito"/>
              </a:rPr>
              <a:t>Is</a:t>
            </a:r>
            <a:r>
              <a:rPr sz="4400" b="1" spc="-70" dirty="0">
                <a:solidFill>
                  <a:srgbClr val="333399"/>
                </a:solidFill>
                <a:latin typeface="Carlito"/>
                <a:cs typeface="Carlito"/>
              </a:rPr>
              <a:t> </a:t>
            </a:r>
            <a:r>
              <a:rPr sz="4400" b="1" spc="-5" dirty="0">
                <a:solidFill>
                  <a:srgbClr val="333399"/>
                </a:solidFill>
                <a:latin typeface="Carlito"/>
                <a:cs typeface="Carlito"/>
              </a:rPr>
              <a:t>PBL?</a:t>
            </a:r>
            <a:endParaRPr sz="4400" dirty="0">
              <a:latin typeface="Carlito"/>
              <a:cs typeface="Carlit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5222240"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a:t>
            </a:r>
            <a:r>
              <a:rPr sz="4200" b="1" spc="-55" dirty="0">
                <a:solidFill>
                  <a:srgbClr val="006633"/>
                </a:solidFill>
                <a:latin typeface="Times New Roman"/>
                <a:cs typeface="Times New Roman"/>
              </a:rPr>
              <a:t> </a:t>
            </a:r>
            <a:r>
              <a:rPr sz="4200" b="1" spc="85" dirty="0">
                <a:solidFill>
                  <a:srgbClr val="006633"/>
                </a:solidFill>
                <a:latin typeface="Times New Roman"/>
                <a:cs typeface="Times New Roman"/>
              </a:rPr>
              <a:t>DESIGN</a:t>
            </a:r>
            <a:endParaRPr sz="4200">
              <a:latin typeface="Times New Roman"/>
              <a:cs typeface="Times New Roman"/>
            </a:endParaRPr>
          </a:p>
        </p:txBody>
      </p:sp>
      <p:sp>
        <p:nvSpPr>
          <p:cNvPr id="5" name="object 5"/>
          <p:cNvSpPr/>
          <p:nvPr/>
        </p:nvSpPr>
        <p:spPr>
          <a:xfrm>
            <a:off x="2844800" y="1219200"/>
            <a:ext cx="6443090" cy="45307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72923"/>
            <a:ext cx="3357879" cy="589280"/>
          </a:xfrm>
          <a:prstGeom prst="rect">
            <a:avLst/>
          </a:prstGeom>
        </p:spPr>
        <p:txBody>
          <a:bodyPr vert="horz" wrap="square" lIns="0" tIns="12065" rIns="0" bIns="0" rtlCol="0">
            <a:spAutoFit/>
          </a:bodyPr>
          <a:lstStyle/>
          <a:p>
            <a:pPr marL="12700">
              <a:lnSpc>
                <a:spcPct val="100000"/>
              </a:lnSpc>
              <a:spcBef>
                <a:spcPts val="95"/>
              </a:spcBef>
            </a:pPr>
            <a:r>
              <a:rPr sz="3700" b="1" spc="-10" dirty="0">
                <a:solidFill>
                  <a:srgbClr val="006633"/>
                </a:solidFill>
                <a:latin typeface="Times New Roman"/>
                <a:cs typeface="Times New Roman"/>
              </a:rPr>
              <a:t>QUATITATIVE</a:t>
            </a:r>
            <a:endParaRPr sz="3700">
              <a:latin typeface="Times New Roman"/>
              <a:cs typeface="Times New Roman"/>
            </a:endParaRPr>
          </a:p>
        </p:txBody>
      </p:sp>
      <p:sp>
        <p:nvSpPr>
          <p:cNvPr id="5" name="object 5"/>
          <p:cNvSpPr txBox="1"/>
          <p:nvPr/>
        </p:nvSpPr>
        <p:spPr>
          <a:xfrm>
            <a:off x="1359153" y="1543558"/>
            <a:ext cx="10089515" cy="3878579"/>
          </a:xfrm>
          <a:prstGeom prst="rect">
            <a:avLst/>
          </a:prstGeom>
        </p:spPr>
        <p:txBody>
          <a:bodyPr vert="horz" wrap="square" lIns="0" tIns="12065" rIns="0" bIns="0" rtlCol="0">
            <a:spAutoFit/>
          </a:bodyPr>
          <a:lstStyle/>
          <a:p>
            <a:pPr marL="364490" indent="-352425">
              <a:lnSpc>
                <a:spcPct val="100000"/>
              </a:lnSpc>
              <a:spcBef>
                <a:spcPts val="95"/>
              </a:spcBef>
              <a:buClr>
                <a:srgbClr val="CC9900"/>
              </a:buClr>
              <a:buSzPct val="65625"/>
              <a:buFont typeface="Wingdings"/>
              <a:buChar char=""/>
              <a:tabLst>
                <a:tab pos="364490" algn="l"/>
                <a:tab pos="365125" algn="l"/>
              </a:tabLst>
            </a:pPr>
            <a:r>
              <a:rPr sz="1600" spc="-5" dirty="0">
                <a:latin typeface="Arial"/>
                <a:cs typeface="Arial"/>
              </a:rPr>
              <a:t>Data in numbers</a:t>
            </a:r>
            <a:endParaRPr sz="1600">
              <a:latin typeface="Arial"/>
              <a:cs typeface="Arial"/>
            </a:endParaRPr>
          </a:p>
          <a:p>
            <a:pPr>
              <a:lnSpc>
                <a:spcPct val="100000"/>
              </a:lnSpc>
              <a:spcBef>
                <a:spcPts val="25"/>
              </a:spcBef>
              <a:buClr>
                <a:srgbClr val="CC9900"/>
              </a:buClr>
              <a:buFont typeface="Wingdings"/>
              <a:buChar char=""/>
            </a:pPr>
            <a:endParaRPr sz="1650">
              <a:latin typeface="Arial"/>
              <a:cs typeface="Arial"/>
            </a:endParaRPr>
          </a:p>
          <a:p>
            <a:pPr marL="364490" indent="-352425">
              <a:lnSpc>
                <a:spcPts val="1730"/>
              </a:lnSpc>
              <a:buClr>
                <a:srgbClr val="CC9900"/>
              </a:buClr>
              <a:buSzPct val="65625"/>
              <a:buFont typeface="Wingdings"/>
              <a:buChar char=""/>
              <a:tabLst>
                <a:tab pos="364490" algn="l"/>
                <a:tab pos="365125" algn="l"/>
              </a:tabLst>
            </a:pPr>
            <a:r>
              <a:rPr sz="1600" spc="-5" dirty="0">
                <a:latin typeface="Arial"/>
                <a:cs typeface="Arial"/>
              </a:rPr>
              <a:t>it </a:t>
            </a:r>
            <a:r>
              <a:rPr sz="1600" dirty="0">
                <a:latin typeface="Arial"/>
                <a:cs typeface="Arial"/>
              </a:rPr>
              <a:t>investigates </a:t>
            </a:r>
            <a:r>
              <a:rPr sz="1600" spc="-5" dirty="0">
                <a:latin typeface="Arial"/>
                <a:cs typeface="Arial"/>
              </a:rPr>
              <a:t>the </a:t>
            </a:r>
            <a:r>
              <a:rPr sz="1600" b="1" spc="10" dirty="0">
                <a:latin typeface="Arial"/>
                <a:cs typeface="Arial"/>
              </a:rPr>
              <a:t>why </a:t>
            </a:r>
            <a:r>
              <a:rPr sz="1600" spc="-5" dirty="0">
                <a:latin typeface="Arial"/>
                <a:cs typeface="Arial"/>
              </a:rPr>
              <a:t>and </a:t>
            </a:r>
            <a:r>
              <a:rPr sz="1600" b="1" spc="-5" dirty="0">
                <a:latin typeface="Arial"/>
                <a:cs typeface="Arial"/>
              </a:rPr>
              <a:t>how </a:t>
            </a:r>
            <a:r>
              <a:rPr sz="1600" spc="-5" dirty="0">
                <a:latin typeface="Arial"/>
                <a:cs typeface="Arial"/>
              </a:rPr>
              <a:t>of</a:t>
            </a:r>
            <a:r>
              <a:rPr sz="1600" spc="-5" dirty="0">
                <a:solidFill>
                  <a:srgbClr val="996600"/>
                </a:solidFill>
                <a:latin typeface="Arial"/>
                <a:cs typeface="Arial"/>
              </a:rPr>
              <a:t> </a:t>
            </a:r>
            <a:r>
              <a:rPr sz="1600" u="heavy" spc="-5" dirty="0">
                <a:solidFill>
                  <a:srgbClr val="996600"/>
                </a:solidFill>
                <a:uFill>
                  <a:solidFill>
                    <a:srgbClr val="996600"/>
                  </a:solidFill>
                </a:uFill>
                <a:latin typeface="Arial"/>
                <a:cs typeface="Arial"/>
                <a:hlinkClick r:id="rId2"/>
              </a:rPr>
              <a:t>decision </a:t>
            </a:r>
            <a:r>
              <a:rPr sz="1600" u="heavy" dirty="0">
                <a:solidFill>
                  <a:srgbClr val="996600"/>
                </a:solidFill>
                <a:uFill>
                  <a:solidFill>
                    <a:srgbClr val="996600"/>
                  </a:solidFill>
                </a:uFill>
                <a:latin typeface="Arial"/>
                <a:cs typeface="Arial"/>
                <a:hlinkClick r:id="rId2"/>
              </a:rPr>
              <a:t>making</a:t>
            </a:r>
            <a:r>
              <a:rPr sz="1600" dirty="0">
                <a:latin typeface="Arial"/>
                <a:cs typeface="Arial"/>
              </a:rPr>
              <a:t>, </a:t>
            </a:r>
            <a:r>
              <a:rPr sz="1600" spc="-5" dirty="0">
                <a:latin typeface="Arial"/>
                <a:cs typeface="Arial"/>
              </a:rPr>
              <a:t>as compared to </a:t>
            </a:r>
            <a:r>
              <a:rPr sz="1600" b="1" dirty="0">
                <a:latin typeface="Arial"/>
                <a:cs typeface="Arial"/>
              </a:rPr>
              <a:t>what</a:t>
            </a:r>
            <a:r>
              <a:rPr sz="1600" dirty="0">
                <a:latin typeface="Arial"/>
                <a:cs typeface="Arial"/>
              </a:rPr>
              <a:t>, </a:t>
            </a:r>
            <a:r>
              <a:rPr sz="1600" b="1" dirty="0">
                <a:latin typeface="Arial"/>
                <a:cs typeface="Arial"/>
              </a:rPr>
              <a:t>where</a:t>
            </a:r>
            <a:r>
              <a:rPr sz="1600" dirty="0">
                <a:latin typeface="Arial"/>
                <a:cs typeface="Arial"/>
              </a:rPr>
              <a:t>, </a:t>
            </a:r>
            <a:r>
              <a:rPr sz="1600" spc="-5" dirty="0">
                <a:latin typeface="Arial"/>
                <a:cs typeface="Arial"/>
              </a:rPr>
              <a:t>and </a:t>
            </a:r>
            <a:r>
              <a:rPr sz="1600" b="1" spc="5" dirty="0">
                <a:latin typeface="Arial"/>
                <a:cs typeface="Arial"/>
              </a:rPr>
              <a:t>when </a:t>
            </a:r>
            <a:r>
              <a:rPr sz="1600" spc="-5" dirty="0">
                <a:latin typeface="Arial"/>
                <a:cs typeface="Arial"/>
              </a:rPr>
              <a:t>of</a:t>
            </a:r>
            <a:r>
              <a:rPr sz="1600" spc="90" dirty="0">
                <a:solidFill>
                  <a:srgbClr val="996600"/>
                </a:solidFill>
                <a:latin typeface="Arial"/>
                <a:cs typeface="Arial"/>
                <a:hlinkClick r:id="rId3"/>
              </a:rPr>
              <a:t> </a:t>
            </a:r>
            <a:r>
              <a:rPr sz="1600" u="heavy" spc="-5" dirty="0">
                <a:solidFill>
                  <a:srgbClr val="996600"/>
                </a:solidFill>
                <a:uFill>
                  <a:solidFill>
                    <a:srgbClr val="996600"/>
                  </a:solidFill>
                </a:uFill>
                <a:latin typeface="Arial"/>
                <a:cs typeface="Arial"/>
                <a:hlinkClick r:id="rId3"/>
              </a:rPr>
              <a:t>quantitative</a:t>
            </a:r>
            <a:endParaRPr sz="1600">
              <a:latin typeface="Arial"/>
              <a:cs typeface="Arial"/>
            </a:endParaRPr>
          </a:p>
          <a:p>
            <a:pPr marL="364490">
              <a:lnSpc>
                <a:spcPts val="1730"/>
              </a:lnSpc>
            </a:pPr>
            <a:r>
              <a:rPr sz="1600" u="heavy" spc="-5" dirty="0">
                <a:solidFill>
                  <a:srgbClr val="996600"/>
                </a:solidFill>
                <a:uFill>
                  <a:solidFill>
                    <a:srgbClr val="996600"/>
                  </a:solidFill>
                </a:uFill>
                <a:latin typeface="Arial"/>
                <a:cs typeface="Arial"/>
                <a:hlinkClick r:id="rId3"/>
              </a:rPr>
              <a:t>research</a:t>
            </a:r>
            <a:r>
              <a:rPr sz="1600" spc="-5" dirty="0">
                <a:latin typeface="Arial"/>
                <a:cs typeface="Arial"/>
              </a:rPr>
              <a:t>.</a:t>
            </a:r>
            <a:endParaRPr sz="1600">
              <a:latin typeface="Arial"/>
              <a:cs typeface="Arial"/>
            </a:endParaRPr>
          </a:p>
          <a:p>
            <a:pPr>
              <a:lnSpc>
                <a:spcPct val="100000"/>
              </a:lnSpc>
              <a:spcBef>
                <a:spcPts val="5"/>
              </a:spcBef>
            </a:pPr>
            <a:endParaRPr sz="2000">
              <a:latin typeface="Arial"/>
              <a:cs typeface="Arial"/>
            </a:endParaRPr>
          </a:p>
          <a:p>
            <a:pPr marL="364490" marR="496570" indent="-352425">
              <a:lnSpc>
                <a:spcPct val="80000"/>
              </a:lnSpc>
              <a:buClr>
                <a:srgbClr val="CC9900"/>
              </a:buClr>
              <a:buSzPct val="65625"/>
              <a:buFont typeface="Wingdings"/>
              <a:buChar char=""/>
              <a:tabLst>
                <a:tab pos="364490" algn="l"/>
                <a:tab pos="365125" algn="l"/>
              </a:tabLst>
            </a:pPr>
            <a:r>
              <a:rPr sz="1600" b="1" spc="-10" dirty="0">
                <a:latin typeface="Arial"/>
                <a:cs typeface="Arial"/>
              </a:rPr>
              <a:t>Quantitative </a:t>
            </a:r>
            <a:r>
              <a:rPr sz="1600" b="1" spc="-5" dirty="0">
                <a:latin typeface="Arial"/>
                <a:cs typeface="Arial"/>
              </a:rPr>
              <a:t>research </a:t>
            </a:r>
            <a:r>
              <a:rPr sz="1600" spc="-5" dirty="0">
                <a:latin typeface="Arial"/>
                <a:cs typeface="Arial"/>
              </a:rPr>
              <a:t>is the systematic scientific investigation of properties and</a:t>
            </a:r>
            <a:r>
              <a:rPr sz="1600" spc="-5" dirty="0">
                <a:solidFill>
                  <a:srgbClr val="996600"/>
                </a:solidFill>
                <a:latin typeface="Arial"/>
                <a:cs typeface="Arial"/>
              </a:rPr>
              <a:t> </a:t>
            </a:r>
            <a:r>
              <a:rPr sz="1600" u="heavy" spc="-5" dirty="0">
                <a:solidFill>
                  <a:srgbClr val="996600"/>
                </a:solidFill>
                <a:uFill>
                  <a:solidFill>
                    <a:srgbClr val="996600"/>
                  </a:solidFill>
                </a:uFill>
                <a:latin typeface="Arial"/>
                <a:cs typeface="Arial"/>
                <a:hlinkClick r:id="rId4"/>
              </a:rPr>
              <a:t>phenomena</a:t>
            </a:r>
            <a:r>
              <a:rPr sz="1600" spc="-5" dirty="0">
                <a:solidFill>
                  <a:srgbClr val="996600"/>
                </a:solidFill>
                <a:latin typeface="Arial"/>
                <a:cs typeface="Arial"/>
                <a:hlinkClick r:id="rId4"/>
              </a:rPr>
              <a:t> </a:t>
            </a:r>
            <a:r>
              <a:rPr sz="1600" spc="-5" dirty="0">
                <a:latin typeface="Arial"/>
                <a:cs typeface="Arial"/>
              </a:rPr>
              <a:t>and their </a:t>
            </a:r>
            <a:r>
              <a:rPr sz="1600" u="heavy" spc="-5" dirty="0">
                <a:solidFill>
                  <a:srgbClr val="996600"/>
                </a:solidFill>
                <a:uFill>
                  <a:solidFill>
                    <a:srgbClr val="996600"/>
                  </a:solidFill>
                </a:uFill>
                <a:latin typeface="Arial"/>
                <a:cs typeface="Arial"/>
                <a:hlinkClick r:id="rId5"/>
              </a:rPr>
              <a:t> relationships</a:t>
            </a:r>
            <a:r>
              <a:rPr sz="1600" spc="-5" dirty="0">
                <a:latin typeface="Arial"/>
                <a:cs typeface="Arial"/>
              </a:rPr>
              <a:t>.</a:t>
            </a:r>
            <a:endParaRPr sz="1600">
              <a:latin typeface="Arial"/>
              <a:cs typeface="Arial"/>
            </a:endParaRPr>
          </a:p>
          <a:p>
            <a:pPr>
              <a:lnSpc>
                <a:spcPct val="100000"/>
              </a:lnSpc>
              <a:spcBef>
                <a:spcPts val="25"/>
              </a:spcBef>
              <a:buClr>
                <a:srgbClr val="CC9900"/>
              </a:buClr>
              <a:buFont typeface="Wingdings"/>
              <a:buChar char=""/>
            </a:pPr>
            <a:endParaRPr sz="1650">
              <a:latin typeface="Arial"/>
              <a:cs typeface="Arial"/>
            </a:endParaRPr>
          </a:p>
          <a:p>
            <a:pPr marL="364490" indent="-352425">
              <a:lnSpc>
                <a:spcPts val="1730"/>
              </a:lnSpc>
              <a:buClr>
                <a:srgbClr val="CC9900"/>
              </a:buClr>
              <a:buSzPct val="65625"/>
              <a:buFont typeface="Wingdings"/>
              <a:buChar char=""/>
              <a:tabLst>
                <a:tab pos="364490" algn="l"/>
                <a:tab pos="365125" algn="l"/>
              </a:tabLst>
            </a:pPr>
            <a:r>
              <a:rPr sz="1600" spc="-5" dirty="0">
                <a:latin typeface="Arial"/>
                <a:cs typeface="Arial"/>
              </a:rPr>
              <a:t>The objective of quantitative research is to develop and employ</a:t>
            </a:r>
            <a:r>
              <a:rPr sz="1600" spc="-5" dirty="0">
                <a:solidFill>
                  <a:srgbClr val="996600"/>
                </a:solidFill>
                <a:latin typeface="Arial"/>
                <a:cs typeface="Arial"/>
              </a:rPr>
              <a:t> </a:t>
            </a:r>
            <a:r>
              <a:rPr sz="1600" u="heavy" spc="-5" dirty="0">
                <a:solidFill>
                  <a:srgbClr val="996600"/>
                </a:solidFill>
                <a:uFill>
                  <a:solidFill>
                    <a:srgbClr val="996600"/>
                  </a:solidFill>
                </a:uFill>
                <a:latin typeface="Arial"/>
                <a:cs typeface="Arial"/>
                <a:hlinkClick r:id="rId6"/>
              </a:rPr>
              <a:t>mathematical </a:t>
            </a:r>
            <a:r>
              <a:rPr sz="1600" u="heavy" dirty="0">
                <a:solidFill>
                  <a:srgbClr val="996600"/>
                </a:solidFill>
                <a:uFill>
                  <a:solidFill>
                    <a:srgbClr val="996600"/>
                  </a:solidFill>
                </a:uFill>
                <a:latin typeface="Arial"/>
                <a:cs typeface="Arial"/>
                <a:hlinkClick r:id="rId6"/>
              </a:rPr>
              <a:t>models</a:t>
            </a:r>
            <a:r>
              <a:rPr sz="1600" dirty="0">
                <a:latin typeface="Arial"/>
                <a:cs typeface="Arial"/>
              </a:rPr>
              <a:t>,</a:t>
            </a:r>
            <a:r>
              <a:rPr sz="1600" dirty="0">
                <a:solidFill>
                  <a:srgbClr val="996600"/>
                </a:solidFill>
                <a:latin typeface="Arial"/>
                <a:cs typeface="Arial"/>
                <a:hlinkClick r:id="rId7"/>
              </a:rPr>
              <a:t> </a:t>
            </a:r>
            <a:r>
              <a:rPr sz="1600" u="heavy" spc="-5" dirty="0">
                <a:solidFill>
                  <a:srgbClr val="996600"/>
                </a:solidFill>
                <a:uFill>
                  <a:solidFill>
                    <a:srgbClr val="996600"/>
                  </a:solidFill>
                </a:uFill>
                <a:latin typeface="Arial"/>
                <a:cs typeface="Arial"/>
                <a:hlinkClick r:id="rId7"/>
              </a:rPr>
              <a:t>theories</a:t>
            </a:r>
            <a:r>
              <a:rPr sz="1600" spc="165" dirty="0">
                <a:solidFill>
                  <a:srgbClr val="996600"/>
                </a:solidFill>
                <a:latin typeface="Arial"/>
                <a:cs typeface="Arial"/>
                <a:hlinkClick r:id="rId7"/>
              </a:rPr>
              <a:t> </a:t>
            </a:r>
            <a:r>
              <a:rPr sz="1600" spc="-5" dirty="0">
                <a:latin typeface="Arial"/>
                <a:cs typeface="Arial"/>
              </a:rPr>
              <a:t>and/or</a:t>
            </a:r>
            <a:endParaRPr sz="1600">
              <a:latin typeface="Arial"/>
              <a:cs typeface="Arial"/>
            </a:endParaRPr>
          </a:p>
          <a:p>
            <a:pPr marL="364490">
              <a:lnSpc>
                <a:spcPts val="1730"/>
              </a:lnSpc>
            </a:pPr>
            <a:r>
              <a:rPr sz="1600" u="heavy" spc="-5" dirty="0">
                <a:solidFill>
                  <a:srgbClr val="996600"/>
                </a:solidFill>
                <a:uFill>
                  <a:solidFill>
                    <a:srgbClr val="996600"/>
                  </a:solidFill>
                </a:uFill>
                <a:latin typeface="Arial"/>
                <a:cs typeface="Arial"/>
                <a:hlinkClick r:id="rId8"/>
              </a:rPr>
              <a:t>hypotheses</a:t>
            </a:r>
            <a:r>
              <a:rPr sz="1600" spc="-5" dirty="0">
                <a:solidFill>
                  <a:srgbClr val="996600"/>
                </a:solidFill>
                <a:latin typeface="Arial"/>
                <a:cs typeface="Arial"/>
                <a:hlinkClick r:id="rId8"/>
              </a:rPr>
              <a:t> </a:t>
            </a:r>
            <a:r>
              <a:rPr sz="1600" spc="-5" dirty="0">
                <a:latin typeface="Arial"/>
                <a:cs typeface="Arial"/>
              </a:rPr>
              <a:t>pertaining to natural</a:t>
            </a:r>
            <a:r>
              <a:rPr sz="1600" spc="45" dirty="0">
                <a:latin typeface="Arial"/>
                <a:cs typeface="Arial"/>
              </a:rPr>
              <a:t> </a:t>
            </a:r>
            <a:r>
              <a:rPr sz="1600" spc="-5" dirty="0">
                <a:latin typeface="Arial"/>
                <a:cs typeface="Arial"/>
              </a:rPr>
              <a:t>phenomena.</a:t>
            </a:r>
            <a:endParaRPr sz="1600">
              <a:latin typeface="Arial"/>
              <a:cs typeface="Arial"/>
            </a:endParaRPr>
          </a:p>
          <a:p>
            <a:pPr>
              <a:lnSpc>
                <a:spcPct val="100000"/>
              </a:lnSpc>
              <a:spcBef>
                <a:spcPts val="45"/>
              </a:spcBef>
            </a:pPr>
            <a:endParaRPr sz="1950">
              <a:latin typeface="Arial"/>
              <a:cs typeface="Arial"/>
            </a:endParaRPr>
          </a:p>
          <a:p>
            <a:pPr marL="364490" marR="664210" indent="-352425">
              <a:lnSpc>
                <a:spcPts val="1540"/>
              </a:lnSpc>
              <a:buClr>
                <a:srgbClr val="CC9900"/>
              </a:buClr>
              <a:buSzPct val="65625"/>
              <a:buFont typeface="Wingdings"/>
              <a:buChar char=""/>
              <a:tabLst>
                <a:tab pos="364490" algn="l"/>
                <a:tab pos="365125" algn="l"/>
              </a:tabLst>
            </a:pPr>
            <a:r>
              <a:rPr sz="1600" spc="-5" dirty="0">
                <a:latin typeface="Arial"/>
                <a:cs typeface="Arial"/>
              </a:rPr>
              <a:t>The process of</a:t>
            </a:r>
            <a:r>
              <a:rPr sz="1600" spc="-5" dirty="0">
                <a:solidFill>
                  <a:srgbClr val="996600"/>
                </a:solidFill>
                <a:latin typeface="Arial"/>
                <a:cs typeface="Arial"/>
              </a:rPr>
              <a:t> </a:t>
            </a:r>
            <a:r>
              <a:rPr sz="1600" u="heavy" spc="-5" dirty="0">
                <a:solidFill>
                  <a:srgbClr val="996600"/>
                </a:solidFill>
                <a:uFill>
                  <a:solidFill>
                    <a:srgbClr val="996600"/>
                  </a:solidFill>
                </a:uFill>
                <a:latin typeface="Arial"/>
                <a:cs typeface="Arial"/>
                <a:hlinkClick r:id="rId9"/>
              </a:rPr>
              <a:t>measurement</a:t>
            </a:r>
            <a:r>
              <a:rPr sz="1600" spc="-5" dirty="0">
                <a:solidFill>
                  <a:srgbClr val="996600"/>
                </a:solidFill>
                <a:latin typeface="Arial"/>
                <a:cs typeface="Arial"/>
                <a:hlinkClick r:id="rId9"/>
              </a:rPr>
              <a:t> </a:t>
            </a:r>
            <a:r>
              <a:rPr sz="1600" spc="-5" dirty="0">
                <a:latin typeface="Arial"/>
                <a:cs typeface="Arial"/>
              </a:rPr>
              <a:t>is central to quantitative research because it provides the fundamental  connection between</a:t>
            </a:r>
            <a:r>
              <a:rPr sz="1600" spc="-5" dirty="0">
                <a:solidFill>
                  <a:srgbClr val="996600"/>
                </a:solidFill>
                <a:latin typeface="Arial"/>
                <a:cs typeface="Arial"/>
                <a:hlinkClick r:id="rId10"/>
              </a:rPr>
              <a:t> </a:t>
            </a:r>
            <a:r>
              <a:rPr sz="1600" u="heavy" spc="-5" dirty="0">
                <a:solidFill>
                  <a:srgbClr val="996600"/>
                </a:solidFill>
                <a:uFill>
                  <a:solidFill>
                    <a:srgbClr val="996600"/>
                  </a:solidFill>
                </a:uFill>
                <a:latin typeface="Arial"/>
                <a:cs typeface="Arial"/>
                <a:hlinkClick r:id="rId10"/>
              </a:rPr>
              <a:t>empirical</a:t>
            </a:r>
            <a:r>
              <a:rPr sz="1600" spc="-5" dirty="0">
                <a:solidFill>
                  <a:srgbClr val="996600"/>
                </a:solidFill>
                <a:latin typeface="Arial"/>
                <a:cs typeface="Arial"/>
                <a:hlinkClick r:id="rId11"/>
              </a:rPr>
              <a:t> </a:t>
            </a:r>
            <a:r>
              <a:rPr sz="1600" u="heavy" spc="-5" dirty="0">
                <a:solidFill>
                  <a:srgbClr val="996600"/>
                </a:solidFill>
                <a:uFill>
                  <a:solidFill>
                    <a:srgbClr val="996600"/>
                  </a:solidFill>
                </a:uFill>
                <a:latin typeface="Arial"/>
                <a:cs typeface="Arial"/>
                <a:hlinkClick r:id="rId11"/>
              </a:rPr>
              <a:t>observation</a:t>
            </a:r>
            <a:r>
              <a:rPr sz="1600" spc="-5" dirty="0">
                <a:solidFill>
                  <a:srgbClr val="996600"/>
                </a:solidFill>
                <a:latin typeface="Arial"/>
                <a:cs typeface="Arial"/>
                <a:hlinkClick r:id="rId11"/>
              </a:rPr>
              <a:t> </a:t>
            </a:r>
            <a:r>
              <a:rPr sz="1600" spc="-5" dirty="0">
                <a:latin typeface="Arial"/>
                <a:cs typeface="Arial"/>
              </a:rPr>
              <a:t>and mathematical expression of quantitative</a:t>
            </a:r>
            <a:r>
              <a:rPr sz="1600" spc="235" dirty="0">
                <a:latin typeface="Arial"/>
                <a:cs typeface="Arial"/>
              </a:rPr>
              <a:t> </a:t>
            </a:r>
            <a:r>
              <a:rPr sz="1600" spc="-5" dirty="0">
                <a:latin typeface="Arial"/>
                <a:cs typeface="Arial"/>
              </a:rPr>
              <a:t>relationships.</a:t>
            </a:r>
            <a:endParaRPr sz="1600">
              <a:latin typeface="Arial"/>
              <a:cs typeface="Arial"/>
            </a:endParaRPr>
          </a:p>
          <a:p>
            <a:pPr>
              <a:lnSpc>
                <a:spcPct val="100000"/>
              </a:lnSpc>
              <a:spcBef>
                <a:spcPts val="10"/>
              </a:spcBef>
              <a:buClr>
                <a:srgbClr val="CC9900"/>
              </a:buClr>
              <a:buFont typeface="Wingdings"/>
              <a:buChar char=""/>
            </a:pPr>
            <a:endParaRPr sz="2000">
              <a:latin typeface="Arial"/>
              <a:cs typeface="Arial"/>
            </a:endParaRPr>
          </a:p>
          <a:p>
            <a:pPr marL="364490" marR="101600" indent="-352425">
              <a:lnSpc>
                <a:spcPct val="80100"/>
              </a:lnSpc>
              <a:buClr>
                <a:srgbClr val="CC9900"/>
              </a:buClr>
              <a:buSzPct val="65625"/>
              <a:buFont typeface="Wingdings"/>
              <a:buChar char=""/>
              <a:tabLst>
                <a:tab pos="364490" algn="l"/>
                <a:tab pos="365125" algn="l"/>
              </a:tabLst>
            </a:pPr>
            <a:r>
              <a:rPr sz="1600" spc="-5" dirty="0">
                <a:latin typeface="Arial"/>
                <a:cs typeface="Arial"/>
              </a:rPr>
              <a:t>Quantitative research is widely used </a:t>
            </a:r>
            <a:r>
              <a:rPr sz="1600" dirty="0">
                <a:latin typeface="Arial"/>
                <a:cs typeface="Arial"/>
              </a:rPr>
              <a:t>in </a:t>
            </a:r>
            <a:r>
              <a:rPr sz="1600" spc="-5" dirty="0">
                <a:latin typeface="Arial"/>
                <a:cs typeface="Arial"/>
              </a:rPr>
              <a:t>both the</a:t>
            </a:r>
            <a:r>
              <a:rPr sz="1600" spc="-5" dirty="0">
                <a:solidFill>
                  <a:srgbClr val="996600"/>
                </a:solidFill>
                <a:latin typeface="Arial"/>
                <a:cs typeface="Arial"/>
              </a:rPr>
              <a:t> </a:t>
            </a:r>
            <a:r>
              <a:rPr sz="1600" u="heavy" spc="-5" dirty="0">
                <a:solidFill>
                  <a:srgbClr val="996600"/>
                </a:solidFill>
                <a:uFill>
                  <a:solidFill>
                    <a:srgbClr val="996600"/>
                  </a:solidFill>
                </a:uFill>
                <a:latin typeface="Arial"/>
                <a:cs typeface="Arial"/>
                <a:hlinkClick r:id="rId12"/>
              </a:rPr>
              <a:t>natural sciences</a:t>
            </a:r>
            <a:r>
              <a:rPr sz="1600" spc="-5" dirty="0">
                <a:solidFill>
                  <a:srgbClr val="996600"/>
                </a:solidFill>
                <a:latin typeface="Arial"/>
                <a:cs typeface="Arial"/>
                <a:hlinkClick r:id="rId12"/>
              </a:rPr>
              <a:t> </a:t>
            </a:r>
            <a:r>
              <a:rPr sz="1600" spc="-5" dirty="0">
                <a:latin typeface="Arial"/>
                <a:cs typeface="Arial"/>
              </a:rPr>
              <a:t>and</a:t>
            </a:r>
            <a:r>
              <a:rPr sz="1600" spc="-5" dirty="0">
                <a:solidFill>
                  <a:srgbClr val="996600"/>
                </a:solidFill>
                <a:latin typeface="Arial"/>
                <a:cs typeface="Arial"/>
                <a:hlinkClick r:id="rId13"/>
              </a:rPr>
              <a:t> </a:t>
            </a:r>
            <a:r>
              <a:rPr sz="1600" u="heavy" spc="-5" dirty="0">
                <a:solidFill>
                  <a:srgbClr val="996600"/>
                </a:solidFill>
                <a:uFill>
                  <a:solidFill>
                    <a:srgbClr val="996600"/>
                  </a:solidFill>
                </a:uFill>
                <a:latin typeface="Arial"/>
                <a:cs typeface="Arial"/>
                <a:hlinkClick r:id="rId13"/>
              </a:rPr>
              <a:t>social </a:t>
            </a:r>
            <a:r>
              <a:rPr sz="1600" u="heavy" dirty="0">
                <a:solidFill>
                  <a:srgbClr val="996600"/>
                </a:solidFill>
                <a:uFill>
                  <a:solidFill>
                    <a:srgbClr val="996600"/>
                  </a:solidFill>
                </a:uFill>
                <a:latin typeface="Arial"/>
                <a:cs typeface="Arial"/>
                <a:hlinkClick r:id="rId13"/>
              </a:rPr>
              <a:t>sciences</a:t>
            </a:r>
            <a:r>
              <a:rPr sz="1600" dirty="0">
                <a:latin typeface="Arial"/>
                <a:cs typeface="Arial"/>
              </a:rPr>
              <a:t>, </a:t>
            </a:r>
            <a:r>
              <a:rPr sz="1600" spc="-5" dirty="0">
                <a:latin typeface="Arial"/>
                <a:cs typeface="Arial"/>
              </a:rPr>
              <a:t>from</a:t>
            </a:r>
            <a:r>
              <a:rPr sz="1600" spc="-5" dirty="0">
                <a:solidFill>
                  <a:srgbClr val="996600"/>
                </a:solidFill>
                <a:latin typeface="Arial"/>
                <a:cs typeface="Arial"/>
                <a:hlinkClick r:id="rId14"/>
              </a:rPr>
              <a:t> </a:t>
            </a:r>
            <a:r>
              <a:rPr sz="1600" u="heavy" spc="-5" dirty="0">
                <a:solidFill>
                  <a:srgbClr val="996600"/>
                </a:solidFill>
                <a:uFill>
                  <a:solidFill>
                    <a:srgbClr val="996600"/>
                  </a:solidFill>
                </a:uFill>
                <a:latin typeface="Arial"/>
                <a:cs typeface="Arial"/>
                <a:hlinkClick r:id="rId14"/>
              </a:rPr>
              <a:t>physics</a:t>
            </a:r>
            <a:r>
              <a:rPr sz="1600" spc="-5" dirty="0">
                <a:solidFill>
                  <a:srgbClr val="996600"/>
                </a:solidFill>
                <a:latin typeface="Arial"/>
                <a:cs typeface="Arial"/>
                <a:hlinkClick r:id="rId14"/>
              </a:rPr>
              <a:t> </a:t>
            </a:r>
            <a:r>
              <a:rPr sz="1600" spc="-5" dirty="0">
                <a:latin typeface="Arial"/>
                <a:cs typeface="Arial"/>
              </a:rPr>
              <a:t>and </a:t>
            </a:r>
            <a:r>
              <a:rPr sz="1600" u="heavy" spc="-5" dirty="0">
                <a:solidFill>
                  <a:srgbClr val="996600"/>
                </a:solidFill>
                <a:uFill>
                  <a:solidFill>
                    <a:srgbClr val="996600"/>
                  </a:solidFill>
                </a:uFill>
                <a:latin typeface="Arial"/>
                <a:cs typeface="Arial"/>
                <a:hlinkClick r:id="rId15"/>
              </a:rPr>
              <a:t> biology</a:t>
            </a:r>
            <a:r>
              <a:rPr sz="1600" spc="-5" dirty="0">
                <a:solidFill>
                  <a:srgbClr val="996600"/>
                </a:solidFill>
                <a:latin typeface="Arial"/>
                <a:cs typeface="Arial"/>
                <a:hlinkClick r:id="rId15"/>
              </a:rPr>
              <a:t> </a:t>
            </a:r>
            <a:r>
              <a:rPr sz="1600" spc="-5" dirty="0">
                <a:latin typeface="Arial"/>
                <a:cs typeface="Arial"/>
              </a:rPr>
              <a:t>to</a:t>
            </a:r>
            <a:r>
              <a:rPr sz="1600" spc="-5" dirty="0">
                <a:solidFill>
                  <a:srgbClr val="996600"/>
                </a:solidFill>
                <a:latin typeface="Arial"/>
                <a:cs typeface="Arial"/>
                <a:hlinkClick r:id="rId16"/>
              </a:rPr>
              <a:t> </a:t>
            </a:r>
            <a:r>
              <a:rPr sz="1600" u="heavy" spc="-5" dirty="0">
                <a:solidFill>
                  <a:srgbClr val="996600"/>
                </a:solidFill>
                <a:uFill>
                  <a:solidFill>
                    <a:srgbClr val="996600"/>
                  </a:solidFill>
                </a:uFill>
                <a:latin typeface="Arial"/>
                <a:cs typeface="Arial"/>
                <a:hlinkClick r:id="rId16"/>
              </a:rPr>
              <a:t>sociology</a:t>
            </a:r>
            <a:r>
              <a:rPr sz="1600" spc="-5" dirty="0">
                <a:solidFill>
                  <a:srgbClr val="996600"/>
                </a:solidFill>
                <a:latin typeface="Arial"/>
                <a:cs typeface="Arial"/>
                <a:hlinkClick r:id="rId16"/>
              </a:rPr>
              <a:t> </a:t>
            </a:r>
            <a:r>
              <a:rPr sz="1600" spc="-5" dirty="0">
                <a:latin typeface="Arial"/>
                <a:cs typeface="Arial"/>
              </a:rPr>
              <a:t>and</a:t>
            </a:r>
            <a:r>
              <a:rPr sz="1600" spc="-5" dirty="0">
                <a:solidFill>
                  <a:srgbClr val="996600"/>
                </a:solidFill>
                <a:latin typeface="Arial"/>
                <a:cs typeface="Arial"/>
                <a:hlinkClick r:id="rId17"/>
              </a:rPr>
              <a:t> </a:t>
            </a:r>
            <a:r>
              <a:rPr sz="1600" u="heavy" spc="-5" dirty="0">
                <a:solidFill>
                  <a:srgbClr val="996600"/>
                </a:solidFill>
                <a:uFill>
                  <a:solidFill>
                    <a:srgbClr val="996600"/>
                  </a:solidFill>
                </a:uFill>
                <a:latin typeface="Arial"/>
                <a:cs typeface="Arial"/>
                <a:hlinkClick r:id="rId17"/>
              </a:rPr>
              <a:t>journalism</a:t>
            </a:r>
            <a:r>
              <a:rPr sz="1600" spc="-5" dirty="0">
                <a:latin typeface="Arial"/>
                <a:cs typeface="Arial"/>
              </a:rPr>
              <a:t>. It is </a:t>
            </a:r>
            <a:r>
              <a:rPr sz="1600" dirty="0">
                <a:latin typeface="Arial"/>
                <a:cs typeface="Arial"/>
              </a:rPr>
              <a:t>also </a:t>
            </a:r>
            <a:r>
              <a:rPr sz="1600" spc="-5" dirty="0">
                <a:latin typeface="Arial"/>
                <a:cs typeface="Arial"/>
              </a:rPr>
              <a:t>used as a </a:t>
            </a:r>
            <a:r>
              <a:rPr sz="1600" spc="-10" dirty="0">
                <a:latin typeface="Arial"/>
                <a:cs typeface="Arial"/>
              </a:rPr>
              <a:t>way </a:t>
            </a:r>
            <a:r>
              <a:rPr sz="1600" spc="-5" dirty="0">
                <a:latin typeface="Arial"/>
                <a:cs typeface="Arial"/>
              </a:rPr>
              <a:t>to research different aspects of</a:t>
            </a:r>
            <a:r>
              <a:rPr sz="1600" spc="-5" dirty="0">
                <a:solidFill>
                  <a:srgbClr val="996600"/>
                </a:solidFill>
                <a:latin typeface="Arial"/>
                <a:cs typeface="Arial"/>
                <a:hlinkClick r:id="rId18"/>
              </a:rPr>
              <a:t> </a:t>
            </a:r>
            <a:r>
              <a:rPr sz="1600" u="heavy" spc="-5" dirty="0">
                <a:solidFill>
                  <a:srgbClr val="996600"/>
                </a:solidFill>
                <a:uFill>
                  <a:solidFill>
                    <a:srgbClr val="996600"/>
                  </a:solidFill>
                </a:uFill>
                <a:latin typeface="Arial"/>
                <a:cs typeface="Arial"/>
                <a:hlinkClick r:id="rId18"/>
              </a:rPr>
              <a:t>education</a:t>
            </a:r>
            <a:r>
              <a:rPr sz="1600" spc="-5" dirty="0">
                <a:latin typeface="Arial"/>
                <a:cs typeface="Arial"/>
              </a:rPr>
              <a:t>. The  term quantitative research is most often used </a:t>
            </a:r>
            <a:r>
              <a:rPr sz="1600" dirty="0">
                <a:latin typeface="Arial"/>
                <a:cs typeface="Arial"/>
              </a:rPr>
              <a:t>in </a:t>
            </a:r>
            <a:r>
              <a:rPr sz="1600" spc="-5" dirty="0">
                <a:latin typeface="Arial"/>
                <a:cs typeface="Arial"/>
              </a:rPr>
              <a:t>the social sciences in contrast to</a:t>
            </a:r>
            <a:r>
              <a:rPr sz="1600" spc="-5" dirty="0">
                <a:solidFill>
                  <a:srgbClr val="996600"/>
                </a:solidFill>
                <a:latin typeface="Arial"/>
                <a:cs typeface="Arial"/>
                <a:hlinkClick r:id="rId19"/>
              </a:rPr>
              <a:t> </a:t>
            </a:r>
            <a:r>
              <a:rPr sz="1600" u="heavy" spc="-5" dirty="0">
                <a:solidFill>
                  <a:srgbClr val="996600"/>
                </a:solidFill>
                <a:uFill>
                  <a:solidFill>
                    <a:srgbClr val="996600"/>
                  </a:solidFill>
                </a:uFill>
                <a:latin typeface="Arial"/>
                <a:cs typeface="Arial"/>
                <a:hlinkClick r:id="rId19"/>
              </a:rPr>
              <a:t>qualitative</a:t>
            </a:r>
            <a:r>
              <a:rPr sz="1600" u="heavy" spc="229" dirty="0">
                <a:solidFill>
                  <a:srgbClr val="996600"/>
                </a:solidFill>
                <a:uFill>
                  <a:solidFill>
                    <a:srgbClr val="996600"/>
                  </a:solidFill>
                </a:uFill>
                <a:latin typeface="Arial"/>
                <a:cs typeface="Arial"/>
                <a:hlinkClick r:id="rId19"/>
              </a:rPr>
              <a:t> </a:t>
            </a:r>
            <a:r>
              <a:rPr sz="1600" u="heavy" spc="-5" dirty="0">
                <a:solidFill>
                  <a:srgbClr val="996600"/>
                </a:solidFill>
                <a:uFill>
                  <a:solidFill>
                    <a:srgbClr val="996600"/>
                  </a:solidFill>
                </a:uFill>
                <a:latin typeface="Arial"/>
                <a:cs typeface="Arial"/>
                <a:hlinkClick r:id="rId19"/>
              </a:rPr>
              <a:t>research</a:t>
            </a:r>
            <a:r>
              <a:rPr sz="1600" spc="-5" dirty="0">
                <a:latin typeface="Arial"/>
                <a:cs typeface="Arial"/>
              </a:rPr>
              <a:t>.</a:t>
            </a:r>
            <a:endParaRPr sz="16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71399"/>
            <a:ext cx="3430270" cy="605155"/>
          </a:xfrm>
          <a:prstGeom prst="rect">
            <a:avLst/>
          </a:prstGeom>
        </p:spPr>
        <p:txBody>
          <a:bodyPr vert="horz" wrap="square" lIns="0" tIns="12700" rIns="0" bIns="0" rtlCol="0">
            <a:spAutoFit/>
          </a:bodyPr>
          <a:lstStyle/>
          <a:p>
            <a:pPr marL="12700">
              <a:lnSpc>
                <a:spcPct val="100000"/>
              </a:lnSpc>
              <a:spcBef>
                <a:spcPts val="100"/>
              </a:spcBef>
            </a:pPr>
            <a:r>
              <a:rPr sz="3800" b="1" spc="-25" dirty="0">
                <a:solidFill>
                  <a:srgbClr val="006633"/>
                </a:solidFill>
                <a:latin typeface="Times New Roman"/>
                <a:cs typeface="Times New Roman"/>
              </a:rPr>
              <a:t>QUALITATIVE</a:t>
            </a:r>
            <a:endParaRPr sz="3800">
              <a:latin typeface="Times New Roman"/>
              <a:cs typeface="Times New Roman"/>
            </a:endParaRPr>
          </a:p>
        </p:txBody>
      </p:sp>
      <p:sp>
        <p:nvSpPr>
          <p:cNvPr id="5" name="object 5"/>
          <p:cNvSpPr txBox="1"/>
          <p:nvPr/>
        </p:nvSpPr>
        <p:spPr>
          <a:xfrm>
            <a:off x="1359153" y="1423161"/>
            <a:ext cx="10091420" cy="3949700"/>
          </a:xfrm>
          <a:prstGeom prst="rect">
            <a:avLst/>
          </a:prstGeom>
        </p:spPr>
        <p:txBody>
          <a:bodyPr vert="horz" wrap="square" lIns="0" tIns="12700" rIns="0" bIns="0" rtlCol="0">
            <a:spAutoFit/>
          </a:bodyPr>
          <a:lstStyle/>
          <a:p>
            <a:pPr marL="364490" indent="-352425">
              <a:lnSpc>
                <a:spcPct val="100000"/>
              </a:lnSpc>
              <a:spcBef>
                <a:spcPts val="100"/>
              </a:spcBef>
              <a:buClr>
                <a:srgbClr val="CC9900"/>
              </a:buClr>
              <a:buSzPct val="63888"/>
              <a:buFont typeface="Wingdings"/>
              <a:buChar char=""/>
              <a:tabLst>
                <a:tab pos="364490" algn="l"/>
                <a:tab pos="365125" algn="l"/>
              </a:tabLst>
            </a:pPr>
            <a:r>
              <a:rPr sz="1800" spc="-5" dirty="0">
                <a:latin typeface="Arial"/>
                <a:cs typeface="Arial"/>
              </a:rPr>
              <a:t>Data in</a:t>
            </a:r>
            <a:r>
              <a:rPr sz="1800" spc="5" dirty="0">
                <a:latin typeface="Arial"/>
                <a:cs typeface="Arial"/>
              </a:rPr>
              <a:t> </a:t>
            </a:r>
            <a:r>
              <a:rPr sz="1800" spc="-15" dirty="0">
                <a:latin typeface="Arial"/>
                <a:cs typeface="Arial"/>
              </a:rPr>
              <a:t>words</a:t>
            </a:r>
            <a:endParaRPr sz="1800">
              <a:latin typeface="Arial"/>
              <a:cs typeface="Arial"/>
            </a:endParaRPr>
          </a:p>
          <a:p>
            <a:pPr>
              <a:lnSpc>
                <a:spcPct val="100000"/>
              </a:lnSpc>
              <a:spcBef>
                <a:spcPts val="5"/>
              </a:spcBef>
              <a:buClr>
                <a:srgbClr val="CC9900"/>
              </a:buClr>
              <a:buFont typeface="Wingdings"/>
              <a:buChar char=""/>
            </a:pPr>
            <a:endParaRPr sz="2250">
              <a:latin typeface="Arial"/>
              <a:cs typeface="Arial"/>
            </a:endParaRPr>
          </a:p>
          <a:p>
            <a:pPr marL="364490" indent="-352425">
              <a:lnSpc>
                <a:spcPts val="2050"/>
              </a:lnSpc>
              <a:buClr>
                <a:srgbClr val="CC9900"/>
              </a:buClr>
              <a:buSzPct val="63888"/>
              <a:buFont typeface="Wingdings"/>
              <a:buChar char=""/>
              <a:tabLst>
                <a:tab pos="364490" algn="l"/>
                <a:tab pos="365125" algn="l"/>
              </a:tabLst>
            </a:pPr>
            <a:r>
              <a:rPr sz="1800" dirty="0">
                <a:latin typeface="Arial"/>
                <a:cs typeface="Arial"/>
              </a:rPr>
              <a:t>It </a:t>
            </a:r>
            <a:r>
              <a:rPr sz="1800" spc="-5" dirty="0">
                <a:latin typeface="Arial"/>
                <a:cs typeface="Arial"/>
              </a:rPr>
              <a:t>involves an in-depth </a:t>
            </a:r>
            <a:r>
              <a:rPr sz="1800" spc="-10" dirty="0">
                <a:latin typeface="Arial"/>
                <a:cs typeface="Arial"/>
              </a:rPr>
              <a:t>understanding </a:t>
            </a:r>
            <a:r>
              <a:rPr sz="1800" spc="-5" dirty="0">
                <a:latin typeface="Arial"/>
                <a:cs typeface="Arial"/>
              </a:rPr>
              <a:t>of</a:t>
            </a:r>
            <a:r>
              <a:rPr sz="1800" spc="-5" dirty="0">
                <a:solidFill>
                  <a:srgbClr val="996600"/>
                </a:solidFill>
                <a:latin typeface="Arial"/>
                <a:cs typeface="Arial"/>
              </a:rPr>
              <a:t> </a:t>
            </a:r>
            <a:r>
              <a:rPr sz="1800" u="heavy" spc="-5" dirty="0">
                <a:solidFill>
                  <a:srgbClr val="996600"/>
                </a:solidFill>
                <a:uFill>
                  <a:solidFill>
                    <a:srgbClr val="996600"/>
                  </a:solidFill>
                </a:uFill>
                <a:latin typeface="Arial"/>
                <a:cs typeface="Arial"/>
                <a:hlinkClick r:id="rId2"/>
              </a:rPr>
              <a:t>human </a:t>
            </a:r>
            <a:r>
              <a:rPr sz="1800" u="heavy" spc="-10" dirty="0">
                <a:solidFill>
                  <a:srgbClr val="996600"/>
                </a:solidFill>
                <a:uFill>
                  <a:solidFill>
                    <a:srgbClr val="996600"/>
                  </a:solidFill>
                </a:uFill>
                <a:latin typeface="Arial"/>
                <a:cs typeface="Arial"/>
                <a:hlinkClick r:id="rId2"/>
              </a:rPr>
              <a:t>behavior</a:t>
            </a:r>
            <a:r>
              <a:rPr sz="1800" spc="-10" dirty="0">
                <a:solidFill>
                  <a:srgbClr val="996600"/>
                </a:solidFill>
                <a:latin typeface="Arial"/>
                <a:cs typeface="Arial"/>
                <a:hlinkClick r:id="rId2"/>
              </a:rPr>
              <a:t> </a:t>
            </a:r>
            <a:r>
              <a:rPr sz="1800" spc="-10" dirty="0">
                <a:latin typeface="Arial"/>
                <a:cs typeface="Arial"/>
              </a:rPr>
              <a:t>and </a:t>
            </a:r>
            <a:r>
              <a:rPr sz="1800" dirty="0">
                <a:latin typeface="Arial"/>
                <a:cs typeface="Arial"/>
              </a:rPr>
              <a:t>the</a:t>
            </a:r>
            <a:r>
              <a:rPr sz="1800" dirty="0">
                <a:solidFill>
                  <a:srgbClr val="996600"/>
                </a:solidFill>
                <a:latin typeface="Arial"/>
                <a:cs typeface="Arial"/>
                <a:hlinkClick r:id="rId3"/>
              </a:rPr>
              <a:t> </a:t>
            </a:r>
            <a:r>
              <a:rPr sz="1800" u="heavy" spc="-5" dirty="0">
                <a:solidFill>
                  <a:srgbClr val="996600"/>
                </a:solidFill>
                <a:uFill>
                  <a:solidFill>
                    <a:srgbClr val="996600"/>
                  </a:solidFill>
                </a:uFill>
                <a:latin typeface="Arial"/>
                <a:cs typeface="Arial"/>
                <a:hlinkClick r:id="rId3"/>
              </a:rPr>
              <a:t>reasons</a:t>
            </a:r>
            <a:r>
              <a:rPr sz="1800" spc="-5" dirty="0">
                <a:solidFill>
                  <a:srgbClr val="996600"/>
                </a:solidFill>
                <a:latin typeface="Arial"/>
                <a:cs typeface="Arial"/>
                <a:hlinkClick r:id="rId3"/>
              </a:rPr>
              <a:t> </a:t>
            </a:r>
            <a:r>
              <a:rPr sz="1800" spc="-5" dirty="0">
                <a:latin typeface="Arial"/>
                <a:cs typeface="Arial"/>
              </a:rPr>
              <a:t>that govern</a:t>
            </a:r>
            <a:r>
              <a:rPr sz="1800" spc="175" dirty="0">
                <a:latin typeface="Arial"/>
                <a:cs typeface="Arial"/>
              </a:rPr>
              <a:t> </a:t>
            </a:r>
            <a:r>
              <a:rPr sz="1800" spc="-5" dirty="0">
                <a:latin typeface="Arial"/>
                <a:cs typeface="Arial"/>
              </a:rPr>
              <a:t>human</a:t>
            </a:r>
            <a:endParaRPr sz="1800">
              <a:latin typeface="Arial"/>
              <a:cs typeface="Arial"/>
            </a:endParaRPr>
          </a:p>
          <a:p>
            <a:pPr marL="364490">
              <a:lnSpc>
                <a:spcPts val="2050"/>
              </a:lnSpc>
            </a:pPr>
            <a:r>
              <a:rPr sz="1800" spc="-5" dirty="0">
                <a:latin typeface="Arial"/>
                <a:cs typeface="Arial"/>
              </a:rPr>
              <a:t>behavior</a:t>
            </a:r>
            <a:endParaRPr sz="1800">
              <a:latin typeface="Arial"/>
              <a:cs typeface="Arial"/>
            </a:endParaRPr>
          </a:p>
          <a:p>
            <a:pPr>
              <a:lnSpc>
                <a:spcPct val="100000"/>
              </a:lnSpc>
              <a:spcBef>
                <a:spcPts val="25"/>
              </a:spcBef>
            </a:pPr>
            <a:endParaRPr sz="2450">
              <a:latin typeface="Arial"/>
              <a:cs typeface="Arial"/>
            </a:endParaRPr>
          </a:p>
          <a:p>
            <a:pPr marL="364490" marR="1031875" indent="-352425">
              <a:lnSpc>
                <a:spcPts val="1939"/>
              </a:lnSpc>
              <a:buClr>
                <a:srgbClr val="CC9900"/>
              </a:buClr>
              <a:buSzPct val="63888"/>
              <a:buFont typeface="Wingdings"/>
              <a:buChar char=""/>
              <a:tabLst>
                <a:tab pos="364490" algn="l"/>
                <a:tab pos="365125" algn="l"/>
              </a:tabLst>
            </a:pPr>
            <a:r>
              <a:rPr sz="1800" spc="-5" dirty="0">
                <a:latin typeface="Arial"/>
                <a:cs typeface="Arial"/>
              </a:rPr>
              <a:t>ualitative research relies on reasons behind various aspects </a:t>
            </a:r>
            <a:r>
              <a:rPr sz="1800" dirty="0">
                <a:latin typeface="Arial"/>
                <a:cs typeface="Arial"/>
              </a:rPr>
              <a:t>of</a:t>
            </a:r>
            <a:r>
              <a:rPr sz="1800" dirty="0">
                <a:solidFill>
                  <a:srgbClr val="996600"/>
                </a:solidFill>
                <a:latin typeface="Arial"/>
                <a:cs typeface="Arial"/>
              </a:rPr>
              <a:t> </a:t>
            </a:r>
            <a:r>
              <a:rPr sz="1800" u="heavy" spc="-5" dirty="0">
                <a:solidFill>
                  <a:srgbClr val="996600"/>
                </a:solidFill>
                <a:uFill>
                  <a:solidFill>
                    <a:srgbClr val="996600"/>
                  </a:solidFill>
                </a:uFill>
                <a:latin typeface="Arial"/>
                <a:cs typeface="Arial"/>
                <a:hlinkClick r:id="rId4"/>
              </a:rPr>
              <a:t>behavior</a:t>
            </a:r>
            <a:r>
              <a:rPr sz="1800" spc="-5" dirty="0">
                <a:latin typeface="Arial"/>
                <a:cs typeface="Arial"/>
              </a:rPr>
              <a:t>. Simply put, </a:t>
            </a:r>
            <a:r>
              <a:rPr sz="1800" dirty="0">
                <a:latin typeface="Arial"/>
                <a:cs typeface="Arial"/>
              </a:rPr>
              <a:t>it  </a:t>
            </a:r>
            <a:r>
              <a:rPr sz="1800" spc="-5" dirty="0">
                <a:latin typeface="Arial"/>
                <a:cs typeface="Arial"/>
              </a:rPr>
              <a:t>investigates </a:t>
            </a:r>
            <a:r>
              <a:rPr sz="1800" dirty="0">
                <a:latin typeface="Arial"/>
                <a:cs typeface="Arial"/>
              </a:rPr>
              <a:t>the </a:t>
            </a:r>
            <a:r>
              <a:rPr sz="1800" b="1" spc="10" dirty="0">
                <a:latin typeface="Arial"/>
                <a:cs typeface="Arial"/>
              </a:rPr>
              <a:t>why </a:t>
            </a:r>
            <a:r>
              <a:rPr sz="1800" spc="-5" dirty="0">
                <a:latin typeface="Arial"/>
                <a:cs typeface="Arial"/>
              </a:rPr>
              <a:t>and </a:t>
            </a:r>
            <a:r>
              <a:rPr sz="1800" b="1" dirty="0">
                <a:latin typeface="Arial"/>
                <a:cs typeface="Arial"/>
              </a:rPr>
              <a:t>how </a:t>
            </a:r>
            <a:r>
              <a:rPr sz="1800" dirty="0">
                <a:latin typeface="Arial"/>
                <a:cs typeface="Arial"/>
              </a:rPr>
              <a:t>of</a:t>
            </a:r>
            <a:r>
              <a:rPr sz="1800" dirty="0">
                <a:solidFill>
                  <a:srgbClr val="996600"/>
                </a:solidFill>
                <a:latin typeface="Arial"/>
                <a:cs typeface="Arial"/>
                <a:hlinkClick r:id="rId5"/>
              </a:rPr>
              <a:t> </a:t>
            </a:r>
            <a:r>
              <a:rPr sz="1800" u="heavy" spc="-5" dirty="0">
                <a:solidFill>
                  <a:srgbClr val="996600"/>
                </a:solidFill>
                <a:uFill>
                  <a:solidFill>
                    <a:srgbClr val="996600"/>
                  </a:solidFill>
                </a:uFill>
                <a:latin typeface="Arial"/>
                <a:cs typeface="Arial"/>
                <a:hlinkClick r:id="rId5"/>
              </a:rPr>
              <a:t>decision</a:t>
            </a:r>
            <a:r>
              <a:rPr sz="1800" u="heavy" spc="-30" dirty="0">
                <a:solidFill>
                  <a:srgbClr val="996600"/>
                </a:solidFill>
                <a:uFill>
                  <a:solidFill>
                    <a:srgbClr val="996600"/>
                  </a:solidFill>
                </a:uFill>
                <a:latin typeface="Arial"/>
                <a:cs typeface="Arial"/>
                <a:hlinkClick r:id="rId5"/>
              </a:rPr>
              <a:t> </a:t>
            </a:r>
            <a:r>
              <a:rPr sz="1800" u="heavy" spc="-5" dirty="0">
                <a:solidFill>
                  <a:srgbClr val="996600"/>
                </a:solidFill>
                <a:uFill>
                  <a:solidFill>
                    <a:srgbClr val="996600"/>
                  </a:solidFill>
                </a:uFill>
                <a:latin typeface="Arial"/>
                <a:cs typeface="Arial"/>
                <a:hlinkClick r:id="rId5"/>
              </a:rPr>
              <a:t>making</a:t>
            </a:r>
            <a:endParaRPr sz="1800">
              <a:latin typeface="Arial"/>
              <a:cs typeface="Arial"/>
            </a:endParaRPr>
          </a:p>
          <a:p>
            <a:pPr>
              <a:lnSpc>
                <a:spcPct val="100000"/>
              </a:lnSpc>
              <a:buClr>
                <a:srgbClr val="CC9900"/>
              </a:buClr>
              <a:buFont typeface="Wingdings"/>
              <a:buChar char=""/>
            </a:pPr>
            <a:endParaRPr sz="2450">
              <a:latin typeface="Arial"/>
              <a:cs typeface="Arial"/>
            </a:endParaRPr>
          </a:p>
          <a:p>
            <a:pPr marL="364490" marR="5080" indent="-352425">
              <a:lnSpc>
                <a:spcPts val="1939"/>
              </a:lnSpc>
              <a:buClr>
                <a:srgbClr val="CC9900"/>
              </a:buClr>
              <a:buSzPct val="63888"/>
              <a:buFont typeface="Wingdings"/>
              <a:buChar char=""/>
              <a:tabLst>
                <a:tab pos="364490" algn="l"/>
                <a:tab pos="365125" algn="l"/>
              </a:tabLst>
            </a:pPr>
            <a:r>
              <a:rPr sz="1800" dirty="0">
                <a:latin typeface="Arial"/>
                <a:cs typeface="Arial"/>
              </a:rPr>
              <a:t>the </a:t>
            </a:r>
            <a:r>
              <a:rPr sz="1800" spc="-5" dirty="0">
                <a:latin typeface="Arial"/>
                <a:cs typeface="Arial"/>
              </a:rPr>
              <a:t>need is </a:t>
            </a:r>
            <a:r>
              <a:rPr sz="1800" dirty="0">
                <a:latin typeface="Arial"/>
                <a:cs typeface="Arial"/>
              </a:rPr>
              <a:t>for </a:t>
            </a:r>
            <a:r>
              <a:rPr sz="1800" spc="-5" dirty="0">
                <a:latin typeface="Arial"/>
                <a:cs typeface="Arial"/>
              </a:rPr>
              <a:t>smaller but focused</a:t>
            </a:r>
            <a:r>
              <a:rPr sz="1800" spc="-5" dirty="0">
                <a:solidFill>
                  <a:srgbClr val="996600"/>
                </a:solidFill>
                <a:latin typeface="Arial"/>
                <a:cs typeface="Arial"/>
              </a:rPr>
              <a:t> </a:t>
            </a:r>
            <a:r>
              <a:rPr sz="1800" u="heavy" spc="-5" dirty="0">
                <a:solidFill>
                  <a:srgbClr val="996600"/>
                </a:solidFill>
                <a:uFill>
                  <a:solidFill>
                    <a:srgbClr val="996600"/>
                  </a:solidFill>
                </a:uFill>
                <a:latin typeface="Arial"/>
                <a:cs typeface="Arial"/>
                <a:hlinkClick r:id="rId6"/>
              </a:rPr>
              <a:t>samples</a:t>
            </a:r>
            <a:r>
              <a:rPr sz="1800" spc="-5" dirty="0">
                <a:solidFill>
                  <a:srgbClr val="996600"/>
                </a:solidFill>
                <a:latin typeface="Arial"/>
                <a:cs typeface="Arial"/>
                <a:hlinkClick r:id="rId6"/>
              </a:rPr>
              <a:t> </a:t>
            </a:r>
            <a:r>
              <a:rPr sz="1800" spc="-5" dirty="0">
                <a:latin typeface="Arial"/>
                <a:cs typeface="Arial"/>
              </a:rPr>
              <a:t>rather than large</a:t>
            </a:r>
            <a:r>
              <a:rPr sz="1800" spc="-5" dirty="0">
                <a:solidFill>
                  <a:srgbClr val="996600"/>
                </a:solidFill>
                <a:latin typeface="Arial"/>
                <a:cs typeface="Arial"/>
                <a:hlinkClick r:id="rId7"/>
              </a:rPr>
              <a:t> </a:t>
            </a:r>
            <a:r>
              <a:rPr sz="1800" u="heavy" spc="-5" dirty="0">
                <a:solidFill>
                  <a:srgbClr val="996600"/>
                </a:solidFill>
                <a:uFill>
                  <a:solidFill>
                    <a:srgbClr val="996600"/>
                  </a:solidFill>
                </a:uFill>
                <a:latin typeface="Arial"/>
                <a:cs typeface="Arial"/>
                <a:hlinkClick r:id="rId7"/>
              </a:rPr>
              <a:t>random samples</a:t>
            </a:r>
            <a:r>
              <a:rPr sz="1800" spc="-5" dirty="0">
                <a:latin typeface="Arial"/>
                <a:cs typeface="Arial"/>
              </a:rPr>
              <a:t>, </a:t>
            </a:r>
            <a:r>
              <a:rPr sz="1800" spc="-15" dirty="0">
                <a:latin typeface="Arial"/>
                <a:cs typeface="Arial"/>
              </a:rPr>
              <a:t>which </a:t>
            </a:r>
            <a:r>
              <a:rPr sz="1800" spc="-5" dirty="0">
                <a:latin typeface="Arial"/>
                <a:cs typeface="Arial"/>
              </a:rPr>
              <a:t>qualitative  research categorizes data into patterns as the primary basis </a:t>
            </a:r>
            <a:r>
              <a:rPr sz="1800" dirty="0">
                <a:latin typeface="Arial"/>
                <a:cs typeface="Arial"/>
              </a:rPr>
              <a:t>for </a:t>
            </a:r>
            <a:r>
              <a:rPr sz="1800" spc="-5" dirty="0">
                <a:latin typeface="Arial"/>
                <a:cs typeface="Arial"/>
              </a:rPr>
              <a:t>organizing and reporting</a:t>
            </a:r>
            <a:r>
              <a:rPr sz="1800" spc="250" dirty="0">
                <a:latin typeface="Arial"/>
                <a:cs typeface="Arial"/>
              </a:rPr>
              <a:t> </a:t>
            </a:r>
            <a:r>
              <a:rPr sz="1800" spc="-5" dirty="0">
                <a:latin typeface="Arial"/>
                <a:cs typeface="Arial"/>
              </a:rPr>
              <a:t>results.</a:t>
            </a:r>
            <a:endParaRPr sz="1800">
              <a:latin typeface="Arial"/>
              <a:cs typeface="Arial"/>
            </a:endParaRPr>
          </a:p>
          <a:p>
            <a:pPr>
              <a:lnSpc>
                <a:spcPct val="100000"/>
              </a:lnSpc>
              <a:spcBef>
                <a:spcPts val="20"/>
              </a:spcBef>
              <a:buClr>
                <a:srgbClr val="CC9900"/>
              </a:buClr>
              <a:buFont typeface="Wingdings"/>
              <a:buChar char=""/>
            </a:pPr>
            <a:endParaRPr sz="2400">
              <a:latin typeface="Arial"/>
              <a:cs typeface="Arial"/>
            </a:endParaRPr>
          </a:p>
          <a:p>
            <a:pPr marL="364490" marR="108585" indent="-352425" algn="just">
              <a:lnSpc>
                <a:spcPct val="90100"/>
              </a:lnSpc>
              <a:buClr>
                <a:srgbClr val="CC9900"/>
              </a:buClr>
              <a:buSzPct val="63888"/>
              <a:buFont typeface="Wingdings"/>
              <a:buChar char=""/>
              <a:tabLst>
                <a:tab pos="365125" algn="l"/>
              </a:tabLst>
            </a:pPr>
            <a:r>
              <a:rPr sz="1800" spc="-5" dirty="0">
                <a:latin typeface="Arial"/>
                <a:cs typeface="Arial"/>
              </a:rPr>
              <a:t>Qualitative researchers typically rely on four methods </a:t>
            </a:r>
            <a:r>
              <a:rPr sz="1800" dirty="0">
                <a:latin typeface="Arial"/>
                <a:cs typeface="Arial"/>
              </a:rPr>
              <a:t>for </a:t>
            </a:r>
            <a:r>
              <a:rPr sz="1800" spc="-5" dirty="0">
                <a:latin typeface="Arial"/>
                <a:cs typeface="Arial"/>
              </a:rPr>
              <a:t>gathering information: (1) participation  </a:t>
            </a:r>
            <a:r>
              <a:rPr sz="1800" dirty="0">
                <a:latin typeface="Arial"/>
                <a:cs typeface="Arial"/>
              </a:rPr>
              <a:t>in </a:t>
            </a:r>
            <a:r>
              <a:rPr sz="1800" spc="-5" dirty="0">
                <a:latin typeface="Arial"/>
                <a:cs typeface="Arial"/>
              </a:rPr>
              <a:t>the setting, (2) direct observation, (3) </a:t>
            </a:r>
            <a:r>
              <a:rPr sz="1800" dirty="0">
                <a:latin typeface="Arial"/>
                <a:cs typeface="Arial"/>
              </a:rPr>
              <a:t>in </a:t>
            </a:r>
            <a:r>
              <a:rPr sz="1800" spc="-5" dirty="0">
                <a:latin typeface="Arial"/>
                <a:cs typeface="Arial"/>
              </a:rPr>
              <a:t>depth </a:t>
            </a:r>
            <a:r>
              <a:rPr sz="1800" spc="-10" dirty="0">
                <a:latin typeface="Arial"/>
                <a:cs typeface="Arial"/>
              </a:rPr>
              <a:t>interviews, and </a:t>
            </a:r>
            <a:r>
              <a:rPr sz="1800" spc="-5" dirty="0">
                <a:latin typeface="Arial"/>
                <a:cs typeface="Arial"/>
              </a:rPr>
              <a:t>(4) </a:t>
            </a:r>
            <a:r>
              <a:rPr sz="1800" spc="-10" dirty="0">
                <a:latin typeface="Arial"/>
                <a:cs typeface="Arial"/>
              </a:rPr>
              <a:t>analysis </a:t>
            </a:r>
            <a:r>
              <a:rPr sz="1800" spc="-5" dirty="0">
                <a:latin typeface="Arial"/>
                <a:cs typeface="Arial"/>
              </a:rPr>
              <a:t>of documents </a:t>
            </a:r>
            <a:r>
              <a:rPr sz="1800" spc="-10" dirty="0">
                <a:latin typeface="Arial"/>
                <a:cs typeface="Arial"/>
              </a:rPr>
              <a:t>and  </a:t>
            </a:r>
            <a:r>
              <a:rPr sz="1800" spc="-5" dirty="0">
                <a:latin typeface="Arial"/>
                <a:cs typeface="Arial"/>
              </a:rPr>
              <a:t>materials</a:t>
            </a:r>
            <a:endParaRPr sz="180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4374515" cy="665480"/>
          </a:xfrm>
          <a:prstGeom prst="rect">
            <a:avLst/>
          </a:prstGeom>
        </p:spPr>
        <p:txBody>
          <a:bodyPr vert="horz" wrap="square" lIns="0" tIns="12700" rIns="0" bIns="0" rtlCol="0">
            <a:spAutoFit/>
          </a:bodyPr>
          <a:lstStyle/>
          <a:p>
            <a:pPr marL="12700">
              <a:lnSpc>
                <a:spcPct val="100000"/>
              </a:lnSpc>
              <a:spcBef>
                <a:spcPts val="100"/>
              </a:spcBef>
            </a:pPr>
            <a:r>
              <a:rPr sz="4200" b="1" spc="75" dirty="0">
                <a:solidFill>
                  <a:srgbClr val="006633"/>
                </a:solidFill>
                <a:latin typeface="Times New Roman"/>
                <a:cs typeface="Times New Roman"/>
              </a:rPr>
              <a:t>MULTIMETHOD</a:t>
            </a:r>
            <a:endParaRPr sz="4200">
              <a:latin typeface="Times New Roman"/>
              <a:cs typeface="Times New Roman"/>
            </a:endParaRPr>
          </a:p>
        </p:txBody>
      </p:sp>
      <p:sp>
        <p:nvSpPr>
          <p:cNvPr id="5" name="object 5"/>
          <p:cNvSpPr txBox="1"/>
          <p:nvPr/>
        </p:nvSpPr>
        <p:spPr>
          <a:xfrm>
            <a:off x="1359153" y="2150186"/>
            <a:ext cx="2661285" cy="360680"/>
          </a:xfrm>
          <a:prstGeom prst="rect">
            <a:avLst/>
          </a:prstGeom>
        </p:spPr>
        <p:txBody>
          <a:bodyPr vert="horz" wrap="square" lIns="0" tIns="12065" rIns="0" bIns="0" rtlCol="0">
            <a:spAutoFit/>
          </a:bodyPr>
          <a:lstStyle/>
          <a:p>
            <a:pPr marL="364490" indent="-352425">
              <a:lnSpc>
                <a:spcPct val="100000"/>
              </a:lnSpc>
              <a:spcBef>
                <a:spcPts val="95"/>
              </a:spcBef>
              <a:buClr>
                <a:srgbClr val="CC9900"/>
              </a:buClr>
              <a:buSzPct val="63636"/>
              <a:buFont typeface="Wingdings"/>
              <a:buChar char=""/>
              <a:tabLst>
                <a:tab pos="364490" algn="l"/>
                <a:tab pos="365125" algn="l"/>
              </a:tabLst>
            </a:pPr>
            <a:r>
              <a:rPr sz="2200" spc="-5" dirty="0">
                <a:latin typeface="Arial"/>
                <a:cs typeface="Arial"/>
              </a:rPr>
              <a:t>Data in both</a:t>
            </a:r>
            <a:r>
              <a:rPr sz="2200" spc="-15" dirty="0">
                <a:latin typeface="Arial"/>
                <a:cs typeface="Arial"/>
              </a:rPr>
              <a:t> </a:t>
            </a:r>
            <a:r>
              <a:rPr sz="2200" spc="-5" dirty="0">
                <a:latin typeface="Arial"/>
                <a:cs typeface="Arial"/>
              </a:rPr>
              <a:t>forms</a:t>
            </a:r>
            <a:endParaRPr sz="220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16967" rIns="0" bIns="0" rtlCol="0">
            <a:spAutoFit/>
          </a:bodyPr>
          <a:lstStyle/>
          <a:p>
            <a:pPr marL="210185" marR="5080">
              <a:lnSpc>
                <a:spcPct val="100000"/>
              </a:lnSpc>
              <a:spcBef>
                <a:spcPts val="100"/>
              </a:spcBef>
            </a:pPr>
            <a:r>
              <a:rPr sz="3800" b="1" spc="-80" dirty="0">
                <a:solidFill>
                  <a:srgbClr val="006633"/>
                </a:solidFill>
                <a:latin typeface="Times New Roman"/>
                <a:cs typeface="Times New Roman"/>
              </a:rPr>
              <a:t>WHATS </a:t>
            </a:r>
            <a:r>
              <a:rPr sz="3800" b="1" spc="-15" dirty="0">
                <a:solidFill>
                  <a:srgbClr val="006633"/>
                </a:solidFill>
                <a:latin typeface="Times New Roman"/>
                <a:cs typeface="Times New Roman"/>
              </a:rPr>
              <a:t>READERS </a:t>
            </a:r>
            <a:r>
              <a:rPr sz="3800" b="1" spc="-25" dirty="0">
                <a:solidFill>
                  <a:srgbClr val="006633"/>
                </a:solidFill>
                <a:latin typeface="Times New Roman"/>
                <a:cs typeface="Times New Roman"/>
              </a:rPr>
              <a:t>WANT </a:t>
            </a:r>
            <a:r>
              <a:rPr sz="3800" b="1" spc="65" dirty="0">
                <a:solidFill>
                  <a:srgbClr val="006633"/>
                </a:solidFill>
                <a:latin typeface="Times New Roman"/>
                <a:cs typeface="Times New Roman"/>
              </a:rPr>
              <a:t>TO </a:t>
            </a:r>
            <a:r>
              <a:rPr sz="3800" b="1" spc="-70" dirty="0">
                <a:solidFill>
                  <a:srgbClr val="006633"/>
                </a:solidFill>
                <a:latin typeface="Times New Roman"/>
                <a:cs typeface="Times New Roman"/>
              </a:rPr>
              <a:t>KNOW </a:t>
            </a:r>
            <a:r>
              <a:rPr sz="3800" b="1" spc="10" dirty="0">
                <a:solidFill>
                  <a:srgbClr val="006633"/>
                </a:solidFill>
                <a:latin typeface="Times New Roman"/>
                <a:cs typeface="Times New Roman"/>
              </a:rPr>
              <a:t>ABOUT  </a:t>
            </a:r>
            <a:r>
              <a:rPr sz="3800" b="1" spc="-40" dirty="0">
                <a:solidFill>
                  <a:srgbClr val="006633"/>
                </a:solidFill>
                <a:latin typeface="Times New Roman"/>
                <a:cs typeface="Times New Roman"/>
              </a:rPr>
              <a:t>YOUR </a:t>
            </a:r>
            <a:r>
              <a:rPr sz="3800" b="1" spc="-15" dirty="0">
                <a:solidFill>
                  <a:srgbClr val="006633"/>
                </a:solidFill>
                <a:latin typeface="Times New Roman"/>
                <a:cs typeface="Times New Roman"/>
              </a:rPr>
              <a:t>RESEARCH</a:t>
            </a:r>
            <a:r>
              <a:rPr sz="3800" b="1" spc="5" dirty="0">
                <a:solidFill>
                  <a:srgbClr val="006633"/>
                </a:solidFill>
                <a:latin typeface="Times New Roman"/>
                <a:cs typeface="Times New Roman"/>
              </a:rPr>
              <a:t> </a:t>
            </a:r>
            <a:r>
              <a:rPr sz="3800" b="1" spc="80" dirty="0">
                <a:solidFill>
                  <a:srgbClr val="006633"/>
                </a:solidFill>
                <a:latin typeface="Times New Roman"/>
                <a:cs typeface="Times New Roman"/>
              </a:rPr>
              <a:t>DESIGN</a:t>
            </a:r>
            <a:endParaRPr sz="3800">
              <a:latin typeface="Times New Roman"/>
              <a:cs typeface="Times New Roman"/>
            </a:endParaRPr>
          </a:p>
        </p:txBody>
      </p:sp>
      <p:sp>
        <p:nvSpPr>
          <p:cNvPr id="5" name="object 5"/>
          <p:cNvSpPr txBox="1"/>
          <p:nvPr/>
        </p:nvSpPr>
        <p:spPr>
          <a:xfrm>
            <a:off x="586841" y="2139823"/>
            <a:ext cx="3940810" cy="4157345"/>
          </a:xfrm>
          <a:prstGeom prst="rect">
            <a:avLst/>
          </a:prstGeom>
        </p:spPr>
        <p:txBody>
          <a:bodyPr vert="horz" wrap="square" lIns="0" tIns="13335" rIns="0" bIns="0" rtlCol="0">
            <a:spAutoFit/>
          </a:bodyPr>
          <a:lstStyle/>
          <a:p>
            <a:pPr marL="355600" indent="-342900">
              <a:lnSpc>
                <a:spcPct val="100000"/>
              </a:lnSpc>
              <a:spcBef>
                <a:spcPts val="105"/>
              </a:spcBef>
              <a:buClr>
                <a:srgbClr val="CC9900"/>
              </a:buClr>
              <a:buSzPct val="64705"/>
              <a:buFont typeface="Wingdings"/>
              <a:buChar char=""/>
              <a:tabLst>
                <a:tab pos="354965" algn="l"/>
                <a:tab pos="355600" algn="l"/>
              </a:tabLst>
            </a:pPr>
            <a:r>
              <a:rPr sz="1700" b="1" u="heavy" dirty="0">
                <a:solidFill>
                  <a:srgbClr val="996600"/>
                </a:solidFill>
                <a:uFill>
                  <a:solidFill>
                    <a:srgbClr val="996600"/>
                  </a:solidFill>
                </a:uFill>
                <a:latin typeface="Arial"/>
                <a:cs typeface="Arial"/>
              </a:rPr>
              <a:t>Purpose of the</a:t>
            </a:r>
            <a:r>
              <a:rPr sz="1700" b="1" u="heavy" spc="-40" dirty="0">
                <a:solidFill>
                  <a:srgbClr val="996600"/>
                </a:solidFill>
                <a:uFill>
                  <a:solidFill>
                    <a:srgbClr val="996600"/>
                  </a:solidFill>
                </a:uFill>
                <a:latin typeface="Arial"/>
                <a:cs typeface="Arial"/>
              </a:rPr>
              <a:t> </a:t>
            </a:r>
            <a:r>
              <a:rPr sz="1700" b="1" u="heavy" dirty="0">
                <a:solidFill>
                  <a:srgbClr val="996600"/>
                </a:solidFill>
                <a:uFill>
                  <a:solidFill>
                    <a:srgbClr val="996600"/>
                  </a:solidFill>
                </a:uFill>
                <a:latin typeface="Arial"/>
                <a:cs typeface="Arial"/>
              </a:rPr>
              <a:t>study</a:t>
            </a:r>
            <a:endParaRPr sz="1700">
              <a:latin typeface="Arial"/>
              <a:cs typeface="Arial"/>
            </a:endParaRPr>
          </a:p>
          <a:p>
            <a:pPr marL="1035050" lvl="1" indent="-352425">
              <a:lnSpc>
                <a:spcPct val="100000"/>
              </a:lnSpc>
              <a:buClr>
                <a:srgbClr val="CC9900"/>
              </a:buClr>
              <a:buSzPct val="65384"/>
              <a:buFont typeface="Wingdings"/>
              <a:buChar char=""/>
              <a:tabLst>
                <a:tab pos="1035050" algn="l"/>
                <a:tab pos="1035685" algn="l"/>
              </a:tabLst>
            </a:pPr>
            <a:r>
              <a:rPr sz="1300" b="1" spc="-5" dirty="0">
                <a:latin typeface="Arial"/>
                <a:cs typeface="Arial"/>
              </a:rPr>
              <a:t>Descriptive</a:t>
            </a:r>
            <a:endParaRPr sz="1300">
              <a:latin typeface="Arial"/>
              <a:cs typeface="Arial"/>
            </a:endParaRPr>
          </a:p>
          <a:p>
            <a:pPr marL="1035050" lvl="1" indent="-352425">
              <a:lnSpc>
                <a:spcPct val="100000"/>
              </a:lnSpc>
              <a:buClr>
                <a:srgbClr val="CC9900"/>
              </a:buClr>
              <a:buSzPct val="65384"/>
              <a:buFont typeface="Wingdings"/>
              <a:buChar char=""/>
              <a:tabLst>
                <a:tab pos="1035050" algn="l"/>
                <a:tab pos="1035685" algn="l"/>
              </a:tabLst>
            </a:pPr>
            <a:r>
              <a:rPr sz="1300" b="1" spc="-5" dirty="0">
                <a:latin typeface="Arial"/>
                <a:cs typeface="Arial"/>
              </a:rPr>
              <a:t>Hypothesis-testing</a:t>
            </a:r>
            <a:endParaRPr sz="1300">
              <a:latin typeface="Arial"/>
              <a:cs typeface="Arial"/>
            </a:endParaRPr>
          </a:p>
          <a:p>
            <a:pPr marL="1035050" lvl="1" indent="-352425">
              <a:lnSpc>
                <a:spcPts val="1560"/>
              </a:lnSpc>
              <a:buClr>
                <a:srgbClr val="CC9900"/>
              </a:buClr>
              <a:buSzPct val="65384"/>
              <a:buFont typeface="Wingdings"/>
              <a:buChar char=""/>
              <a:tabLst>
                <a:tab pos="1035050" algn="l"/>
                <a:tab pos="1035685" algn="l"/>
              </a:tabLst>
            </a:pPr>
            <a:r>
              <a:rPr sz="1300" b="1" spc="-5" dirty="0">
                <a:latin typeface="Arial"/>
                <a:cs typeface="Arial"/>
              </a:rPr>
              <a:t>Case</a:t>
            </a:r>
            <a:r>
              <a:rPr sz="1300" b="1" spc="10" dirty="0">
                <a:latin typeface="Arial"/>
                <a:cs typeface="Arial"/>
              </a:rPr>
              <a:t> </a:t>
            </a:r>
            <a:r>
              <a:rPr sz="1300" b="1" spc="-5" dirty="0">
                <a:latin typeface="Arial"/>
                <a:cs typeface="Arial"/>
              </a:rPr>
              <a:t>study</a:t>
            </a:r>
            <a:endParaRPr sz="1300">
              <a:latin typeface="Arial"/>
              <a:cs typeface="Arial"/>
            </a:endParaRPr>
          </a:p>
          <a:p>
            <a:pPr marL="355600" indent="-342900">
              <a:lnSpc>
                <a:spcPts val="2039"/>
              </a:lnSpc>
              <a:buClr>
                <a:srgbClr val="CC9900"/>
              </a:buClr>
              <a:buSzPct val="64705"/>
              <a:buFont typeface="Wingdings"/>
              <a:buChar char=""/>
              <a:tabLst>
                <a:tab pos="354965" algn="l"/>
                <a:tab pos="355600" algn="l"/>
              </a:tabLst>
            </a:pPr>
            <a:r>
              <a:rPr sz="1700" b="1" u="heavy" dirty="0">
                <a:solidFill>
                  <a:srgbClr val="996600"/>
                </a:solidFill>
                <a:uFill>
                  <a:solidFill>
                    <a:srgbClr val="996600"/>
                  </a:solidFill>
                </a:uFill>
                <a:latin typeface="Arial"/>
                <a:cs typeface="Arial"/>
              </a:rPr>
              <a:t>Types of</a:t>
            </a:r>
            <a:r>
              <a:rPr sz="1700" b="1" u="heavy" spc="-10" dirty="0">
                <a:solidFill>
                  <a:srgbClr val="996600"/>
                </a:solidFill>
                <a:uFill>
                  <a:solidFill>
                    <a:srgbClr val="996600"/>
                  </a:solidFill>
                </a:uFill>
                <a:latin typeface="Arial"/>
                <a:cs typeface="Arial"/>
              </a:rPr>
              <a:t> </a:t>
            </a:r>
            <a:r>
              <a:rPr sz="1700" b="1" u="heavy" spc="-5" dirty="0">
                <a:solidFill>
                  <a:srgbClr val="996600"/>
                </a:solidFill>
                <a:uFill>
                  <a:solidFill>
                    <a:srgbClr val="996600"/>
                  </a:solidFill>
                </a:uFill>
                <a:latin typeface="Arial"/>
                <a:cs typeface="Arial"/>
              </a:rPr>
              <a:t>Investigation</a:t>
            </a:r>
            <a:endParaRPr sz="1700">
              <a:latin typeface="Arial"/>
              <a:cs typeface="Arial"/>
            </a:endParaRPr>
          </a:p>
          <a:p>
            <a:pPr marL="1035050" lvl="1" indent="-352425">
              <a:lnSpc>
                <a:spcPct val="100000"/>
              </a:lnSpc>
              <a:spcBef>
                <a:spcPts val="5"/>
              </a:spcBef>
              <a:buClr>
                <a:srgbClr val="CC9900"/>
              </a:buClr>
              <a:buSzPct val="65384"/>
              <a:buFont typeface="Wingdings"/>
              <a:buChar char=""/>
              <a:tabLst>
                <a:tab pos="1035050" algn="l"/>
                <a:tab pos="1035685" algn="l"/>
              </a:tabLst>
            </a:pPr>
            <a:r>
              <a:rPr sz="1300" b="1" spc="-5" dirty="0">
                <a:latin typeface="Arial"/>
                <a:cs typeface="Arial"/>
              </a:rPr>
              <a:t>Clarification</a:t>
            </a:r>
            <a:endParaRPr sz="1300">
              <a:latin typeface="Arial"/>
              <a:cs typeface="Arial"/>
            </a:endParaRPr>
          </a:p>
          <a:p>
            <a:pPr marL="1035050" lvl="1" indent="-352425">
              <a:lnSpc>
                <a:spcPct val="100000"/>
              </a:lnSpc>
              <a:buClr>
                <a:srgbClr val="CC9900"/>
              </a:buClr>
              <a:buSzPct val="65384"/>
              <a:buFont typeface="Wingdings"/>
              <a:buChar char=""/>
              <a:tabLst>
                <a:tab pos="1035050" algn="l"/>
                <a:tab pos="1035685" algn="l"/>
              </a:tabLst>
            </a:pPr>
            <a:r>
              <a:rPr sz="1300" b="1" spc="-5" dirty="0">
                <a:latin typeface="Arial"/>
                <a:cs typeface="Arial"/>
              </a:rPr>
              <a:t>Correlational</a:t>
            </a:r>
            <a:endParaRPr sz="1300">
              <a:latin typeface="Arial"/>
              <a:cs typeface="Arial"/>
            </a:endParaRPr>
          </a:p>
          <a:p>
            <a:pPr marL="1035050" lvl="1" indent="-352425">
              <a:lnSpc>
                <a:spcPts val="1560"/>
              </a:lnSpc>
              <a:spcBef>
                <a:spcPts val="5"/>
              </a:spcBef>
              <a:buClr>
                <a:srgbClr val="CC9900"/>
              </a:buClr>
              <a:buSzPct val="65384"/>
              <a:buFont typeface="Wingdings"/>
              <a:buChar char=""/>
              <a:tabLst>
                <a:tab pos="1035050" algn="l"/>
                <a:tab pos="1035685" algn="l"/>
              </a:tabLst>
            </a:pPr>
            <a:r>
              <a:rPr sz="1300" b="1" spc="-10" dirty="0">
                <a:latin typeface="Arial"/>
                <a:cs typeface="Arial"/>
              </a:rPr>
              <a:t>Experimental</a:t>
            </a:r>
            <a:endParaRPr sz="1300">
              <a:latin typeface="Arial"/>
              <a:cs typeface="Arial"/>
            </a:endParaRPr>
          </a:p>
          <a:p>
            <a:pPr marL="355600" indent="-342900">
              <a:lnSpc>
                <a:spcPts val="2039"/>
              </a:lnSpc>
              <a:buClr>
                <a:srgbClr val="CC9900"/>
              </a:buClr>
              <a:buSzPct val="64705"/>
              <a:buFont typeface="Wingdings"/>
              <a:buChar char=""/>
              <a:tabLst>
                <a:tab pos="354965" algn="l"/>
                <a:tab pos="355600" algn="l"/>
              </a:tabLst>
            </a:pPr>
            <a:r>
              <a:rPr sz="1700" b="1" dirty="0">
                <a:latin typeface="Arial"/>
                <a:cs typeface="Arial"/>
              </a:rPr>
              <a:t>Extent of researcher</a:t>
            </a:r>
            <a:r>
              <a:rPr sz="1700" b="1" spc="-30" dirty="0">
                <a:latin typeface="Arial"/>
                <a:cs typeface="Arial"/>
              </a:rPr>
              <a:t> </a:t>
            </a:r>
            <a:r>
              <a:rPr sz="1700" b="1" dirty="0">
                <a:latin typeface="Arial"/>
                <a:cs typeface="Arial"/>
              </a:rPr>
              <a:t>interference</a:t>
            </a:r>
            <a:endParaRPr sz="1700">
              <a:latin typeface="Arial"/>
              <a:cs typeface="Arial"/>
            </a:endParaRPr>
          </a:p>
          <a:p>
            <a:pPr marL="1035050" lvl="1" indent="-352425">
              <a:lnSpc>
                <a:spcPct val="100000"/>
              </a:lnSpc>
              <a:buClr>
                <a:srgbClr val="CC9900"/>
              </a:buClr>
              <a:buSzPct val="65384"/>
              <a:buFont typeface="Wingdings"/>
              <a:buChar char=""/>
              <a:tabLst>
                <a:tab pos="1035050" algn="l"/>
                <a:tab pos="1035685" algn="l"/>
              </a:tabLst>
            </a:pPr>
            <a:r>
              <a:rPr sz="1300" b="1" spc="-5" dirty="0">
                <a:latin typeface="Arial"/>
                <a:cs typeface="Arial"/>
              </a:rPr>
              <a:t>Minimal</a:t>
            </a:r>
            <a:r>
              <a:rPr sz="1300" b="1" dirty="0">
                <a:latin typeface="Arial"/>
                <a:cs typeface="Arial"/>
              </a:rPr>
              <a:t> </a:t>
            </a:r>
            <a:r>
              <a:rPr sz="1300" b="1" spc="-5" dirty="0">
                <a:latin typeface="Arial"/>
                <a:cs typeface="Arial"/>
              </a:rPr>
              <a:t>interference</a:t>
            </a:r>
            <a:endParaRPr sz="1300">
              <a:latin typeface="Arial"/>
              <a:cs typeface="Arial"/>
            </a:endParaRPr>
          </a:p>
          <a:p>
            <a:pPr marL="1035050" lvl="1" indent="-352425">
              <a:lnSpc>
                <a:spcPts val="1560"/>
              </a:lnSpc>
              <a:buClr>
                <a:srgbClr val="CC9900"/>
              </a:buClr>
              <a:buSzPct val="65384"/>
              <a:buFont typeface="Wingdings"/>
              <a:buChar char=""/>
              <a:tabLst>
                <a:tab pos="1035050" algn="l"/>
                <a:tab pos="1035685" algn="l"/>
              </a:tabLst>
            </a:pPr>
            <a:r>
              <a:rPr sz="1300" b="1" spc="-5" dirty="0">
                <a:latin typeface="Arial"/>
                <a:cs typeface="Arial"/>
              </a:rPr>
              <a:t>Manipulation</a:t>
            </a:r>
            <a:endParaRPr sz="1300">
              <a:latin typeface="Arial"/>
              <a:cs typeface="Arial"/>
            </a:endParaRPr>
          </a:p>
          <a:p>
            <a:pPr marL="355600" indent="-342900">
              <a:lnSpc>
                <a:spcPts val="2039"/>
              </a:lnSpc>
              <a:buClr>
                <a:srgbClr val="CC9900"/>
              </a:buClr>
              <a:buSzPct val="64705"/>
              <a:buFont typeface="Wingdings"/>
              <a:buChar char=""/>
              <a:tabLst>
                <a:tab pos="354965" algn="l"/>
                <a:tab pos="355600" algn="l"/>
              </a:tabLst>
            </a:pPr>
            <a:r>
              <a:rPr sz="1700" b="1" u="heavy" dirty="0">
                <a:solidFill>
                  <a:srgbClr val="996600"/>
                </a:solidFill>
                <a:uFill>
                  <a:solidFill>
                    <a:srgbClr val="996600"/>
                  </a:solidFill>
                </a:uFill>
                <a:latin typeface="Arial"/>
                <a:cs typeface="Arial"/>
              </a:rPr>
              <a:t>Unit of</a:t>
            </a:r>
            <a:r>
              <a:rPr sz="1700" b="1" u="heavy" spc="-40" dirty="0">
                <a:solidFill>
                  <a:srgbClr val="996600"/>
                </a:solidFill>
                <a:uFill>
                  <a:solidFill>
                    <a:srgbClr val="996600"/>
                  </a:solidFill>
                </a:uFill>
                <a:latin typeface="Arial"/>
                <a:cs typeface="Arial"/>
              </a:rPr>
              <a:t> </a:t>
            </a:r>
            <a:r>
              <a:rPr sz="1700" b="1" u="heavy" spc="-5" dirty="0">
                <a:solidFill>
                  <a:srgbClr val="996600"/>
                </a:solidFill>
                <a:uFill>
                  <a:solidFill>
                    <a:srgbClr val="996600"/>
                  </a:solidFill>
                </a:uFill>
                <a:latin typeface="Arial"/>
                <a:cs typeface="Arial"/>
              </a:rPr>
              <a:t>analysis</a:t>
            </a:r>
            <a:endParaRPr sz="1700">
              <a:latin typeface="Arial"/>
              <a:cs typeface="Arial"/>
            </a:endParaRPr>
          </a:p>
          <a:p>
            <a:pPr marL="1035050" lvl="1" indent="-352425">
              <a:lnSpc>
                <a:spcPts val="1560"/>
              </a:lnSpc>
              <a:spcBef>
                <a:spcPts val="5"/>
              </a:spcBef>
              <a:buClr>
                <a:srgbClr val="CC9900"/>
              </a:buClr>
              <a:buSzPct val="65384"/>
              <a:buFont typeface="Wingdings"/>
              <a:buChar char=""/>
              <a:tabLst>
                <a:tab pos="1035050" algn="l"/>
                <a:tab pos="1035685" algn="l"/>
              </a:tabLst>
            </a:pPr>
            <a:r>
              <a:rPr sz="1300" b="1" spc="-10" dirty="0">
                <a:latin typeface="Arial"/>
                <a:cs typeface="Arial"/>
              </a:rPr>
              <a:t>Population </a:t>
            </a:r>
            <a:r>
              <a:rPr sz="1300" b="1" spc="-5" dirty="0">
                <a:latin typeface="Arial"/>
                <a:cs typeface="Arial"/>
              </a:rPr>
              <a:t>to be</a:t>
            </a:r>
            <a:r>
              <a:rPr sz="1300" b="1" spc="75" dirty="0">
                <a:latin typeface="Arial"/>
                <a:cs typeface="Arial"/>
              </a:rPr>
              <a:t> </a:t>
            </a:r>
            <a:r>
              <a:rPr sz="1300" b="1" spc="-10" dirty="0">
                <a:latin typeface="Arial"/>
                <a:cs typeface="Arial"/>
              </a:rPr>
              <a:t>studied</a:t>
            </a:r>
            <a:endParaRPr sz="1300">
              <a:latin typeface="Arial"/>
              <a:cs typeface="Arial"/>
            </a:endParaRPr>
          </a:p>
          <a:p>
            <a:pPr marL="355600" indent="-342900">
              <a:lnSpc>
                <a:spcPct val="100000"/>
              </a:lnSpc>
              <a:buClr>
                <a:srgbClr val="CC9900"/>
              </a:buClr>
              <a:buSzPct val="64705"/>
              <a:buFont typeface="Wingdings"/>
              <a:buChar char=""/>
              <a:tabLst>
                <a:tab pos="354965" algn="l"/>
                <a:tab pos="355600" algn="l"/>
              </a:tabLst>
            </a:pPr>
            <a:r>
              <a:rPr sz="1700" b="1" dirty="0">
                <a:latin typeface="Arial"/>
                <a:cs typeface="Arial"/>
              </a:rPr>
              <a:t>Study</a:t>
            </a:r>
            <a:r>
              <a:rPr sz="1700" b="1" spc="-25" dirty="0">
                <a:latin typeface="Arial"/>
                <a:cs typeface="Arial"/>
              </a:rPr>
              <a:t> </a:t>
            </a:r>
            <a:r>
              <a:rPr sz="1700" b="1" spc="-5" dirty="0">
                <a:latin typeface="Arial"/>
                <a:cs typeface="Arial"/>
              </a:rPr>
              <a:t>setting</a:t>
            </a:r>
            <a:endParaRPr sz="1700">
              <a:latin typeface="Arial"/>
              <a:cs typeface="Arial"/>
            </a:endParaRPr>
          </a:p>
          <a:p>
            <a:pPr marL="1035050" lvl="1" indent="-352425">
              <a:lnSpc>
                <a:spcPct val="100000"/>
              </a:lnSpc>
              <a:spcBef>
                <a:spcPts val="5"/>
              </a:spcBef>
              <a:buClr>
                <a:srgbClr val="CC9900"/>
              </a:buClr>
              <a:buSzPct val="65384"/>
              <a:buFont typeface="Wingdings"/>
              <a:buChar char=""/>
              <a:tabLst>
                <a:tab pos="1035050" algn="l"/>
                <a:tab pos="1035685" algn="l"/>
              </a:tabLst>
            </a:pPr>
            <a:r>
              <a:rPr sz="1300" b="1" spc="-5" dirty="0">
                <a:latin typeface="Arial"/>
                <a:cs typeface="Arial"/>
              </a:rPr>
              <a:t>Contrived – artificial/lab</a:t>
            </a:r>
            <a:r>
              <a:rPr sz="1300" b="1" spc="120" dirty="0">
                <a:latin typeface="Arial"/>
                <a:cs typeface="Arial"/>
              </a:rPr>
              <a:t> </a:t>
            </a:r>
            <a:r>
              <a:rPr sz="1300" b="1" spc="-5" dirty="0">
                <a:latin typeface="Arial"/>
                <a:cs typeface="Arial"/>
              </a:rPr>
              <a:t>setting</a:t>
            </a:r>
            <a:endParaRPr sz="1300">
              <a:latin typeface="Arial"/>
              <a:cs typeface="Arial"/>
            </a:endParaRPr>
          </a:p>
          <a:p>
            <a:pPr marL="1035050" lvl="1" indent="-352425">
              <a:lnSpc>
                <a:spcPts val="1560"/>
              </a:lnSpc>
              <a:buClr>
                <a:srgbClr val="CC9900"/>
              </a:buClr>
              <a:buSzPct val="65384"/>
              <a:buFont typeface="Wingdings"/>
              <a:buChar char=""/>
              <a:tabLst>
                <a:tab pos="1035050" algn="l"/>
                <a:tab pos="1035685" algn="l"/>
              </a:tabLst>
            </a:pPr>
            <a:r>
              <a:rPr sz="1300" b="1" spc="-5" dirty="0">
                <a:latin typeface="Arial"/>
                <a:cs typeface="Arial"/>
              </a:rPr>
              <a:t>Non-contrived – natural</a:t>
            </a:r>
            <a:r>
              <a:rPr sz="1300" b="1" spc="65" dirty="0">
                <a:latin typeface="Arial"/>
                <a:cs typeface="Arial"/>
              </a:rPr>
              <a:t> </a:t>
            </a:r>
            <a:r>
              <a:rPr sz="1300" b="1" spc="-5" dirty="0">
                <a:latin typeface="Arial"/>
                <a:cs typeface="Arial"/>
              </a:rPr>
              <a:t>environment</a:t>
            </a:r>
            <a:endParaRPr sz="1300">
              <a:latin typeface="Arial"/>
              <a:cs typeface="Arial"/>
            </a:endParaRPr>
          </a:p>
          <a:p>
            <a:pPr marL="355600" indent="-342900">
              <a:lnSpc>
                <a:spcPts val="2039"/>
              </a:lnSpc>
              <a:buClr>
                <a:srgbClr val="CC9900"/>
              </a:buClr>
              <a:buSzPct val="64705"/>
              <a:buFont typeface="Wingdings"/>
              <a:buChar char=""/>
              <a:tabLst>
                <a:tab pos="354965" algn="l"/>
                <a:tab pos="355600" algn="l"/>
              </a:tabLst>
            </a:pPr>
            <a:r>
              <a:rPr sz="1700" b="1" dirty="0">
                <a:latin typeface="Arial"/>
                <a:cs typeface="Arial"/>
              </a:rPr>
              <a:t>Time horizon</a:t>
            </a:r>
            <a:endParaRPr sz="1700">
              <a:latin typeface="Arial"/>
              <a:cs typeface="Arial"/>
            </a:endParaRPr>
          </a:p>
          <a:p>
            <a:pPr marL="1035050" lvl="1" indent="-352425">
              <a:lnSpc>
                <a:spcPct val="100000"/>
              </a:lnSpc>
              <a:spcBef>
                <a:spcPts val="5"/>
              </a:spcBef>
              <a:buClr>
                <a:srgbClr val="CC9900"/>
              </a:buClr>
              <a:buSzPct val="65384"/>
              <a:buFont typeface="Wingdings"/>
              <a:buChar char=""/>
              <a:tabLst>
                <a:tab pos="1035050" algn="l"/>
                <a:tab pos="1035685" algn="l"/>
              </a:tabLst>
            </a:pPr>
            <a:r>
              <a:rPr sz="1300" b="1" spc="-5" dirty="0">
                <a:latin typeface="Arial"/>
                <a:cs typeface="Arial"/>
              </a:rPr>
              <a:t>Cross-sectional</a:t>
            </a:r>
            <a:endParaRPr sz="1300">
              <a:latin typeface="Arial"/>
              <a:cs typeface="Arial"/>
            </a:endParaRPr>
          </a:p>
          <a:p>
            <a:pPr marL="1035050" lvl="1" indent="-352425">
              <a:lnSpc>
                <a:spcPct val="100000"/>
              </a:lnSpc>
              <a:buClr>
                <a:srgbClr val="CC9900"/>
              </a:buClr>
              <a:buSzPct val="65384"/>
              <a:buFont typeface="Wingdings"/>
              <a:buChar char=""/>
              <a:tabLst>
                <a:tab pos="1035050" algn="l"/>
                <a:tab pos="1035685" algn="l"/>
              </a:tabLst>
            </a:pPr>
            <a:r>
              <a:rPr sz="1300" b="1" spc="-5" dirty="0">
                <a:latin typeface="Arial"/>
                <a:cs typeface="Arial"/>
              </a:rPr>
              <a:t>Longitudinal</a:t>
            </a:r>
            <a:endParaRPr sz="13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7400925" cy="665480"/>
          </a:xfrm>
          <a:prstGeom prst="rect">
            <a:avLst/>
          </a:prstGeom>
        </p:spPr>
        <p:txBody>
          <a:bodyPr vert="horz" wrap="square" lIns="0" tIns="12700" rIns="0" bIns="0" rtlCol="0">
            <a:spAutoFit/>
          </a:bodyPr>
          <a:lstStyle/>
          <a:p>
            <a:pPr marL="12700">
              <a:lnSpc>
                <a:spcPct val="100000"/>
              </a:lnSpc>
              <a:spcBef>
                <a:spcPts val="100"/>
              </a:spcBef>
            </a:pPr>
            <a:r>
              <a:rPr sz="4200" b="1" spc="-20" dirty="0">
                <a:solidFill>
                  <a:srgbClr val="006633"/>
                </a:solidFill>
                <a:latin typeface="Times New Roman"/>
                <a:cs typeface="Times New Roman"/>
              </a:rPr>
              <a:t>RESEARCH </a:t>
            </a:r>
            <a:r>
              <a:rPr sz="4200" b="1" spc="85" dirty="0">
                <a:solidFill>
                  <a:srgbClr val="006633"/>
                </a:solidFill>
                <a:latin typeface="Times New Roman"/>
                <a:cs typeface="Times New Roman"/>
              </a:rPr>
              <a:t>DESIGN</a:t>
            </a:r>
            <a:r>
              <a:rPr sz="4200" b="1" spc="-35" dirty="0">
                <a:solidFill>
                  <a:srgbClr val="006633"/>
                </a:solidFill>
                <a:latin typeface="Times New Roman"/>
                <a:cs typeface="Times New Roman"/>
              </a:rPr>
              <a:t> </a:t>
            </a:r>
            <a:r>
              <a:rPr sz="4200" b="1" spc="45" dirty="0">
                <a:solidFill>
                  <a:srgbClr val="006633"/>
                </a:solidFill>
                <a:latin typeface="Times New Roman"/>
                <a:cs typeface="Times New Roman"/>
              </a:rPr>
              <a:t>MODEL</a:t>
            </a:r>
            <a:endParaRPr sz="4200">
              <a:latin typeface="Times New Roman"/>
              <a:cs typeface="Times New Roman"/>
            </a:endParaRPr>
          </a:p>
        </p:txBody>
      </p:sp>
      <p:sp>
        <p:nvSpPr>
          <p:cNvPr id="5" name="object 5"/>
          <p:cNvSpPr/>
          <p:nvPr/>
        </p:nvSpPr>
        <p:spPr>
          <a:xfrm>
            <a:off x="609600" y="1700212"/>
            <a:ext cx="10972800" cy="4330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3719195" cy="665480"/>
          </a:xfrm>
          <a:prstGeom prst="rect">
            <a:avLst/>
          </a:prstGeom>
        </p:spPr>
        <p:txBody>
          <a:bodyPr vert="horz" wrap="square" lIns="0" tIns="12700" rIns="0" bIns="0" rtlCol="0">
            <a:spAutoFit/>
          </a:bodyPr>
          <a:lstStyle/>
          <a:p>
            <a:pPr marL="12700">
              <a:lnSpc>
                <a:spcPct val="100000"/>
              </a:lnSpc>
              <a:spcBef>
                <a:spcPts val="100"/>
              </a:spcBef>
            </a:pPr>
            <a:r>
              <a:rPr sz="4200" b="1" spc="55" dirty="0">
                <a:solidFill>
                  <a:srgbClr val="006633"/>
                </a:solidFill>
                <a:latin typeface="Times New Roman"/>
                <a:cs typeface="Times New Roman"/>
              </a:rPr>
              <a:t>CONCLUSION</a:t>
            </a:r>
            <a:endParaRPr sz="4200">
              <a:latin typeface="Times New Roman"/>
              <a:cs typeface="Times New Roman"/>
            </a:endParaRPr>
          </a:p>
        </p:txBody>
      </p:sp>
      <p:sp>
        <p:nvSpPr>
          <p:cNvPr id="5" name="object 5"/>
          <p:cNvSpPr txBox="1"/>
          <p:nvPr/>
        </p:nvSpPr>
        <p:spPr>
          <a:xfrm>
            <a:off x="688340" y="1563815"/>
            <a:ext cx="9928225" cy="3711575"/>
          </a:xfrm>
          <a:prstGeom prst="rect">
            <a:avLst/>
          </a:prstGeom>
        </p:spPr>
        <p:txBody>
          <a:bodyPr vert="horz" wrap="square" lIns="0" tIns="44450" rIns="0" bIns="0" rtlCol="0">
            <a:spAutoFit/>
          </a:bodyPr>
          <a:lstStyle/>
          <a:p>
            <a:pPr marL="355600" indent="-342900">
              <a:lnSpc>
                <a:spcPct val="100000"/>
              </a:lnSpc>
              <a:spcBef>
                <a:spcPts val="350"/>
              </a:spcBef>
              <a:buClr>
                <a:srgbClr val="CC9900"/>
              </a:buClr>
              <a:buSzPct val="65000"/>
              <a:buFont typeface="Wingdings"/>
              <a:buChar char=""/>
              <a:tabLst>
                <a:tab pos="354965" algn="l"/>
                <a:tab pos="355600" algn="l"/>
              </a:tabLst>
            </a:pPr>
            <a:r>
              <a:rPr sz="2000" b="1" dirty="0">
                <a:latin typeface="Arial"/>
                <a:cs typeface="Arial"/>
              </a:rPr>
              <a:t>WHAT IS A GOOD METHODOLOOGY</a:t>
            </a:r>
            <a:r>
              <a:rPr sz="2000" b="1" spc="-114" dirty="0">
                <a:latin typeface="Arial"/>
                <a:cs typeface="Arial"/>
              </a:rPr>
              <a:t> </a:t>
            </a:r>
            <a:r>
              <a:rPr sz="2000" b="1" dirty="0">
                <a:latin typeface="Arial"/>
                <a:cs typeface="Arial"/>
              </a:rPr>
              <a:t>SECTION</a:t>
            </a:r>
            <a:endParaRPr sz="2000">
              <a:latin typeface="Arial"/>
              <a:cs typeface="Arial"/>
            </a:endParaRPr>
          </a:p>
          <a:p>
            <a:pPr marL="683260" lvl="1" indent="-327025">
              <a:lnSpc>
                <a:spcPct val="100000"/>
              </a:lnSpc>
              <a:spcBef>
                <a:spcPts val="225"/>
              </a:spcBef>
              <a:buClr>
                <a:srgbClr val="3A812E"/>
              </a:buClr>
              <a:buSzPct val="58333"/>
              <a:buFont typeface="Wingdings"/>
              <a:buChar char=""/>
              <a:tabLst>
                <a:tab pos="683260" algn="l"/>
                <a:tab pos="683895" algn="l"/>
              </a:tabLst>
            </a:pPr>
            <a:r>
              <a:rPr sz="1800" spc="-5" dirty="0">
                <a:latin typeface="Arial"/>
                <a:cs typeface="Arial"/>
              </a:rPr>
              <a:t>Bear in mind </a:t>
            </a:r>
            <a:r>
              <a:rPr sz="1800" dirty="0">
                <a:latin typeface="Arial"/>
                <a:cs typeface="Arial"/>
              </a:rPr>
              <a:t>the</a:t>
            </a:r>
            <a:r>
              <a:rPr sz="1800" dirty="0">
                <a:solidFill>
                  <a:srgbClr val="996600"/>
                </a:solidFill>
                <a:latin typeface="Arial"/>
                <a:cs typeface="Arial"/>
              </a:rPr>
              <a:t> </a:t>
            </a:r>
            <a:r>
              <a:rPr sz="1800" u="heavy" spc="-5" dirty="0">
                <a:solidFill>
                  <a:srgbClr val="996600"/>
                </a:solidFill>
                <a:uFill>
                  <a:solidFill>
                    <a:srgbClr val="996600"/>
                  </a:solidFill>
                </a:uFill>
                <a:latin typeface="Arial"/>
                <a:cs typeface="Arial"/>
                <a:hlinkClick r:id="rId2"/>
              </a:rPr>
              <a:t>purpose</a:t>
            </a:r>
            <a:r>
              <a:rPr sz="1800" spc="-5" dirty="0">
                <a:solidFill>
                  <a:srgbClr val="996600"/>
                </a:solidFill>
                <a:latin typeface="Arial"/>
                <a:cs typeface="Arial"/>
                <a:hlinkClick r:id="rId2"/>
              </a:rPr>
              <a:t> </a:t>
            </a:r>
            <a:r>
              <a:rPr sz="1800" dirty="0">
                <a:latin typeface="Arial"/>
                <a:cs typeface="Arial"/>
              </a:rPr>
              <a:t>of the </a:t>
            </a:r>
            <a:r>
              <a:rPr sz="1800" spc="-5" dirty="0">
                <a:latin typeface="Arial"/>
                <a:cs typeface="Arial"/>
              </a:rPr>
              <a:t>method</a:t>
            </a:r>
            <a:r>
              <a:rPr sz="1800" spc="25" dirty="0">
                <a:latin typeface="Arial"/>
                <a:cs typeface="Arial"/>
              </a:rPr>
              <a:t> </a:t>
            </a:r>
            <a:r>
              <a:rPr sz="1800" spc="-5" dirty="0">
                <a:latin typeface="Arial"/>
                <a:cs typeface="Arial"/>
              </a:rPr>
              <a:t>section.</a:t>
            </a:r>
            <a:endParaRPr sz="1800">
              <a:latin typeface="Arial"/>
              <a:cs typeface="Arial"/>
            </a:endParaRPr>
          </a:p>
          <a:p>
            <a:pPr lvl="1">
              <a:lnSpc>
                <a:spcPct val="100000"/>
              </a:lnSpc>
              <a:spcBef>
                <a:spcPts val="25"/>
              </a:spcBef>
              <a:buClr>
                <a:srgbClr val="3A812E"/>
              </a:buClr>
              <a:buFont typeface="Wingdings"/>
              <a:buChar char=""/>
            </a:pPr>
            <a:endParaRPr sz="2450">
              <a:latin typeface="Arial"/>
              <a:cs typeface="Arial"/>
            </a:endParaRPr>
          </a:p>
          <a:p>
            <a:pPr marL="683260" marR="32384" lvl="1" indent="-326390">
              <a:lnSpc>
                <a:spcPts val="1939"/>
              </a:lnSpc>
              <a:buClr>
                <a:srgbClr val="3A812E"/>
              </a:buClr>
              <a:buSzPct val="58333"/>
              <a:buFont typeface="Wingdings"/>
              <a:buChar char=""/>
              <a:tabLst>
                <a:tab pos="683260" algn="l"/>
                <a:tab pos="683895" algn="l"/>
              </a:tabLst>
            </a:pPr>
            <a:r>
              <a:rPr sz="1800" spc="-5" dirty="0">
                <a:latin typeface="Arial"/>
                <a:cs typeface="Arial"/>
              </a:rPr>
              <a:t>Keep notes </a:t>
            </a:r>
            <a:r>
              <a:rPr sz="1800" dirty="0">
                <a:latin typeface="Arial"/>
                <a:cs typeface="Arial"/>
              </a:rPr>
              <a:t>of </a:t>
            </a:r>
            <a:r>
              <a:rPr sz="1800" spc="-15" dirty="0">
                <a:latin typeface="Arial"/>
                <a:cs typeface="Arial"/>
              </a:rPr>
              <a:t>what </a:t>
            </a:r>
            <a:r>
              <a:rPr sz="1800" spc="-10" dirty="0">
                <a:latin typeface="Arial"/>
                <a:cs typeface="Arial"/>
              </a:rPr>
              <a:t>you </a:t>
            </a:r>
            <a:r>
              <a:rPr sz="1800" spc="-5" dirty="0">
                <a:latin typeface="Arial"/>
                <a:cs typeface="Arial"/>
              </a:rPr>
              <a:t>did, </a:t>
            </a:r>
            <a:r>
              <a:rPr sz="1800" spc="-15" dirty="0">
                <a:latin typeface="Arial"/>
                <a:cs typeface="Arial"/>
              </a:rPr>
              <a:t>why </a:t>
            </a:r>
            <a:r>
              <a:rPr sz="1800" spc="-10" dirty="0">
                <a:latin typeface="Arial"/>
                <a:cs typeface="Arial"/>
              </a:rPr>
              <a:t>you </a:t>
            </a:r>
            <a:r>
              <a:rPr sz="1800" spc="-5" dirty="0">
                <a:latin typeface="Arial"/>
                <a:cs typeface="Arial"/>
              </a:rPr>
              <a:t>did </a:t>
            </a:r>
            <a:r>
              <a:rPr sz="1800" dirty="0">
                <a:latin typeface="Arial"/>
                <a:cs typeface="Arial"/>
              </a:rPr>
              <a:t>it, </a:t>
            </a:r>
            <a:r>
              <a:rPr sz="1800" spc="-5" dirty="0">
                <a:latin typeface="Arial"/>
                <a:cs typeface="Arial"/>
              </a:rPr>
              <a:t>and </a:t>
            </a:r>
            <a:r>
              <a:rPr sz="1800" spc="-15" dirty="0">
                <a:latin typeface="Arial"/>
                <a:cs typeface="Arial"/>
              </a:rPr>
              <a:t>what </a:t>
            </a:r>
            <a:r>
              <a:rPr sz="1800" spc="-5" dirty="0">
                <a:latin typeface="Arial"/>
                <a:cs typeface="Arial"/>
              </a:rPr>
              <a:t>happened. Some researchers keep  research diaries so that they have a record </a:t>
            </a:r>
            <a:r>
              <a:rPr sz="1800" dirty="0">
                <a:latin typeface="Arial"/>
                <a:cs typeface="Arial"/>
              </a:rPr>
              <a:t>of the </a:t>
            </a:r>
            <a:r>
              <a:rPr sz="1800" spc="-5" dirty="0">
                <a:latin typeface="Arial"/>
                <a:cs typeface="Arial"/>
              </a:rPr>
              <a:t>methods they used. Make sure </a:t>
            </a:r>
            <a:r>
              <a:rPr sz="1800" spc="-10" dirty="0">
                <a:latin typeface="Arial"/>
                <a:cs typeface="Arial"/>
              </a:rPr>
              <a:t>you  </a:t>
            </a:r>
            <a:r>
              <a:rPr sz="1800" spc="-5" dirty="0">
                <a:latin typeface="Arial"/>
                <a:cs typeface="Arial"/>
              </a:rPr>
              <a:t>develop some </a:t>
            </a:r>
            <a:r>
              <a:rPr sz="1800" spc="-15" dirty="0">
                <a:latin typeface="Arial"/>
                <a:cs typeface="Arial"/>
              </a:rPr>
              <a:t>way </a:t>
            </a:r>
            <a:r>
              <a:rPr sz="1800" dirty="0">
                <a:latin typeface="Arial"/>
                <a:cs typeface="Arial"/>
              </a:rPr>
              <a:t>of </a:t>
            </a:r>
            <a:r>
              <a:rPr sz="1800" spc="-5" dirty="0">
                <a:latin typeface="Arial"/>
                <a:cs typeface="Arial"/>
              </a:rPr>
              <a:t>recording </a:t>
            </a:r>
            <a:r>
              <a:rPr sz="1800" spc="-10" dirty="0">
                <a:latin typeface="Arial"/>
                <a:cs typeface="Arial"/>
              </a:rPr>
              <a:t>your work, </a:t>
            </a:r>
            <a:r>
              <a:rPr sz="1800" spc="-5" dirty="0">
                <a:latin typeface="Arial"/>
                <a:cs typeface="Arial"/>
              </a:rPr>
              <a:t>and that </a:t>
            </a:r>
            <a:r>
              <a:rPr sz="1800" spc="-15" dirty="0">
                <a:latin typeface="Arial"/>
                <a:cs typeface="Arial"/>
              </a:rPr>
              <a:t>you </a:t>
            </a:r>
            <a:r>
              <a:rPr sz="1800" spc="-5" dirty="0">
                <a:latin typeface="Arial"/>
                <a:cs typeface="Arial"/>
              </a:rPr>
              <a:t>then carefully select </a:t>
            </a:r>
            <a:r>
              <a:rPr sz="1800" spc="-15" dirty="0">
                <a:latin typeface="Arial"/>
                <a:cs typeface="Arial"/>
              </a:rPr>
              <a:t>which </a:t>
            </a:r>
            <a:r>
              <a:rPr sz="1800" spc="-5" dirty="0">
                <a:latin typeface="Arial"/>
                <a:cs typeface="Arial"/>
              </a:rPr>
              <a:t>material  </a:t>
            </a:r>
            <a:r>
              <a:rPr sz="1800" dirty="0">
                <a:latin typeface="Arial"/>
                <a:cs typeface="Arial"/>
              </a:rPr>
              <a:t>to </a:t>
            </a:r>
            <a:r>
              <a:rPr sz="1800" spc="-5" dirty="0">
                <a:latin typeface="Arial"/>
                <a:cs typeface="Arial"/>
              </a:rPr>
              <a:t>include in </a:t>
            </a:r>
            <a:r>
              <a:rPr sz="1800" spc="-10" dirty="0">
                <a:latin typeface="Arial"/>
                <a:cs typeface="Arial"/>
              </a:rPr>
              <a:t>your </a:t>
            </a:r>
            <a:r>
              <a:rPr sz="1800" spc="-5" dirty="0">
                <a:latin typeface="Arial"/>
                <a:cs typeface="Arial"/>
              </a:rPr>
              <a:t>final methodology</a:t>
            </a:r>
            <a:r>
              <a:rPr sz="1800" spc="90" dirty="0">
                <a:latin typeface="Arial"/>
                <a:cs typeface="Arial"/>
              </a:rPr>
              <a:t> </a:t>
            </a:r>
            <a:r>
              <a:rPr sz="1800" spc="-5" dirty="0">
                <a:latin typeface="Arial"/>
                <a:cs typeface="Arial"/>
              </a:rPr>
              <a:t>section.</a:t>
            </a:r>
            <a:endParaRPr sz="1800">
              <a:latin typeface="Arial"/>
              <a:cs typeface="Arial"/>
            </a:endParaRPr>
          </a:p>
          <a:p>
            <a:pPr lvl="1">
              <a:lnSpc>
                <a:spcPct val="100000"/>
              </a:lnSpc>
              <a:spcBef>
                <a:spcPts val="50"/>
              </a:spcBef>
              <a:buClr>
                <a:srgbClr val="3A812E"/>
              </a:buClr>
              <a:buFont typeface="Wingdings"/>
              <a:buChar char=""/>
            </a:pPr>
            <a:endParaRPr sz="2200">
              <a:latin typeface="Arial"/>
              <a:cs typeface="Arial"/>
            </a:endParaRPr>
          </a:p>
          <a:p>
            <a:pPr marL="683260" lvl="1" indent="-327025">
              <a:lnSpc>
                <a:spcPct val="100000"/>
              </a:lnSpc>
              <a:buClr>
                <a:srgbClr val="3A812E"/>
              </a:buClr>
              <a:buSzPct val="58333"/>
              <a:buFont typeface="Wingdings"/>
              <a:buChar char=""/>
              <a:tabLst>
                <a:tab pos="683260" algn="l"/>
                <a:tab pos="683895" algn="l"/>
              </a:tabLst>
            </a:pPr>
            <a:r>
              <a:rPr sz="1800" spc="-5" dirty="0">
                <a:latin typeface="Arial"/>
                <a:cs typeface="Arial"/>
              </a:rPr>
              <a:t>Remember </a:t>
            </a:r>
            <a:r>
              <a:rPr sz="1800" spc="-15" dirty="0">
                <a:latin typeface="Arial"/>
                <a:cs typeface="Arial"/>
              </a:rPr>
              <a:t>who </a:t>
            </a:r>
            <a:r>
              <a:rPr sz="1800" spc="-10" dirty="0">
                <a:latin typeface="Arial"/>
                <a:cs typeface="Arial"/>
              </a:rPr>
              <a:t>your </a:t>
            </a:r>
            <a:r>
              <a:rPr sz="1800" spc="-5" dirty="0">
                <a:latin typeface="Arial"/>
                <a:cs typeface="Arial"/>
              </a:rPr>
              <a:t>audience </a:t>
            </a:r>
            <a:r>
              <a:rPr sz="1800" spc="-15" dirty="0">
                <a:latin typeface="Arial"/>
                <a:cs typeface="Arial"/>
              </a:rPr>
              <a:t>will </a:t>
            </a:r>
            <a:r>
              <a:rPr sz="1800" spc="-5" dirty="0">
                <a:latin typeface="Arial"/>
                <a:cs typeface="Arial"/>
              </a:rPr>
              <a:t>be, and be careful not </a:t>
            </a:r>
            <a:r>
              <a:rPr sz="1800" dirty="0">
                <a:latin typeface="Arial"/>
                <a:cs typeface="Arial"/>
              </a:rPr>
              <a:t>to </a:t>
            </a:r>
            <a:r>
              <a:rPr sz="1800" spc="-5" dirty="0">
                <a:latin typeface="Arial"/>
                <a:cs typeface="Arial"/>
              </a:rPr>
              <a:t>include unnecessary</a:t>
            </a:r>
            <a:r>
              <a:rPr sz="1800" spc="285" dirty="0">
                <a:latin typeface="Arial"/>
                <a:cs typeface="Arial"/>
              </a:rPr>
              <a:t> </a:t>
            </a:r>
            <a:r>
              <a:rPr sz="1800" spc="-5" dirty="0">
                <a:latin typeface="Arial"/>
                <a:cs typeface="Arial"/>
              </a:rPr>
              <a:t>details.</a:t>
            </a:r>
            <a:endParaRPr sz="1800">
              <a:latin typeface="Arial"/>
              <a:cs typeface="Arial"/>
            </a:endParaRPr>
          </a:p>
          <a:p>
            <a:pPr lvl="1">
              <a:lnSpc>
                <a:spcPct val="100000"/>
              </a:lnSpc>
              <a:spcBef>
                <a:spcPts val="45"/>
              </a:spcBef>
              <a:buClr>
                <a:srgbClr val="3A812E"/>
              </a:buClr>
              <a:buFont typeface="Wingdings"/>
              <a:buChar char=""/>
            </a:pPr>
            <a:endParaRPr sz="2400">
              <a:latin typeface="Arial"/>
              <a:cs typeface="Arial"/>
            </a:endParaRPr>
          </a:p>
          <a:p>
            <a:pPr marL="683260" marR="5080" lvl="1" indent="-326390">
              <a:lnSpc>
                <a:spcPct val="90100"/>
              </a:lnSpc>
              <a:buClr>
                <a:srgbClr val="3A812E"/>
              </a:buClr>
              <a:buSzPct val="58333"/>
              <a:buFont typeface="Wingdings"/>
              <a:buChar char=""/>
              <a:tabLst>
                <a:tab pos="683260" algn="l"/>
                <a:tab pos="683895" algn="l"/>
              </a:tabLst>
            </a:pPr>
            <a:r>
              <a:rPr sz="1800" spc="-5" dirty="0">
                <a:latin typeface="Arial"/>
                <a:cs typeface="Arial"/>
              </a:rPr>
              <a:t>.Avoid using </a:t>
            </a:r>
            <a:r>
              <a:rPr sz="1800" dirty="0">
                <a:latin typeface="Arial"/>
                <a:cs typeface="Arial"/>
              </a:rPr>
              <a:t>"I" to </a:t>
            </a:r>
            <a:r>
              <a:rPr sz="1800" spc="-10" dirty="0">
                <a:latin typeface="Arial"/>
                <a:cs typeface="Arial"/>
              </a:rPr>
              <a:t>write </a:t>
            </a:r>
            <a:r>
              <a:rPr sz="1800" spc="-5" dirty="0">
                <a:latin typeface="Arial"/>
                <a:cs typeface="Arial"/>
              </a:rPr>
              <a:t>about </a:t>
            </a:r>
            <a:r>
              <a:rPr sz="1800" spc="-15" dirty="0">
                <a:latin typeface="Arial"/>
                <a:cs typeface="Arial"/>
              </a:rPr>
              <a:t>what </a:t>
            </a:r>
            <a:r>
              <a:rPr sz="1800" spc="-10" dirty="0">
                <a:latin typeface="Arial"/>
                <a:cs typeface="Arial"/>
              </a:rPr>
              <a:t>you </a:t>
            </a:r>
            <a:r>
              <a:rPr sz="1800" spc="-5" dirty="0">
                <a:latin typeface="Arial"/>
                <a:cs typeface="Arial"/>
              </a:rPr>
              <a:t>did. Do not use </a:t>
            </a:r>
            <a:r>
              <a:rPr sz="1800" spc="-15" dirty="0">
                <a:latin typeface="Arial"/>
                <a:cs typeface="Arial"/>
              </a:rPr>
              <a:t>"we" </a:t>
            </a:r>
            <a:r>
              <a:rPr sz="1800" spc="-5" dirty="0">
                <a:latin typeface="Arial"/>
                <a:cs typeface="Arial"/>
              </a:rPr>
              <a:t>unless </a:t>
            </a:r>
            <a:r>
              <a:rPr sz="1800" spc="-10" dirty="0">
                <a:latin typeface="Arial"/>
                <a:cs typeface="Arial"/>
              </a:rPr>
              <a:t>you </a:t>
            </a:r>
            <a:r>
              <a:rPr sz="1800" spc="-5" dirty="0">
                <a:latin typeface="Arial"/>
                <a:cs typeface="Arial"/>
              </a:rPr>
              <a:t>really </a:t>
            </a:r>
            <a:r>
              <a:rPr sz="1800" spc="-15" dirty="0">
                <a:latin typeface="Arial"/>
                <a:cs typeface="Arial"/>
              </a:rPr>
              <a:t>were </a:t>
            </a:r>
            <a:r>
              <a:rPr sz="1800" spc="-10" dirty="0">
                <a:latin typeface="Arial"/>
                <a:cs typeface="Arial"/>
              </a:rPr>
              <a:t>working  </a:t>
            </a:r>
            <a:r>
              <a:rPr sz="1800" spc="-15" dirty="0">
                <a:latin typeface="Arial"/>
                <a:cs typeface="Arial"/>
              </a:rPr>
              <a:t>with </a:t>
            </a:r>
            <a:r>
              <a:rPr sz="1800" spc="-5" dirty="0">
                <a:latin typeface="Arial"/>
                <a:cs typeface="Arial"/>
              </a:rPr>
              <a:t>one or more other researchers. </a:t>
            </a:r>
            <a:r>
              <a:rPr sz="1800" dirty="0">
                <a:latin typeface="Arial"/>
                <a:cs typeface="Arial"/>
              </a:rPr>
              <a:t>One </a:t>
            </a:r>
            <a:r>
              <a:rPr sz="1800" spc="-15" dirty="0">
                <a:latin typeface="Arial"/>
                <a:cs typeface="Arial"/>
              </a:rPr>
              <a:t>way </a:t>
            </a:r>
            <a:r>
              <a:rPr sz="1800" dirty="0">
                <a:latin typeface="Arial"/>
                <a:cs typeface="Arial"/>
              </a:rPr>
              <a:t>to </a:t>
            </a:r>
            <a:r>
              <a:rPr sz="1800" spc="-5" dirty="0">
                <a:latin typeface="Arial"/>
                <a:cs typeface="Arial"/>
              </a:rPr>
              <a:t>avoid </a:t>
            </a:r>
            <a:r>
              <a:rPr sz="1800" dirty="0">
                <a:latin typeface="Arial"/>
                <a:cs typeface="Arial"/>
              </a:rPr>
              <a:t>this </a:t>
            </a:r>
            <a:r>
              <a:rPr sz="1800" spc="-5" dirty="0">
                <a:latin typeface="Arial"/>
                <a:cs typeface="Arial"/>
              </a:rPr>
              <a:t>problem is </a:t>
            </a:r>
            <a:r>
              <a:rPr sz="1800" dirty="0">
                <a:latin typeface="Arial"/>
                <a:cs typeface="Arial"/>
              </a:rPr>
              <a:t>to </a:t>
            </a:r>
            <a:r>
              <a:rPr sz="1800" spc="-5" dirty="0">
                <a:latin typeface="Arial"/>
                <a:cs typeface="Arial"/>
              </a:rPr>
              <a:t>use</a:t>
            </a:r>
            <a:r>
              <a:rPr sz="1800" spc="-5" dirty="0">
                <a:solidFill>
                  <a:srgbClr val="996600"/>
                </a:solidFill>
                <a:latin typeface="Arial"/>
                <a:cs typeface="Arial"/>
              </a:rPr>
              <a:t> </a:t>
            </a:r>
            <a:r>
              <a:rPr sz="1800" u="heavy" spc="-5" dirty="0">
                <a:solidFill>
                  <a:srgbClr val="996600"/>
                </a:solidFill>
                <a:uFill>
                  <a:solidFill>
                    <a:srgbClr val="996600"/>
                  </a:solidFill>
                </a:uFill>
                <a:latin typeface="Arial"/>
                <a:cs typeface="Arial"/>
                <a:hlinkClick r:id="rId3"/>
              </a:rPr>
              <a:t>passive  voice</a:t>
            </a:r>
            <a:r>
              <a:rPr sz="1800" spc="-5" dirty="0">
                <a:latin typeface="Arial"/>
                <a:cs typeface="Arial"/>
              </a:rPr>
              <a:t>.</a:t>
            </a:r>
            <a:r>
              <a:rPr sz="1800" u="heavy" spc="-5" dirty="0">
                <a:solidFill>
                  <a:srgbClr val="996600"/>
                </a:solidFill>
                <a:uFill>
                  <a:solidFill>
                    <a:srgbClr val="996600"/>
                  </a:solidFill>
                </a:uFill>
                <a:latin typeface="Arial"/>
                <a:cs typeface="Arial"/>
                <a:hlinkClick r:id="rId4"/>
              </a:rPr>
              <a:t>Verb tenses</a:t>
            </a:r>
            <a:r>
              <a:rPr sz="1800" spc="-5" dirty="0">
                <a:solidFill>
                  <a:srgbClr val="996600"/>
                </a:solidFill>
                <a:latin typeface="Arial"/>
                <a:cs typeface="Arial"/>
                <a:hlinkClick r:id="rId4"/>
              </a:rPr>
              <a:t> </a:t>
            </a:r>
            <a:r>
              <a:rPr sz="1800" dirty="0">
                <a:latin typeface="Arial"/>
                <a:cs typeface="Arial"/>
              </a:rPr>
              <a:t>- </a:t>
            </a:r>
            <a:r>
              <a:rPr sz="1800" spc="-5" dirty="0">
                <a:latin typeface="Arial"/>
                <a:cs typeface="Arial"/>
              </a:rPr>
              <a:t>be consistent, </a:t>
            </a:r>
            <a:r>
              <a:rPr sz="1800" spc="-10" dirty="0">
                <a:latin typeface="Arial"/>
                <a:cs typeface="Arial"/>
              </a:rPr>
              <a:t>and </a:t>
            </a:r>
            <a:r>
              <a:rPr sz="1800" spc="-5" dirty="0">
                <a:latin typeface="Arial"/>
                <a:cs typeface="Arial"/>
              </a:rPr>
              <a:t>choose </a:t>
            </a:r>
            <a:r>
              <a:rPr sz="1800" dirty="0">
                <a:latin typeface="Arial"/>
                <a:cs typeface="Arial"/>
              </a:rPr>
              <a:t>the </a:t>
            </a:r>
            <a:r>
              <a:rPr sz="1800" spc="-5" dirty="0">
                <a:latin typeface="Arial"/>
                <a:cs typeface="Arial"/>
              </a:rPr>
              <a:t>correct</a:t>
            </a:r>
            <a:r>
              <a:rPr sz="1800" spc="55" dirty="0">
                <a:latin typeface="Arial"/>
                <a:cs typeface="Arial"/>
              </a:rPr>
              <a:t> </a:t>
            </a:r>
            <a:r>
              <a:rPr sz="1800" spc="-5" dirty="0">
                <a:latin typeface="Arial"/>
                <a:cs typeface="Arial"/>
              </a:rPr>
              <a:t>one!</a:t>
            </a:r>
            <a:endParaRPr sz="1800">
              <a:latin typeface="Arial"/>
              <a:cs typeface="Arial"/>
            </a:endParaRPr>
          </a:p>
        </p:txBody>
      </p:sp>
      <p:sp>
        <p:nvSpPr>
          <p:cNvPr id="6" name="object 6"/>
          <p:cNvSpPr/>
          <p:nvPr/>
        </p:nvSpPr>
        <p:spPr>
          <a:xfrm>
            <a:off x="8331200" y="533400"/>
            <a:ext cx="1828800" cy="8001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4721860" cy="665480"/>
          </a:xfrm>
          <a:prstGeom prst="rect">
            <a:avLst/>
          </a:prstGeom>
        </p:spPr>
        <p:txBody>
          <a:bodyPr vert="horz" wrap="square" lIns="0" tIns="12700" rIns="0" bIns="0" rtlCol="0">
            <a:spAutoFit/>
          </a:bodyPr>
          <a:lstStyle/>
          <a:p>
            <a:pPr marL="12700">
              <a:lnSpc>
                <a:spcPct val="100000"/>
              </a:lnSpc>
              <a:spcBef>
                <a:spcPts val="100"/>
              </a:spcBef>
            </a:pPr>
            <a:r>
              <a:rPr sz="4200" b="1" spc="-90" dirty="0">
                <a:solidFill>
                  <a:srgbClr val="006633"/>
                </a:solidFill>
                <a:latin typeface="Times New Roman"/>
                <a:cs typeface="Times New Roman"/>
              </a:rPr>
              <a:t>Exploratory</a:t>
            </a:r>
            <a:r>
              <a:rPr sz="4200" b="1" spc="-20" dirty="0">
                <a:solidFill>
                  <a:srgbClr val="006633"/>
                </a:solidFill>
                <a:latin typeface="Times New Roman"/>
                <a:cs typeface="Times New Roman"/>
              </a:rPr>
              <a:t> </a:t>
            </a:r>
            <a:r>
              <a:rPr sz="4200" b="1" spc="-6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1032763" y="1856358"/>
            <a:ext cx="10022840" cy="3953510"/>
          </a:xfrm>
          <a:prstGeom prst="rect">
            <a:avLst/>
          </a:prstGeom>
        </p:spPr>
        <p:txBody>
          <a:bodyPr vert="horz" wrap="square" lIns="0" tIns="13335" rIns="0" bIns="0" rtlCol="0">
            <a:spAutoFit/>
          </a:bodyPr>
          <a:lstStyle/>
          <a:p>
            <a:pPr marL="339090" marR="170180" indent="-326390">
              <a:lnSpc>
                <a:spcPct val="100000"/>
              </a:lnSpc>
              <a:spcBef>
                <a:spcPts val="105"/>
              </a:spcBef>
              <a:buClr>
                <a:srgbClr val="3A812E"/>
              </a:buClr>
              <a:buSzPct val="59615"/>
              <a:buFont typeface="Wingdings"/>
              <a:buChar char=""/>
              <a:tabLst>
                <a:tab pos="338455" algn="l"/>
                <a:tab pos="339090" algn="l"/>
              </a:tabLst>
            </a:pPr>
            <a:r>
              <a:rPr sz="2600" dirty="0">
                <a:latin typeface="Arial"/>
                <a:cs typeface="Arial"/>
              </a:rPr>
              <a:t>is a type of</a:t>
            </a:r>
            <a:r>
              <a:rPr sz="2600" dirty="0">
                <a:solidFill>
                  <a:srgbClr val="996600"/>
                </a:solidFill>
                <a:latin typeface="Arial"/>
                <a:cs typeface="Arial"/>
              </a:rPr>
              <a:t> </a:t>
            </a:r>
            <a:r>
              <a:rPr sz="2600" u="heavy" dirty="0">
                <a:solidFill>
                  <a:srgbClr val="996600"/>
                </a:solidFill>
                <a:uFill>
                  <a:solidFill>
                    <a:srgbClr val="996600"/>
                  </a:solidFill>
                </a:uFill>
                <a:latin typeface="Arial"/>
                <a:cs typeface="Arial"/>
                <a:hlinkClick r:id="rId2"/>
              </a:rPr>
              <a:t>research</a:t>
            </a:r>
            <a:r>
              <a:rPr sz="2600" dirty="0">
                <a:solidFill>
                  <a:srgbClr val="996600"/>
                </a:solidFill>
                <a:latin typeface="Arial"/>
                <a:cs typeface="Arial"/>
                <a:hlinkClick r:id="rId2"/>
              </a:rPr>
              <a:t> </a:t>
            </a:r>
            <a:r>
              <a:rPr sz="2600" dirty="0">
                <a:latin typeface="Arial"/>
                <a:cs typeface="Arial"/>
              </a:rPr>
              <a:t>conducted because a problem has not been  clearly</a:t>
            </a:r>
            <a:r>
              <a:rPr sz="2600" spc="-30" dirty="0">
                <a:latin typeface="Arial"/>
                <a:cs typeface="Arial"/>
              </a:rPr>
              <a:t> </a:t>
            </a:r>
            <a:r>
              <a:rPr sz="2600" dirty="0">
                <a:latin typeface="Arial"/>
                <a:cs typeface="Arial"/>
              </a:rPr>
              <a:t>defined.</a:t>
            </a:r>
            <a:endParaRPr sz="2600">
              <a:latin typeface="Arial"/>
              <a:cs typeface="Arial"/>
            </a:endParaRPr>
          </a:p>
          <a:p>
            <a:pPr>
              <a:lnSpc>
                <a:spcPct val="100000"/>
              </a:lnSpc>
              <a:spcBef>
                <a:spcPts val="50"/>
              </a:spcBef>
              <a:buChar char=""/>
            </a:pPr>
            <a:endParaRPr sz="3750">
              <a:latin typeface="Arial"/>
              <a:cs typeface="Arial"/>
            </a:endParaRPr>
          </a:p>
          <a:p>
            <a:pPr marL="339090" marR="117475" indent="-326390">
              <a:lnSpc>
                <a:spcPct val="100000"/>
              </a:lnSpc>
              <a:spcBef>
                <a:spcPts val="5"/>
              </a:spcBef>
              <a:buClr>
                <a:srgbClr val="3A812E"/>
              </a:buClr>
              <a:buSzPct val="59615"/>
              <a:buFont typeface="Wingdings"/>
              <a:buChar char=""/>
              <a:tabLst>
                <a:tab pos="338455" algn="l"/>
                <a:tab pos="339090" algn="l"/>
              </a:tabLst>
            </a:pPr>
            <a:r>
              <a:rPr sz="2600" dirty="0">
                <a:latin typeface="Arial"/>
                <a:cs typeface="Arial"/>
              </a:rPr>
              <a:t>helps determine the best research design, data collection method  and selection of</a:t>
            </a:r>
            <a:r>
              <a:rPr sz="2600" spc="-20" dirty="0">
                <a:latin typeface="Arial"/>
                <a:cs typeface="Arial"/>
              </a:rPr>
              <a:t> </a:t>
            </a:r>
            <a:r>
              <a:rPr sz="2600" dirty="0">
                <a:latin typeface="Arial"/>
                <a:cs typeface="Arial"/>
              </a:rPr>
              <a:t>subjects.</a:t>
            </a:r>
            <a:endParaRPr sz="2600">
              <a:latin typeface="Arial"/>
              <a:cs typeface="Arial"/>
            </a:endParaRPr>
          </a:p>
          <a:p>
            <a:pPr>
              <a:lnSpc>
                <a:spcPct val="100000"/>
              </a:lnSpc>
              <a:buChar char=""/>
            </a:pPr>
            <a:endParaRPr sz="3800">
              <a:latin typeface="Arial"/>
              <a:cs typeface="Arial"/>
            </a:endParaRPr>
          </a:p>
          <a:p>
            <a:pPr marL="339090" marR="5080" indent="-326390">
              <a:lnSpc>
                <a:spcPct val="100000"/>
              </a:lnSpc>
              <a:buClr>
                <a:srgbClr val="3A812E"/>
              </a:buClr>
              <a:buSzPct val="59615"/>
              <a:buFont typeface="Wingdings"/>
              <a:buChar char=""/>
              <a:tabLst>
                <a:tab pos="338455" algn="l"/>
                <a:tab pos="339090" algn="l"/>
              </a:tabLst>
            </a:pPr>
            <a:r>
              <a:rPr sz="2600" dirty="0">
                <a:latin typeface="Arial"/>
                <a:cs typeface="Arial"/>
              </a:rPr>
              <a:t>Given </a:t>
            </a:r>
            <a:r>
              <a:rPr sz="2600" spc="-5" dirty="0">
                <a:latin typeface="Arial"/>
                <a:cs typeface="Arial"/>
              </a:rPr>
              <a:t>its </a:t>
            </a:r>
            <a:r>
              <a:rPr sz="2600" dirty="0">
                <a:latin typeface="Arial"/>
                <a:cs typeface="Arial"/>
              </a:rPr>
              <a:t>fundamental nature, </a:t>
            </a:r>
            <a:r>
              <a:rPr sz="2600" spc="-5" dirty="0">
                <a:latin typeface="Arial"/>
                <a:cs typeface="Arial"/>
              </a:rPr>
              <a:t>it’s often </a:t>
            </a:r>
            <a:r>
              <a:rPr sz="2600" dirty="0">
                <a:latin typeface="Arial"/>
                <a:cs typeface="Arial"/>
              </a:rPr>
              <a:t>concludes that a perceived  problem does not actually</a:t>
            </a:r>
            <a:r>
              <a:rPr sz="2600" spc="-55" dirty="0">
                <a:latin typeface="Arial"/>
                <a:cs typeface="Arial"/>
              </a:rPr>
              <a:t> </a:t>
            </a:r>
            <a:r>
              <a:rPr sz="2600" dirty="0">
                <a:latin typeface="Arial"/>
                <a:cs typeface="Arial"/>
              </a:rPr>
              <a:t>exist.</a:t>
            </a:r>
            <a:endParaRPr sz="2600">
              <a:latin typeface="Arial"/>
              <a:cs typeface="Arial"/>
            </a:endParaRPr>
          </a:p>
          <a:p>
            <a:pPr marL="339090" indent="-326390">
              <a:lnSpc>
                <a:spcPct val="100000"/>
              </a:lnSpc>
              <a:spcBef>
                <a:spcPts val="585"/>
              </a:spcBef>
              <a:buClr>
                <a:srgbClr val="3A812E"/>
              </a:buClr>
              <a:buSzPct val="60416"/>
              <a:buFont typeface="Wingdings"/>
              <a:buChar char=""/>
              <a:tabLst>
                <a:tab pos="338455" algn="l"/>
                <a:tab pos="339090" algn="l"/>
              </a:tabLst>
            </a:pPr>
            <a:r>
              <a:rPr sz="2400" u="heavy" spc="-5" dirty="0">
                <a:solidFill>
                  <a:srgbClr val="996600"/>
                </a:solidFill>
                <a:uFill>
                  <a:solidFill>
                    <a:srgbClr val="996600"/>
                  </a:solidFill>
                </a:uFill>
                <a:latin typeface="Arial"/>
                <a:cs typeface="Arial"/>
              </a:rPr>
              <a:t>back</a:t>
            </a:r>
            <a:endParaRPr sz="24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4664710" cy="665480"/>
          </a:xfrm>
          <a:prstGeom prst="rect">
            <a:avLst/>
          </a:prstGeom>
        </p:spPr>
        <p:txBody>
          <a:bodyPr vert="horz" wrap="square" lIns="0" tIns="12700" rIns="0" bIns="0" rtlCol="0">
            <a:spAutoFit/>
          </a:bodyPr>
          <a:lstStyle/>
          <a:p>
            <a:pPr marL="12700">
              <a:lnSpc>
                <a:spcPct val="100000"/>
              </a:lnSpc>
              <a:spcBef>
                <a:spcPts val="100"/>
              </a:spcBef>
            </a:pPr>
            <a:r>
              <a:rPr sz="4200" spc="-55" dirty="0">
                <a:solidFill>
                  <a:srgbClr val="006633"/>
                </a:solidFill>
                <a:latin typeface="Times New Roman"/>
                <a:cs typeface="Times New Roman"/>
              </a:rPr>
              <a:t>Constructive</a:t>
            </a:r>
            <a:r>
              <a:rPr sz="4200" spc="-80" dirty="0">
                <a:solidFill>
                  <a:srgbClr val="006633"/>
                </a:solidFill>
                <a:latin typeface="Times New Roman"/>
                <a:cs typeface="Times New Roman"/>
              </a:rPr>
              <a:t> </a:t>
            </a:r>
            <a:r>
              <a:rPr sz="4200" spc="-9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688340" y="1543818"/>
            <a:ext cx="10696575" cy="3986529"/>
          </a:xfrm>
          <a:prstGeom prst="rect">
            <a:avLst/>
          </a:prstGeom>
        </p:spPr>
        <p:txBody>
          <a:bodyPr vert="horz" wrap="square" lIns="0" tIns="53975" rIns="0" bIns="0" rtlCol="0">
            <a:spAutoFit/>
          </a:bodyPr>
          <a:lstStyle/>
          <a:p>
            <a:pPr marL="355600" indent="-342900">
              <a:lnSpc>
                <a:spcPct val="100000"/>
              </a:lnSpc>
              <a:spcBef>
                <a:spcPts val="425"/>
              </a:spcBef>
              <a:buClr>
                <a:srgbClr val="CC9900"/>
              </a:buClr>
              <a:buSzPct val="65384"/>
              <a:buFont typeface="Wingdings"/>
              <a:buChar char=""/>
              <a:tabLst>
                <a:tab pos="354965" algn="l"/>
                <a:tab pos="355600" algn="l"/>
              </a:tabLst>
            </a:pPr>
            <a:r>
              <a:rPr sz="2600" b="1" dirty="0">
                <a:latin typeface="Arial"/>
                <a:cs typeface="Arial"/>
              </a:rPr>
              <a:t>Constructive</a:t>
            </a:r>
            <a:r>
              <a:rPr sz="2600" b="1" spc="-45" dirty="0">
                <a:latin typeface="Arial"/>
                <a:cs typeface="Arial"/>
              </a:rPr>
              <a:t> </a:t>
            </a:r>
            <a:r>
              <a:rPr sz="2600" b="1" dirty="0">
                <a:latin typeface="Arial"/>
                <a:cs typeface="Arial"/>
              </a:rPr>
              <a:t>research</a:t>
            </a:r>
            <a:endParaRPr sz="2600">
              <a:latin typeface="Arial"/>
              <a:cs typeface="Arial"/>
            </a:endParaRPr>
          </a:p>
          <a:p>
            <a:pPr marL="683260" lvl="1" indent="-327025">
              <a:lnSpc>
                <a:spcPct val="100000"/>
              </a:lnSpc>
              <a:spcBef>
                <a:spcPts val="270"/>
              </a:spcBef>
              <a:buClr>
                <a:srgbClr val="3A812E"/>
              </a:buClr>
              <a:buSzPct val="59090"/>
              <a:buFont typeface="Wingdings"/>
              <a:buChar char=""/>
              <a:tabLst>
                <a:tab pos="683260" algn="l"/>
                <a:tab pos="683895" algn="l"/>
              </a:tabLst>
            </a:pPr>
            <a:r>
              <a:rPr sz="2200" spc="-5" dirty="0">
                <a:latin typeface="Arial"/>
                <a:cs typeface="Arial"/>
              </a:rPr>
              <a:t>is perhaps the most common</a:t>
            </a:r>
            <a:r>
              <a:rPr sz="2200" spc="-5" dirty="0">
                <a:solidFill>
                  <a:srgbClr val="996600"/>
                </a:solidFill>
                <a:latin typeface="Arial"/>
                <a:cs typeface="Arial"/>
              </a:rPr>
              <a:t> </a:t>
            </a:r>
            <a:r>
              <a:rPr sz="2200" u="heavy" spc="-5" dirty="0">
                <a:solidFill>
                  <a:srgbClr val="996600"/>
                </a:solidFill>
                <a:uFill>
                  <a:solidFill>
                    <a:srgbClr val="996600"/>
                  </a:solidFill>
                </a:uFill>
                <a:latin typeface="Arial"/>
                <a:cs typeface="Arial"/>
                <a:hlinkClick r:id="rId2"/>
              </a:rPr>
              <a:t>computer science</a:t>
            </a:r>
            <a:r>
              <a:rPr sz="2200" spc="-5" dirty="0">
                <a:solidFill>
                  <a:srgbClr val="996600"/>
                </a:solidFill>
                <a:latin typeface="Arial"/>
                <a:cs typeface="Arial"/>
                <a:hlinkClick r:id="rId2"/>
              </a:rPr>
              <a:t> </a:t>
            </a:r>
            <a:r>
              <a:rPr sz="2200" spc="-5" dirty="0">
                <a:latin typeface="Arial"/>
                <a:cs typeface="Arial"/>
              </a:rPr>
              <a:t>research</a:t>
            </a:r>
            <a:r>
              <a:rPr sz="2200" spc="155" dirty="0">
                <a:latin typeface="Arial"/>
                <a:cs typeface="Arial"/>
              </a:rPr>
              <a:t> </a:t>
            </a:r>
            <a:r>
              <a:rPr sz="2200" spc="-5" dirty="0">
                <a:latin typeface="Arial"/>
                <a:cs typeface="Arial"/>
              </a:rPr>
              <a:t>method.</a:t>
            </a:r>
            <a:endParaRPr sz="2200">
              <a:latin typeface="Arial"/>
              <a:cs typeface="Arial"/>
            </a:endParaRPr>
          </a:p>
          <a:p>
            <a:pPr lvl="1">
              <a:lnSpc>
                <a:spcPct val="100000"/>
              </a:lnSpc>
              <a:spcBef>
                <a:spcPts val="15"/>
              </a:spcBef>
              <a:buChar char=""/>
            </a:pPr>
            <a:endParaRPr sz="3000">
              <a:latin typeface="Arial"/>
              <a:cs typeface="Arial"/>
            </a:endParaRPr>
          </a:p>
          <a:p>
            <a:pPr marL="683260" marR="43180" lvl="1" indent="-326390">
              <a:lnSpc>
                <a:spcPts val="2380"/>
              </a:lnSpc>
              <a:buClr>
                <a:srgbClr val="3A812E"/>
              </a:buClr>
              <a:buSzPct val="59090"/>
              <a:buFont typeface="Wingdings"/>
              <a:buChar char=""/>
              <a:tabLst>
                <a:tab pos="683260" algn="l"/>
                <a:tab pos="683895" algn="l"/>
              </a:tabLst>
            </a:pPr>
            <a:r>
              <a:rPr sz="2200" spc="-5" dirty="0">
                <a:latin typeface="Arial"/>
                <a:cs typeface="Arial"/>
              </a:rPr>
              <a:t>This type of approach </a:t>
            </a:r>
            <a:r>
              <a:rPr sz="2200" spc="-10" dirty="0">
                <a:latin typeface="Arial"/>
                <a:cs typeface="Arial"/>
              </a:rPr>
              <a:t>demands </a:t>
            </a:r>
            <a:r>
              <a:rPr sz="2200" spc="-5" dirty="0">
                <a:latin typeface="Arial"/>
                <a:cs typeface="Arial"/>
              </a:rPr>
              <a:t>a form of validation that doesn’t need to be quite  as empirically based as in other types of research like</a:t>
            </a:r>
            <a:r>
              <a:rPr sz="2200" spc="-5" dirty="0">
                <a:solidFill>
                  <a:srgbClr val="996600"/>
                </a:solidFill>
                <a:latin typeface="Arial"/>
                <a:cs typeface="Arial"/>
              </a:rPr>
              <a:t> </a:t>
            </a:r>
            <a:r>
              <a:rPr sz="2200" u="heavy" spc="-5" dirty="0">
                <a:solidFill>
                  <a:srgbClr val="996600"/>
                </a:solidFill>
                <a:uFill>
                  <a:solidFill>
                    <a:srgbClr val="996600"/>
                  </a:solidFill>
                </a:uFill>
                <a:latin typeface="Arial"/>
                <a:cs typeface="Arial"/>
                <a:hlinkClick r:id="rId3"/>
              </a:rPr>
              <a:t>exploratory</a:t>
            </a:r>
            <a:r>
              <a:rPr sz="2200" u="heavy" spc="220" dirty="0">
                <a:solidFill>
                  <a:srgbClr val="996600"/>
                </a:solidFill>
                <a:uFill>
                  <a:solidFill>
                    <a:srgbClr val="996600"/>
                  </a:solidFill>
                </a:uFill>
                <a:latin typeface="Arial"/>
                <a:cs typeface="Arial"/>
                <a:hlinkClick r:id="rId3"/>
              </a:rPr>
              <a:t> </a:t>
            </a:r>
            <a:r>
              <a:rPr sz="2200" u="heavy" dirty="0">
                <a:solidFill>
                  <a:srgbClr val="996600"/>
                </a:solidFill>
                <a:uFill>
                  <a:solidFill>
                    <a:srgbClr val="996600"/>
                  </a:solidFill>
                </a:uFill>
                <a:latin typeface="Arial"/>
                <a:cs typeface="Arial"/>
                <a:hlinkClick r:id="rId3"/>
              </a:rPr>
              <a:t>research</a:t>
            </a:r>
            <a:r>
              <a:rPr sz="2200" dirty="0">
                <a:latin typeface="Arial"/>
                <a:cs typeface="Arial"/>
              </a:rPr>
              <a:t>.</a:t>
            </a:r>
            <a:endParaRPr sz="2200">
              <a:latin typeface="Arial"/>
              <a:cs typeface="Arial"/>
            </a:endParaRPr>
          </a:p>
          <a:p>
            <a:pPr lvl="1">
              <a:lnSpc>
                <a:spcPct val="100000"/>
              </a:lnSpc>
              <a:spcBef>
                <a:spcPts val="25"/>
              </a:spcBef>
              <a:buChar char=""/>
            </a:pPr>
            <a:endParaRPr sz="2700">
              <a:latin typeface="Arial"/>
              <a:cs typeface="Arial"/>
            </a:endParaRPr>
          </a:p>
          <a:p>
            <a:pPr marL="683260" lvl="1" indent="-327025">
              <a:lnSpc>
                <a:spcPct val="100000"/>
              </a:lnSpc>
              <a:buClr>
                <a:srgbClr val="3A812E"/>
              </a:buClr>
              <a:buSzPct val="59090"/>
              <a:buFont typeface="Wingdings"/>
              <a:buChar char=""/>
              <a:tabLst>
                <a:tab pos="683260" algn="l"/>
                <a:tab pos="683895" algn="l"/>
              </a:tabLst>
            </a:pPr>
            <a:r>
              <a:rPr sz="2200" spc="-5" dirty="0">
                <a:latin typeface="Arial"/>
                <a:cs typeface="Arial"/>
              </a:rPr>
              <a:t>the conclusions have to be objectively argued and</a:t>
            </a:r>
            <a:r>
              <a:rPr sz="2200" spc="50" dirty="0">
                <a:latin typeface="Arial"/>
                <a:cs typeface="Arial"/>
              </a:rPr>
              <a:t> </a:t>
            </a:r>
            <a:r>
              <a:rPr sz="2200" spc="-5" dirty="0">
                <a:latin typeface="Arial"/>
                <a:cs typeface="Arial"/>
              </a:rPr>
              <a:t>defined.</a:t>
            </a:r>
            <a:endParaRPr sz="2200">
              <a:latin typeface="Arial"/>
              <a:cs typeface="Arial"/>
            </a:endParaRPr>
          </a:p>
          <a:p>
            <a:pPr lvl="1">
              <a:lnSpc>
                <a:spcPct val="100000"/>
              </a:lnSpc>
              <a:spcBef>
                <a:spcPts val="5"/>
              </a:spcBef>
              <a:buChar char=""/>
            </a:pPr>
            <a:endParaRPr sz="2750">
              <a:latin typeface="Arial"/>
              <a:cs typeface="Arial"/>
            </a:endParaRPr>
          </a:p>
          <a:p>
            <a:pPr marL="683260" lvl="1" indent="-327025">
              <a:lnSpc>
                <a:spcPts val="2510"/>
              </a:lnSpc>
              <a:buClr>
                <a:srgbClr val="3A812E"/>
              </a:buClr>
              <a:buSzPct val="59090"/>
              <a:buFont typeface="Wingdings"/>
              <a:buChar char=""/>
              <a:tabLst>
                <a:tab pos="683260" algn="l"/>
                <a:tab pos="683895" algn="l"/>
              </a:tabLst>
            </a:pPr>
            <a:r>
              <a:rPr sz="2200" spc="-5" dirty="0">
                <a:latin typeface="Arial"/>
                <a:cs typeface="Arial"/>
              </a:rPr>
              <a:t>This may involve evaluating the </a:t>
            </a:r>
            <a:r>
              <a:rPr sz="2200" spc="-240" dirty="0">
                <a:latin typeface="Arial"/>
                <a:cs typeface="Arial"/>
              </a:rPr>
              <a:t>―construct‖ </a:t>
            </a:r>
            <a:r>
              <a:rPr sz="2200" spc="-5" dirty="0">
                <a:latin typeface="Arial"/>
                <a:cs typeface="Arial"/>
              </a:rPr>
              <a:t>being developed analytically</a:t>
            </a:r>
            <a:r>
              <a:rPr sz="2200" spc="-70" dirty="0">
                <a:latin typeface="Arial"/>
                <a:cs typeface="Arial"/>
              </a:rPr>
              <a:t> </a:t>
            </a:r>
            <a:r>
              <a:rPr sz="2200" spc="-5" dirty="0">
                <a:latin typeface="Arial"/>
                <a:cs typeface="Arial"/>
              </a:rPr>
              <a:t>against</a:t>
            </a:r>
            <a:endParaRPr sz="2200">
              <a:latin typeface="Arial"/>
              <a:cs typeface="Arial"/>
            </a:endParaRPr>
          </a:p>
          <a:p>
            <a:pPr marL="683260">
              <a:lnSpc>
                <a:spcPts val="2510"/>
              </a:lnSpc>
            </a:pPr>
            <a:r>
              <a:rPr sz="2200" spc="-5" dirty="0">
                <a:latin typeface="Arial"/>
                <a:cs typeface="Arial"/>
              </a:rPr>
              <a:t>some predefined criteria or performing some </a:t>
            </a:r>
            <a:r>
              <a:rPr sz="2200" u="heavy" spc="-5" dirty="0">
                <a:solidFill>
                  <a:srgbClr val="996600"/>
                </a:solidFill>
                <a:uFill>
                  <a:solidFill>
                    <a:srgbClr val="996600"/>
                  </a:solidFill>
                </a:uFill>
                <a:latin typeface="Arial"/>
                <a:cs typeface="Arial"/>
                <a:hlinkClick r:id="rId4"/>
              </a:rPr>
              <a:t>benchmark</a:t>
            </a:r>
            <a:r>
              <a:rPr sz="2200" spc="-5" dirty="0">
                <a:solidFill>
                  <a:srgbClr val="996600"/>
                </a:solidFill>
                <a:latin typeface="Arial"/>
                <a:cs typeface="Arial"/>
                <a:hlinkClick r:id="rId4"/>
              </a:rPr>
              <a:t> </a:t>
            </a:r>
            <a:r>
              <a:rPr sz="2200" spc="-5" dirty="0">
                <a:latin typeface="Arial"/>
                <a:cs typeface="Arial"/>
              </a:rPr>
              <a:t>tests with the</a:t>
            </a:r>
            <a:r>
              <a:rPr sz="2200" spc="335" dirty="0">
                <a:latin typeface="Arial"/>
                <a:cs typeface="Arial"/>
              </a:rPr>
              <a:t> </a:t>
            </a:r>
            <a:r>
              <a:rPr sz="2200" u="heavy" spc="-5" dirty="0">
                <a:solidFill>
                  <a:srgbClr val="996600"/>
                </a:solidFill>
                <a:uFill>
                  <a:solidFill>
                    <a:srgbClr val="996600"/>
                  </a:solidFill>
                </a:uFill>
                <a:latin typeface="Arial"/>
                <a:cs typeface="Arial"/>
                <a:hlinkClick r:id="rId5"/>
              </a:rPr>
              <a:t>prototype</a:t>
            </a:r>
            <a:r>
              <a:rPr sz="2200" spc="-5" dirty="0">
                <a:latin typeface="Arial"/>
                <a:cs typeface="Arial"/>
              </a:rPr>
              <a:t>.</a:t>
            </a:r>
            <a:endParaRPr sz="2200">
              <a:latin typeface="Arial"/>
              <a:cs typeface="Arial"/>
            </a:endParaRPr>
          </a:p>
          <a:p>
            <a:pPr marL="683260" lvl="1" indent="-327025">
              <a:lnSpc>
                <a:spcPct val="100000"/>
              </a:lnSpc>
              <a:spcBef>
                <a:spcPts val="250"/>
              </a:spcBef>
              <a:buClr>
                <a:srgbClr val="3A812E"/>
              </a:buClr>
              <a:buSzPct val="60000"/>
              <a:buFont typeface="Wingdings"/>
              <a:buChar char=""/>
              <a:tabLst>
                <a:tab pos="683260" algn="l"/>
                <a:tab pos="683895" algn="l"/>
              </a:tabLst>
            </a:pPr>
            <a:r>
              <a:rPr sz="2000" u="heavy" dirty="0">
                <a:solidFill>
                  <a:srgbClr val="996600"/>
                </a:solidFill>
                <a:uFill>
                  <a:solidFill>
                    <a:srgbClr val="996600"/>
                  </a:solidFill>
                </a:uFill>
                <a:latin typeface="Arial"/>
                <a:cs typeface="Arial"/>
              </a:rPr>
              <a:t>back</a:t>
            </a:r>
            <a:endParaRPr sz="2000">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4037329" cy="665480"/>
          </a:xfrm>
          <a:prstGeom prst="rect">
            <a:avLst/>
          </a:prstGeom>
        </p:spPr>
        <p:txBody>
          <a:bodyPr vert="horz" wrap="square" lIns="0" tIns="12700" rIns="0" bIns="0" rtlCol="0">
            <a:spAutoFit/>
          </a:bodyPr>
          <a:lstStyle/>
          <a:p>
            <a:pPr marL="12700">
              <a:lnSpc>
                <a:spcPct val="100000"/>
              </a:lnSpc>
              <a:spcBef>
                <a:spcPts val="100"/>
              </a:spcBef>
              <a:tabLst>
                <a:tab pos="2162810" algn="l"/>
              </a:tabLst>
            </a:pPr>
            <a:r>
              <a:rPr sz="4200" spc="70" dirty="0">
                <a:solidFill>
                  <a:srgbClr val="006633"/>
                </a:solidFill>
                <a:latin typeface="Times New Roman"/>
                <a:cs typeface="Times New Roman"/>
              </a:rPr>
              <a:t>Em</a:t>
            </a:r>
            <a:r>
              <a:rPr sz="4200" spc="55" dirty="0">
                <a:solidFill>
                  <a:srgbClr val="006633"/>
                </a:solidFill>
                <a:latin typeface="Times New Roman"/>
                <a:cs typeface="Times New Roman"/>
              </a:rPr>
              <a:t>p</a:t>
            </a:r>
            <a:r>
              <a:rPr sz="4200" spc="-150" dirty="0">
                <a:solidFill>
                  <a:srgbClr val="006633"/>
                </a:solidFill>
                <a:latin typeface="Times New Roman"/>
                <a:cs typeface="Times New Roman"/>
              </a:rPr>
              <a:t>irical</a:t>
            </a:r>
            <a:r>
              <a:rPr sz="4200" dirty="0">
                <a:solidFill>
                  <a:srgbClr val="006633"/>
                </a:solidFill>
                <a:latin typeface="Times New Roman"/>
                <a:cs typeface="Times New Roman"/>
              </a:rPr>
              <a:t>	</a:t>
            </a:r>
            <a:r>
              <a:rPr sz="4200" spc="-9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586841" y="1104646"/>
            <a:ext cx="10848340" cy="4065270"/>
          </a:xfrm>
          <a:prstGeom prst="rect">
            <a:avLst/>
          </a:prstGeom>
        </p:spPr>
        <p:txBody>
          <a:bodyPr vert="horz" wrap="square" lIns="0" tIns="12700" rIns="0" bIns="0" rtlCol="0">
            <a:spAutoFit/>
          </a:bodyPr>
          <a:lstStyle/>
          <a:p>
            <a:pPr marL="355600" indent="-342900">
              <a:lnSpc>
                <a:spcPct val="100000"/>
              </a:lnSpc>
              <a:spcBef>
                <a:spcPts val="100"/>
              </a:spcBef>
              <a:buClr>
                <a:srgbClr val="CC9900"/>
              </a:buClr>
              <a:buSzPct val="64285"/>
              <a:buFont typeface="Wingdings"/>
              <a:buChar char=""/>
              <a:tabLst>
                <a:tab pos="354965" algn="l"/>
                <a:tab pos="355600" algn="l"/>
              </a:tabLst>
            </a:pPr>
            <a:r>
              <a:rPr sz="2100" b="1" spc="-5" dirty="0">
                <a:latin typeface="Arial"/>
                <a:cs typeface="Arial"/>
              </a:rPr>
              <a:t>Empirical</a:t>
            </a:r>
            <a:r>
              <a:rPr sz="2100" b="1" spc="-20" dirty="0">
                <a:latin typeface="Arial"/>
                <a:cs typeface="Arial"/>
              </a:rPr>
              <a:t> </a:t>
            </a:r>
            <a:r>
              <a:rPr sz="2100" b="1" spc="-5" dirty="0">
                <a:latin typeface="Arial"/>
                <a:cs typeface="Arial"/>
              </a:rPr>
              <a:t>research</a:t>
            </a:r>
            <a:endParaRPr sz="2100">
              <a:latin typeface="Arial"/>
              <a:cs typeface="Arial"/>
            </a:endParaRPr>
          </a:p>
          <a:p>
            <a:pPr marL="753110" lvl="1" indent="-396875">
              <a:lnSpc>
                <a:spcPct val="100000"/>
              </a:lnSpc>
              <a:buClr>
                <a:srgbClr val="3A812E"/>
              </a:buClr>
              <a:buSzPct val="60000"/>
              <a:buFont typeface="Wingdings"/>
              <a:buChar char=""/>
              <a:tabLst>
                <a:tab pos="753110" algn="l"/>
                <a:tab pos="753745" algn="l"/>
              </a:tabLst>
            </a:pPr>
            <a:r>
              <a:rPr sz="2000" dirty="0">
                <a:latin typeface="Arial"/>
                <a:cs typeface="Arial"/>
              </a:rPr>
              <a:t>is any research that bases its findings on direct or indirect</a:t>
            </a:r>
            <a:r>
              <a:rPr sz="2000" dirty="0">
                <a:solidFill>
                  <a:srgbClr val="996600"/>
                </a:solidFill>
                <a:latin typeface="Arial"/>
                <a:cs typeface="Arial"/>
              </a:rPr>
              <a:t> </a:t>
            </a:r>
            <a:r>
              <a:rPr sz="2000" u="heavy" dirty="0">
                <a:solidFill>
                  <a:srgbClr val="996600"/>
                </a:solidFill>
                <a:uFill>
                  <a:solidFill>
                    <a:srgbClr val="996600"/>
                  </a:solidFill>
                </a:uFill>
                <a:latin typeface="Arial"/>
                <a:cs typeface="Arial"/>
                <a:hlinkClick r:id="rId2"/>
              </a:rPr>
              <a:t>observation</a:t>
            </a:r>
            <a:r>
              <a:rPr sz="2000" dirty="0">
                <a:solidFill>
                  <a:srgbClr val="996600"/>
                </a:solidFill>
                <a:latin typeface="Arial"/>
                <a:cs typeface="Arial"/>
                <a:hlinkClick r:id="rId2"/>
              </a:rPr>
              <a:t> </a:t>
            </a:r>
            <a:r>
              <a:rPr sz="2000" dirty="0">
                <a:latin typeface="Arial"/>
                <a:cs typeface="Arial"/>
              </a:rPr>
              <a:t>as its test of</a:t>
            </a:r>
            <a:r>
              <a:rPr sz="2000" spc="-275" dirty="0">
                <a:solidFill>
                  <a:srgbClr val="996600"/>
                </a:solidFill>
                <a:latin typeface="Arial"/>
                <a:cs typeface="Arial"/>
                <a:hlinkClick r:id="rId3"/>
              </a:rPr>
              <a:t> </a:t>
            </a:r>
            <a:r>
              <a:rPr sz="2000" u="heavy" dirty="0">
                <a:solidFill>
                  <a:srgbClr val="996600"/>
                </a:solidFill>
                <a:uFill>
                  <a:solidFill>
                    <a:srgbClr val="996600"/>
                  </a:solidFill>
                </a:uFill>
                <a:latin typeface="Arial"/>
                <a:cs typeface="Arial"/>
                <a:hlinkClick r:id="rId3"/>
              </a:rPr>
              <a:t>reality</a:t>
            </a:r>
            <a:r>
              <a:rPr sz="2000" dirty="0">
                <a:latin typeface="Arial"/>
                <a:cs typeface="Arial"/>
              </a:rPr>
              <a:t>.</a:t>
            </a:r>
            <a:endParaRPr sz="2000">
              <a:latin typeface="Arial"/>
              <a:cs typeface="Arial"/>
            </a:endParaRPr>
          </a:p>
          <a:p>
            <a:pPr lvl="1">
              <a:lnSpc>
                <a:spcPct val="100000"/>
              </a:lnSpc>
              <a:spcBef>
                <a:spcPts val="45"/>
              </a:spcBef>
              <a:buClr>
                <a:srgbClr val="3A812E"/>
              </a:buClr>
              <a:buFont typeface="Wingdings"/>
              <a:buChar char=""/>
            </a:pPr>
            <a:endParaRPr sz="2050">
              <a:latin typeface="Arial"/>
              <a:cs typeface="Arial"/>
            </a:endParaRPr>
          </a:p>
          <a:p>
            <a:pPr marL="683260" lvl="1" indent="-327025">
              <a:lnSpc>
                <a:spcPts val="2160"/>
              </a:lnSpc>
              <a:spcBef>
                <a:spcPts val="5"/>
              </a:spcBef>
              <a:buClr>
                <a:srgbClr val="3A812E"/>
              </a:buClr>
              <a:buSzPct val="60000"/>
              <a:buFont typeface="Wingdings"/>
              <a:buChar char=""/>
              <a:tabLst>
                <a:tab pos="682625" algn="l"/>
                <a:tab pos="683895" algn="l"/>
              </a:tabLst>
            </a:pPr>
            <a:r>
              <a:rPr sz="2000" dirty="0">
                <a:latin typeface="Arial"/>
                <a:cs typeface="Arial"/>
              </a:rPr>
              <a:t>Such research may also be conducted according to</a:t>
            </a:r>
            <a:r>
              <a:rPr sz="2000" dirty="0">
                <a:solidFill>
                  <a:srgbClr val="996600"/>
                </a:solidFill>
                <a:latin typeface="Arial"/>
                <a:cs typeface="Arial"/>
              </a:rPr>
              <a:t> </a:t>
            </a:r>
            <a:r>
              <a:rPr sz="2000" u="heavy" dirty="0">
                <a:solidFill>
                  <a:srgbClr val="996600"/>
                </a:solidFill>
                <a:uFill>
                  <a:solidFill>
                    <a:srgbClr val="996600"/>
                  </a:solidFill>
                </a:uFill>
                <a:latin typeface="Arial"/>
                <a:cs typeface="Arial"/>
                <a:hlinkClick r:id="rId4"/>
              </a:rPr>
              <a:t>hypothetico-deductive</a:t>
            </a:r>
            <a:r>
              <a:rPr sz="2000" spc="-215" dirty="0">
                <a:solidFill>
                  <a:srgbClr val="996600"/>
                </a:solidFill>
                <a:latin typeface="Arial"/>
                <a:cs typeface="Arial"/>
                <a:hlinkClick r:id="rId4"/>
              </a:rPr>
              <a:t> </a:t>
            </a:r>
            <a:r>
              <a:rPr sz="2000" dirty="0">
                <a:latin typeface="Arial"/>
                <a:cs typeface="Arial"/>
              </a:rPr>
              <a:t>procedures,</a:t>
            </a:r>
            <a:endParaRPr sz="2000">
              <a:latin typeface="Arial"/>
              <a:cs typeface="Arial"/>
            </a:endParaRPr>
          </a:p>
          <a:p>
            <a:pPr marL="683260">
              <a:lnSpc>
                <a:spcPts val="2160"/>
              </a:lnSpc>
            </a:pPr>
            <a:r>
              <a:rPr sz="2000" dirty="0">
                <a:latin typeface="Arial"/>
                <a:cs typeface="Arial"/>
              </a:rPr>
              <a:t>such as those developed from the work of </a:t>
            </a:r>
            <a:r>
              <a:rPr sz="2000" u="heavy" dirty="0">
                <a:solidFill>
                  <a:srgbClr val="996600"/>
                </a:solidFill>
                <a:uFill>
                  <a:solidFill>
                    <a:srgbClr val="996600"/>
                  </a:solidFill>
                </a:uFill>
                <a:latin typeface="Arial"/>
                <a:cs typeface="Arial"/>
                <a:hlinkClick r:id="rId5"/>
              </a:rPr>
              <a:t>R. </a:t>
            </a:r>
            <a:r>
              <a:rPr sz="2000" u="heavy" spc="-5" dirty="0">
                <a:solidFill>
                  <a:srgbClr val="996600"/>
                </a:solidFill>
                <a:uFill>
                  <a:solidFill>
                    <a:srgbClr val="996600"/>
                  </a:solidFill>
                </a:uFill>
                <a:latin typeface="Arial"/>
                <a:cs typeface="Arial"/>
                <a:hlinkClick r:id="rId5"/>
              </a:rPr>
              <a:t>A.</a:t>
            </a:r>
            <a:r>
              <a:rPr sz="2000" u="heavy" spc="-170" dirty="0">
                <a:solidFill>
                  <a:srgbClr val="996600"/>
                </a:solidFill>
                <a:uFill>
                  <a:solidFill>
                    <a:srgbClr val="996600"/>
                  </a:solidFill>
                </a:uFill>
                <a:latin typeface="Arial"/>
                <a:cs typeface="Arial"/>
                <a:hlinkClick r:id="rId5"/>
              </a:rPr>
              <a:t> </a:t>
            </a:r>
            <a:r>
              <a:rPr sz="2000" u="heavy" dirty="0">
                <a:solidFill>
                  <a:srgbClr val="996600"/>
                </a:solidFill>
                <a:uFill>
                  <a:solidFill>
                    <a:srgbClr val="996600"/>
                  </a:solidFill>
                </a:uFill>
                <a:latin typeface="Arial"/>
                <a:cs typeface="Arial"/>
                <a:hlinkClick r:id="rId5"/>
              </a:rPr>
              <a:t>Fisher</a:t>
            </a:r>
            <a:r>
              <a:rPr sz="2000" dirty="0">
                <a:latin typeface="Arial"/>
                <a:cs typeface="Arial"/>
              </a:rPr>
              <a:t>.</a:t>
            </a:r>
            <a:endParaRPr sz="2000">
              <a:latin typeface="Arial"/>
              <a:cs typeface="Arial"/>
            </a:endParaRPr>
          </a:p>
          <a:p>
            <a:pPr>
              <a:lnSpc>
                <a:spcPct val="100000"/>
              </a:lnSpc>
            </a:pPr>
            <a:endParaRPr sz="2500">
              <a:latin typeface="Arial"/>
              <a:cs typeface="Arial"/>
            </a:endParaRPr>
          </a:p>
          <a:p>
            <a:pPr marL="683260" marR="106680" lvl="1" indent="-326390">
              <a:lnSpc>
                <a:spcPct val="80000"/>
              </a:lnSpc>
              <a:spcBef>
                <a:spcPts val="5"/>
              </a:spcBef>
              <a:buClr>
                <a:srgbClr val="3A812E"/>
              </a:buClr>
              <a:buSzPct val="60000"/>
              <a:buFont typeface="Wingdings"/>
              <a:buChar char=""/>
              <a:tabLst>
                <a:tab pos="682625" algn="l"/>
                <a:tab pos="683895" algn="l"/>
              </a:tabLst>
            </a:pPr>
            <a:r>
              <a:rPr sz="2000" dirty="0">
                <a:latin typeface="Arial"/>
                <a:cs typeface="Arial"/>
              </a:rPr>
              <a:t>The researcher attempts to describe accurately the interaction between the instrument</a:t>
            </a:r>
            <a:r>
              <a:rPr sz="2000" spc="-305" dirty="0">
                <a:latin typeface="Arial"/>
                <a:cs typeface="Arial"/>
              </a:rPr>
              <a:t> </a:t>
            </a:r>
            <a:r>
              <a:rPr sz="2000" dirty="0">
                <a:latin typeface="Arial"/>
                <a:cs typeface="Arial"/>
              </a:rPr>
              <a:t>(or  the human senses) and the </a:t>
            </a:r>
            <a:r>
              <a:rPr sz="2000" spc="-5" dirty="0">
                <a:latin typeface="Arial"/>
                <a:cs typeface="Arial"/>
              </a:rPr>
              <a:t>entity </a:t>
            </a:r>
            <a:r>
              <a:rPr sz="2000" dirty="0">
                <a:latin typeface="Arial"/>
                <a:cs typeface="Arial"/>
              </a:rPr>
              <a:t>being</a:t>
            </a:r>
            <a:r>
              <a:rPr sz="2000" spc="-150" dirty="0">
                <a:latin typeface="Arial"/>
                <a:cs typeface="Arial"/>
              </a:rPr>
              <a:t> </a:t>
            </a:r>
            <a:r>
              <a:rPr sz="2000" dirty="0">
                <a:latin typeface="Arial"/>
                <a:cs typeface="Arial"/>
              </a:rPr>
              <a:t>observed.</a:t>
            </a:r>
            <a:endParaRPr sz="2000">
              <a:latin typeface="Arial"/>
              <a:cs typeface="Arial"/>
            </a:endParaRPr>
          </a:p>
          <a:p>
            <a:pPr lvl="1">
              <a:lnSpc>
                <a:spcPct val="100000"/>
              </a:lnSpc>
              <a:spcBef>
                <a:spcPts val="45"/>
              </a:spcBef>
              <a:buClr>
                <a:srgbClr val="3A812E"/>
              </a:buClr>
              <a:buFont typeface="Wingdings"/>
              <a:buChar char=""/>
            </a:pPr>
            <a:endParaRPr sz="2450">
              <a:latin typeface="Arial"/>
              <a:cs typeface="Arial"/>
            </a:endParaRPr>
          </a:p>
          <a:p>
            <a:pPr marL="683260" marR="89535" lvl="1" indent="-326390">
              <a:lnSpc>
                <a:spcPts val="1920"/>
              </a:lnSpc>
              <a:buClr>
                <a:srgbClr val="3A812E"/>
              </a:buClr>
              <a:buSzPct val="60000"/>
              <a:buFont typeface="Wingdings"/>
              <a:buChar char=""/>
              <a:tabLst>
                <a:tab pos="682625" algn="l"/>
                <a:tab pos="683895" algn="l"/>
              </a:tabLst>
            </a:pPr>
            <a:r>
              <a:rPr sz="2000" dirty="0">
                <a:latin typeface="Arial"/>
                <a:cs typeface="Arial"/>
              </a:rPr>
              <a:t>If instrumentation is involved, the researcher is expected to</a:t>
            </a:r>
            <a:r>
              <a:rPr sz="2000" dirty="0">
                <a:solidFill>
                  <a:srgbClr val="996600"/>
                </a:solidFill>
                <a:latin typeface="Arial"/>
                <a:cs typeface="Arial"/>
              </a:rPr>
              <a:t> </a:t>
            </a:r>
            <a:r>
              <a:rPr sz="2000" u="heavy" dirty="0">
                <a:solidFill>
                  <a:srgbClr val="996600"/>
                </a:solidFill>
                <a:uFill>
                  <a:solidFill>
                    <a:srgbClr val="996600"/>
                  </a:solidFill>
                </a:uFill>
                <a:latin typeface="Arial"/>
                <a:cs typeface="Arial"/>
                <a:hlinkClick r:id="rId6"/>
              </a:rPr>
              <a:t>calibrate</a:t>
            </a:r>
            <a:r>
              <a:rPr sz="2000" dirty="0">
                <a:solidFill>
                  <a:srgbClr val="996600"/>
                </a:solidFill>
                <a:latin typeface="Arial"/>
                <a:cs typeface="Arial"/>
                <a:hlinkClick r:id="rId6"/>
              </a:rPr>
              <a:t> </a:t>
            </a:r>
            <a:r>
              <a:rPr sz="2000" dirty="0">
                <a:latin typeface="Arial"/>
                <a:cs typeface="Arial"/>
              </a:rPr>
              <a:t>her/his instrument</a:t>
            </a:r>
            <a:r>
              <a:rPr sz="2000" spc="-254" dirty="0">
                <a:latin typeface="Arial"/>
                <a:cs typeface="Arial"/>
              </a:rPr>
              <a:t> </a:t>
            </a:r>
            <a:r>
              <a:rPr sz="2000" dirty="0">
                <a:latin typeface="Arial"/>
                <a:cs typeface="Arial"/>
              </a:rPr>
              <a:t>by  applying it </a:t>
            </a:r>
            <a:r>
              <a:rPr sz="2000" spc="-5" dirty="0">
                <a:latin typeface="Arial"/>
                <a:cs typeface="Arial"/>
              </a:rPr>
              <a:t>to </a:t>
            </a:r>
            <a:r>
              <a:rPr sz="2000" dirty="0">
                <a:latin typeface="Arial"/>
                <a:cs typeface="Arial"/>
              </a:rPr>
              <a:t>known standard objects and documenting the results before applying it </a:t>
            </a:r>
            <a:r>
              <a:rPr sz="2000" spc="-5" dirty="0">
                <a:latin typeface="Arial"/>
                <a:cs typeface="Arial"/>
              </a:rPr>
              <a:t>to  </a:t>
            </a:r>
            <a:r>
              <a:rPr sz="2000" dirty="0">
                <a:latin typeface="Arial"/>
                <a:cs typeface="Arial"/>
              </a:rPr>
              <a:t>unknown</a:t>
            </a:r>
            <a:r>
              <a:rPr sz="2000" spc="-35" dirty="0">
                <a:latin typeface="Arial"/>
                <a:cs typeface="Arial"/>
              </a:rPr>
              <a:t> </a:t>
            </a:r>
            <a:r>
              <a:rPr sz="2000" dirty="0">
                <a:latin typeface="Arial"/>
                <a:cs typeface="Arial"/>
              </a:rPr>
              <a:t>objects.</a:t>
            </a:r>
            <a:endParaRPr sz="2000">
              <a:latin typeface="Arial"/>
              <a:cs typeface="Arial"/>
            </a:endParaRPr>
          </a:p>
          <a:p>
            <a:pPr lvl="1">
              <a:lnSpc>
                <a:spcPct val="100000"/>
              </a:lnSpc>
              <a:buClr>
                <a:srgbClr val="3A812E"/>
              </a:buClr>
              <a:buFont typeface="Wingdings"/>
              <a:buChar char=""/>
            </a:pPr>
            <a:endParaRPr sz="2100">
              <a:latin typeface="Arial"/>
              <a:cs typeface="Arial"/>
            </a:endParaRPr>
          </a:p>
          <a:p>
            <a:pPr marL="683260" lvl="1" indent="-327025">
              <a:lnSpc>
                <a:spcPct val="100000"/>
              </a:lnSpc>
              <a:spcBef>
                <a:spcPts val="5"/>
              </a:spcBef>
              <a:buClr>
                <a:srgbClr val="3A812E"/>
              </a:buClr>
              <a:buSzPct val="60000"/>
              <a:buFont typeface="Wingdings"/>
              <a:buChar char=""/>
              <a:tabLst>
                <a:tab pos="682625" algn="l"/>
                <a:tab pos="683895" algn="l"/>
              </a:tabLst>
            </a:pPr>
            <a:r>
              <a:rPr sz="2000" u="heavy" dirty="0">
                <a:solidFill>
                  <a:srgbClr val="996600"/>
                </a:solidFill>
                <a:uFill>
                  <a:solidFill>
                    <a:srgbClr val="996600"/>
                  </a:solidFill>
                </a:uFill>
                <a:latin typeface="Arial"/>
                <a:cs typeface="Arial"/>
              </a:rPr>
              <a:t>back</a:t>
            </a:r>
            <a:endParaRPr sz="2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849958"/>
            <a:ext cx="11324590" cy="3319779"/>
          </a:xfrm>
          <a:prstGeom prst="rect">
            <a:avLst/>
          </a:prstGeom>
        </p:spPr>
        <p:txBody>
          <a:bodyPr vert="horz" wrap="square" lIns="0" tIns="12065" rIns="0" bIns="0" rtlCol="0">
            <a:spAutoFit/>
          </a:bodyPr>
          <a:lstStyle/>
          <a:p>
            <a:pPr marL="12700" marR="5080" algn="just">
              <a:lnSpc>
                <a:spcPct val="100000"/>
              </a:lnSpc>
              <a:spcBef>
                <a:spcPts val="95"/>
              </a:spcBef>
            </a:pPr>
            <a:r>
              <a:rPr sz="2800" b="1" i="1" spc="-5" dirty="0">
                <a:solidFill>
                  <a:srgbClr val="333399"/>
                </a:solidFill>
                <a:latin typeface="Times New Roman"/>
                <a:cs typeface="Times New Roman"/>
              </a:rPr>
              <a:t>“…careful inspection of methods which are permanently successful in  formal education…will reveal </a:t>
            </a:r>
            <a:r>
              <a:rPr sz="2800" b="1" i="1" dirty="0">
                <a:solidFill>
                  <a:srgbClr val="333399"/>
                </a:solidFill>
                <a:latin typeface="Times New Roman"/>
                <a:cs typeface="Times New Roman"/>
              </a:rPr>
              <a:t>that </a:t>
            </a:r>
            <a:r>
              <a:rPr sz="2800" b="1" i="1" spc="-5" dirty="0">
                <a:solidFill>
                  <a:srgbClr val="333399"/>
                </a:solidFill>
                <a:latin typeface="Times New Roman"/>
                <a:cs typeface="Times New Roman"/>
              </a:rPr>
              <a:t>they depend for their </a:t>
            </a:r>
            <a:r>
              <a:rPr sz="2800" b="1" i="1" spc="-10" dirty="0">
                <a:solidFill>
                  <a:srgbClr val="333399"/>
                </a:solidFill>
                <a:latin typeface="Times New Roman"/>
                <a:cs typeface="Times New Roman"/>
              </a:rPr>
              <a:t>efficiency </a:t>
            </a:r>
            <a:r>
              <a:rPr sz="2800" b="1" i="1" dirty="0">
                <a:solidFill>
                  <a:srgbClr val="333399"/>
                </a:solidFill>
                <a:latin typeface="Times New Roman"/>
                <a:cs typeface="Times New Roman"/>
              </a:rPr>
              <a:t>upon </a:t>
            </a:r>
            <a:r>
              <a:rPr sz="2800" b="1" i="1" spc="-5" dirty="0">
                <a:solidFill>
                  <a:srgbClr val="333399"/>
                </a:solidFill>
                <a:latin typeface="Times New Roman"/>
                <a:cs typeface="Times New Roman"/>
              </a:rPr>
              <a:t>the  fact </a:t>
            </a:r>
            <a:r>
              <a:rPr sz="2800" b="1" i="1" dirty="0">
                <a:solidFill>
                  <a:srgbClr val="333399"/>
                </a:solidFill>
                <a:latin typeface="Times New Roman"/>
                <a:cs typeface="Times New Roman"/>
              </a:rPr>
              <a:t>that </a:t>
            </a:r>
            <a:r>
              <a:rPr sz="2800" b="1" i="1" spc="-5" dirty="0">
                <a:solidFill>
                  <a:srgbClr val="333399"/>
                </a:solidFill>
                <a:latin typeface="Times New Roman"/>
                <a:cs typeface="Times New Roman"/>
              </a:rPr>
              <a:t>they </a:t>
            </a:r>
            <a:r>
              <a:rPr sz="2800" b="1" i="1" dirty="0">
                <a:solidFill>
                  <a:srgbClr val="333399"/>
                </a:solidFill>
                <a:latin typeface="Times New Roman"/>
                <a:cs typeface="Times New Roman"/>
              </a:rPr>
              <a:t>go </a:t>
            </a:r>
            <a:r>
              <a:rPr sz="2800" b="1" i="1" spc="-5" dirty="0">
                <a:solidFill>
                  <a:srgbClr val="333399"/>
                </a:solidFill>
                <a:latin typeface="Times New Roman"/>
                <a:cs typeface="Times New Roman"/>
              </a:rPr>
              <a:t>back to the type </a:t>
            </a:r>
            <a:r>
              <a:rPr sz="2800" b="1" i="1" dirty="0">
                <a:solidFill>
                  <a:srgbClr val="333399"/>
                </a:solidFill>
                <a:latin typeface="Times New Roman"/>
                <a:cs typeface="Times New Roman"/>
              </a:rPr>
              <a:t>of </a:t>
            </a:r>
            <a:r>
              <a:rPr sz="2800" b="1" i="1" spc="-5" dirty="0">
                <a:solidFill>
                  <a:srgbClr val="333399"/>
                </a:solidFill>
                <a:latin typeface="Times New Roman"/>
                <a:cs typeface="Times New Roman"/>
              </a:rPr>
              <a:t>situation which causes reflection out </a:t>
            </a:r>
            <a:r>
              <a:rPr sz="2800" b="1" i="1" dirty="0">
                <a:solidFill>
                  <a:srgbClr val="333399"/>
                </a:solidFill>
                <a:latin typeface="Times New Roman"/>
                <a:cs typeface="Times New Roman"/>
              </a:rPr>
              <a:t>of  </a:t>
            </a:r>
            <a:r>
              <a:rPr sz="2800" b="1" i="1" spc="-5" dirty="0">
                <a:solidFill>
                  <a:srgbClr val="333399"/>
                </a:solidFill>
                <a:latin typeface="Times New Roman"/>
                <a:cs typeface="Times New Roman"/>
              </a:rPr>
              <a:t>school in ordinary life. They give pupils </a:t>
            </a:r>
            <a:r>
              <a:rPr sz="2800" b="1" i="1" spc="-5" dirty="0">
                <a:solidFill>
                  <a:srgbClr val="EF0000"/>
                </a:solidFill>
                <a:latin typeface="Times New Roman"/>
                <a:cs typeface="Times New Roman"/>
              </a:rPr>
              <a:t>something to </a:t>
            </a:r>
            <a:r>
              <a:rPr sz="2800" b="1" i="1" dirty="0">
                <a:solidFill>
                  <a:srgbClr val="EF0000"/>
                </a:solidFill>
                <a:latin typeface="Times New Roman"/>
                <a:cs typeface="Times New Roman"/>
              </a:rPr>
              <a:t>do, not </a:t>
            </a:r>
            <a:r>
              <a:rPr sz="2800" b="1" i="1" spc="-5" dirty="0">
                <a:solidFill>
                  <a:srgbClr val="EF0000"/>
                </a:solidFill>
                <a:latin typeface="Times New Roman"/>
                <a:cs typeface="Times New Roman"/>
              </a:rPr>
              <a:t>something to  </a:t>
            </a:r>
            <a:r>
              <a:rPr sz="2800" b="1" i="1" dirty="0">
                <a:solidFill>
                  <a:srgbClr val="EF0000"/>
                </a:solidFill>
                <a:latin typeface="Times New Roman"/>
                <a:cs typeface="Times New Roman"/>
              </a:rPr>
              <a:t>learn; </a:t>
            </a:r>
            <a:r>
              <a:rPr sz="2800" b="1" i="1" spc="-5" dirty="0">
                <a:solidFill>
                  <a:srgbClr val="EF0000"/>
                </a:solidFill>
                <a:latin typeface="Times New Roman"/>
                <a:cs typeface="Times New Roman"/>
              </a:rPr>
              <a:t>and if the </a:t>
            </a:r>
            <a:r>
              <a:rPr sz="2800" b="1" i="1" dirty="0">
                <a:solidFill>
                  <a:srgbClr val="EF0000"/>
                </a:solidFill>
                <a:latin typeface="Times New Roman"/>
                <a:cs typeface="Times New Roman"/>
              </a:rPr>
              <a:t>doing </a:t>
            </a:r>
            <a:r>
              <a:rPr sz="2800" b="1" i="1" spc="-5" dirty="0">
                <a:solidFill>
                  <a:srgbClr val="EF0000"/>
                </a:solidFill>
                <a:latin typeface="Times New Roman"/>
                <a:cs typeface="Times New Roman"/>
              </a:rPr>
              <a:t>is of such a </a:t>
            </a:r>
            <a:r>
              <a:rPr sz="2800" b="1" i="1" dirty="0">
                <a:solidFill>
                  <a:srgbClr val="EF0000"/>
                </a:solidFill>
                <a:latin typeface="Times New Roman"/>
                <a:cs typeface="Times New Roman"/>
              </a:rPr>
              <a:t>nature </a:t>
            </a:r>
            <a:r>
              <a:rPr sz="2800" b="1" i="1" spc="-5" dirty="0">
                <a:solidFill>
                  <a:srgbClr val="EF0000"/>
                </a:solidFill>
                <a:latin typeface="Times New Roman"/>
                <a:cs typeface="Times New Roman"/>
              </a:rPr>
              <a:t>as </a:t>
            </a:r>
            <a:r>
              <a:rPr sz="2800" b="1" i="1" spc="-10" dirty="0">
                <a:solidFill>
                  <a:srgbClr val="EF0000"/>
                </a:solidFill>
                <a:latin typeface="Times New Roman"/>
                <a:cs typeface="Times New Roman"/>
              </a:rPr>
              <a:t>to </a:t>
            </a:r>
            <a:r>
              <a:rPr sz="2800" b="1" i="1" spc="-5" dirty="0">
                <a:solidFill>
                  <a:srgbClr val="EF0000"/>
                </a:solidFill>
                <a:latin typeface="Times New Roman"/>
                <a:cs typeface="Times New Roman"/>
              </a:rPr>
              <a:t>demand </a:t>
            </a:r>
            <a:r>
              <a:rPr sz="2800" b="1" i="1" dirty="0">
                <a:solidFill>
                  <a:srgbClr val="EF0000"/>
                </a:solidFill>
                <a:latin typeface="Times New Roman"/>
                <a:cs typeface="Times New Roman"/>
              </a:rPr>
              <a:t>thinking, </a:t>
            </a:r>
            <a:r>
              <a:rPr sz="2800" b="1" i="1" spc="-5" dirty="0">
                <a:solidFill>
                  <a:srgbClr val="EF0000"/>
                </a:solidFill>
                <a:latin typeface="Times New Roman"/>
                <a:cs typeface="Times New Roman"/>
              </a:rPr>
              <a:t>or the  intentional noting </a:t>
            </a:r>
            <a:r>
              <a:rPr sz="2800" b="1" i="1" dirty="0">
                <a:solidFill>
                  <a:srgbClr val="EF0000"/>
                </a:solidFill>
                <a:latin typeface="Times New Roman"/>
                <a:cs typeface="Times New Roman"/>
              </a:rPr>
              <a:t>of </a:t>
            </a:r>
            <a:r>
              <a:rPr sz="2800" b="1" i="1" spc="-5" dirty="0">
                <a:solidFill>
                  <a:srgbClr val="EF0000"/>
                </a:solidFill>
                <a:latin typeface="Times New Roman"/>
                <a:cs typeface="Times New Roman"/>
              </a:rPr>
              <a:t>connections; learning naturally</a:t>
            </a:r>
            <a:r>
              <a:rPr sz="2800" b="1" i="1" spc="15" dirty="0">
                <a:solidFill>
                  <a:srgbClr val="EF0000"/>
                </a:solidFill>
                <a:latin typeface="Times New Roman"/>
                <a:cs typeface="Times New Roman"/>
              </a:rPr>
              <a:t> </a:t>
            </a:r>
            <a:r>
              <a:rPr sz="2800" b="1" i="1" spc="-5" dirty="0">
                <a:solidFill>
                  <a:srgbClr val="EF0000"/>
                </a:solidFill>
                <a:latin typeface="Times New Roman"/>
                <a:cs typeface="Times New Roman"/>
              </a:rPr>
              <a:t>results.”</a:t>
            </a:r>
            <a:endParaRPr sz="2800">
              <a:latin typeface="Times New Roman"/>
              <a:cs typeface="Times New Roman"/>
            </a:endParaRPr>
          </a:p>
          <a:p>
            <a:pPr>
              <a:lnSpc>
                <a:spcPct val="100000"/>
              </a:lnSpc>
              <a:spcBef>
                <a:spcPts val="25"/>
              </a:spcBef>
            </a:pPr>
            <a:endParaRPr sz="2500">
              <a:latin typeface="Times New Roman"/>
              <a:cs typeface="Times New Roman"/>
            </a:endParaRPr>
          </a:p>
          <a:p>
            <a:pPr marL="12700" algn="just">
              <a:lnSpc>
                <a:spcPct val="100000"/>
              </a:lnSpc>
              <a:spcBef>
                <a:spcPts val="5"/>
              </a:spcBef>
            </a:pPr>
            <a:r>
              <a:rPr sz="2400" b="1" dirty="0">
                <a:solidFill>
                  <a:srgbClr val="333399"/>
                </a:solidFill>
                <a:latin typeface="Times New Roman"/>
                <a:cs typeface="Times New Roman"/>
              </a:rPr>
              <a:t>John </a:t>
            </a:r>
            <a:r>
              <a:rPr sz="2400" b="1" spc="-5" dirty="0">
                <a:solidFill>
                  <a:srgbClr val="333399"/>
                </a:solidFill>
                <a:latin typeface="Times New Roman"/>
                <a:cs typeface="Times New Roman"/>
              </a:rPr>
              <a:t>Dewey</a:t>
            </a:r>
            <a:r>
              <a:rPr sz="2400" b="1" spc="15" dirty="0">
                <a:solidFill>
                  <a:srgbClr val="333399"/>
                </a:solidFill>
                <a:latin typeface="Times New Roman"/>
                <a:cs typeface="Times New Roman"/>
              </a:rPr>
              <a:t> </a:t>
            </a:r>
            <a:r>
              <a:rPr sz="2400" b="1" dirty="0">
                <a:solidFill>
                  <a:srgbClr val="333399"/>
                </a:solidFill>
                <a:latin typeface="Times New Roman"/>
                <a:cs typeface="Times New Roman"/>
              </a:rPr>
              <a:t>(1916)</a:t>
            </a:r>
            <a:endParaRPr sz="2400">
              <a:latin typeface="Times New Roman"/>
              <a:cs typeface="Times New Roman"/>
            </a:endParaRPr>
          </a:p>
        </p:txBody>
      </p:sp>
      <p:sp>
        <p:nvSpPr>
          <p:cNvPr id="3" name="object 3"/>
          <p:cNvSpPr txBox="1">
            <a:spLocks noGrp="1"/>
          </p:cNvSpPr>
          <p:nvPr>
            <p:ph type="title"/>
          </p:nvPr>
        </p:nvSpPr>
        <p:spPr>
          <a:xfrm>
            <a:off x="2822194" y="433196"/>
            <a:ext cx="3028315" cy="696595"/>
          </a:xfrm>
          <a:prstGeom prst="rect">
            <a:avLst/>
          </a:prstGeom>
        </p:spPr>
        <p:txBody>
          <a:bodyPr vert="horz" wrap="square" lIns="0" tIns="13335" rIns="0" bIns="0" rtlCol="0">
            <a:spAutoFit/>
          </a:bodyPr>
          <a:lstStyle/>
          <a:p>
            <a:pPr marL="12700">
              <a:lnSpc>
                <a:spcPct val="100000"/>
              </a:lnSpc>
              <a:spcBef>
                <a:spcPts val="105"/>
              </a:spcBef>
            </a:pPr>
            <a:r>
              <a:rPr sz="4400" b="1" spc="-15" dirty="0">
                <a:solidFill>
                  <a:srgbClr val="333399"/>
                </a:solidFill>
                <a:latin typeface="Carlito"/>
                <a:cs typeface="Carlito"/>
              </a:rPr>
              <a:t>What </a:t>
            </a:r>
            <a:r>
              <a:rPr sz="4400" b="1" dirty="0">
                <a:solidFill>
                  <a:srgbClr val="333399"/>
                </a:solidFill>
                <a:latin typeface="Carlito"/>
                <a:cs typeface="Carlito"/>
              </a:rPr>
              <a:t>Is</a:t>
            </a:r>
            <a:r>
              <a:rPr sz="4400" b="1" spc="-70" dirty="0">
                <a:solidFill>
                  <a:srgbClr val="333399"/>
                </a:solidFill>
                <a:latin typeface="Carlito"/>
                <a:cs typeface="Carlito"/>
              </a:rPr>
              <a:t> </a:t>
            </a:r>
            <a:r>
              <a:rPr sz="4400" b="1" spc="-5" dirty="0">
                <a:solidFill>
                  <a:srgbClr val="333399"/>
                </a:solidFill>
                <a:latin typeface="Carlito"/>
                <a:cs typeface="Carlito"/>
              </a:rPr>
              <a:t>PBL?</a:t>
            </a:r>
            <a:endParaRPr sz="4400">
              <a:latin typeface="Carlito"/>
              <a:cs typeface="Carlito"/>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3654425" cy="665480"/>
          </a:xfrm>
          <a:prstGeom prst="rect">
            <a:avLst/>
          </a:prstGeom>
        </p:spPr>
        <p:txBody>
          <a:bodyPr vert="horz" wrap="square" lIns="0" tIns="12700" rIns="0" bIns="0" rtlCol="0">
            <a:spAutoFit/>
          </a:bodyPr>
          <a:lstStyle/>
          <a:p>
            <a:pPr marL="12700">
              <a:lnSpc>
                <a:spcPct val="100000"/>
              </a:lnSpc>
              <a:spcBef>
                <a:spcPts val="100"/>
              </a:spcBef>
            </a:pPr>
            <a:r>
              <a:rPr sz="4200" spc="-105" dirty="0">
                <a:solidFill>
                  <a:srgbClr val="006633"/>
                </a:solidFill>
                <a:latin typeface="Times New Roman"/>
                <a:cs typeface="Times New Roman"/>
              </a:rPr>
              <a:t>Primary</a:t>
            </a:r>
            <a:r>
              <a:rPr sz="4200" spc="-40" dirty="0">
                <a:solidFill>
                  <a:srgbClr val="006633"/>
                </a:solidFill>
                <a:latin typeface="Times New Roman"/>
                <a:cs typeface="Times New Roman"/>
              </a:rPr>
              <a:t> </a:t>
            </a:r>
            <a:r>
              <a:rPr sz="4200" spc="-9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688340" y="1557840"/>
            <a:ext cx="10520680" cy="3960495"/>
          </a:xfrm>
          <a:prstGeom prst="rect">
            <a:avLst/>
          </a:prstGeom>
        </p:spPr>
        <p:txBody>
          <a:bodyPr vert="horz" wrap="square" lIns="0" tIns="46355" rIns="0" bIns="0" rtlCol="0">
            <a:spAutoFit/>
          </a:bodyPr>
          <a:lstStyle/>
          <a:p>
            <a:pPr marL="355600" indent="-342900">
              <a:lnSpc>
                <a:spcPct val="100000"/>
              </a:lnSpc>
              <a:spcBef>
                <a:spcPts val="365"/>
              </a:spcBef>
              <a:buClr>
                <a:srgbClr val="CC9900"/>
              </a:buClr>
              <a:buSzPct val="63636"/>
              <a:buFont typeface="Wingdings"/>
              <a:buChar char=""/>
              <a:tabLst>
                <a:tab pos="354965" algn="l"/>
                <a:tab pos="355600" algn="l"/>
              </a:tabLst>
            </a:pPr>
            <a:r>
              <a:rPr sz="2200" spc="-5" dirty="0">
                <a:latin typeface="Arial"/>
                <a:cs typeface="Arial"/>
              </a:rPr>
              <a:t>Primary</a:t>
            </a:r>
            <a:r>
              <a:rPr sz="2200" spc="10" dirty="0">
                <a:latin typeface="Arial"/>
                <a:cs typeface="Arial"/>
              </a:rPr>
              <a:t> </a:t>
            </a:r>
            <a:r>
              <a:rPr sz="2200" spc="-5" dirty="0">
                <a:latin typeface="Arial"/>
                <a:cs typeface="Arial"/>
              </a:rPr>
              <a:t>Research</a:t>
            </a:r>
            <a:endParaRPr sz="2200">
              <a:latin typeface="Arial"/>
              <a:cs typeface="Arial"/>
            </a:endParaRPr>
          </a:p>
          <a:p>
            <a:pPr marL="683260" marR="103505" lvl="1" indent="-326390">
              <a:lnSpc>
                <a:spcPts val="2160"/>
              </a:lnSpc>
              <a:spcBef>
                <a:spcPts val="525"/>
              </a:spcBef>
              <a:buClr>
                <a:srgbClr val="3A812E"/>
              </a:buClr>
              <a:buSzPct val="60000"/>
              <a:buFont typeface="Wingdings"/>
              <a:buChar char=""/>
              <a:tabLst>
                <a:tab pos="683260" algn="l"/>
                <a:tab pos="683895" algn="l"/>
              </a:tabLst>
            </a:pPr>
            <a:r>
              <a:rPr sz="2000" b="1" dirty="0">
                <a:latin typeface="Arial"/>
                <a:cs typeface="Arial"/>
              </a:rPr>
              <a:t>Primary research </a:t>
            </a:r>
            <a:r>
              <a:rPr sz="2000" dirty="0">
                <a:latin typeface="Arial"/>
                <a:cs typeface="Arial"/>
              </a:rPr>
              <a:t>(also called </a:t>
            </a:r>
            <a:r>
              <a:rPr sz="2000" b="1" dirty="0">
                <a:latin typeface="Arial"/>
                <a:cs typeface="Arial"/>
              </a:rPr>
              <a:t>field research</a:t>
            </a:r>
            <a:r>
              <a:rPr sz="2000" dirty="0">
                <a:latin typeface="Arial"/>
                <a:cs typeface="Arial"/>
              </a:rPr>
              <a:t>) involves </a:t>
            </a:r>
            <a:r>
              <a:rPr sz="2000" spc="-5" dirty="0">
                <a:latin typeface="Arial"/>
                <a:cs typeface="Arial"/>
              </a:rPr>
              <a:t>the </a:t>
            </a:r>
            <a:r>
              <a:rPr sz="2000" dirty="0">
                <a:latin typeface="Arial"/>
                <a:cs typeface="Arial"/>
              </a:rPr>
              <a:t>collection of data that</a:t>
            </a:r>
            <a:r>
              <a:rPr sz="2000" spc="-195" dirty="0">
                <a:latin typeface="Arial"/>
                <a:cs typeface="Arial"/>
              </a:rPr>
              <a:t> </a:t>
            </a:r>
            <a:r>
              <a:rPr sz="2000" dirty="0">
                <a:latin typeface="Arial"/>
                <a:cs typeface="Arial"/>
              </a:rPr>
              <a:t>don't  already</a:t>
            </a:r>
            <a:r>
              <a:rPr sz="2000" spc="-25" dirty="0">
                <a:latin typeface="Arial"/>
                <a:cs typeface="Arial"/>
              </a:rPr>
              <a:t> </a:t>
            </a:r>
            <a:r>
              <a:rPr sz="2000" dirty="0">
                <a:latin typeface="Arial"/>
                <a:cs typeface="Arial"/>
              </a:rPr>
              <a:t>exist.</a:t>
            </a:r>
            <a:endParaRPr sz="2000">
              <a:latin typeface="Arial"/>
              <a:cs typeface="Arial"/>
            </a:endParaRPr>
          </a:p>
          <a:p>
            <a:pPr lvl="1">
              <a:lnSpc>
                <a:spcPct val="100000"/>
              </a:lnSpc>
              <a:spcBef>
                <a:spcPts val="30"/>
              </a:spcBef>
              <a:buClr>
                <a:srgbClr val="3A812E"/>
              </a:buClr>
              <a:buFont typeface="Wingdings"/>
              <a:buChar char=""/>
            </a:pPr>
            <a:endParaRPr sz="2450">
              <a:latin typeface="Arial"/>
              <a:cs typeface="Arial"/>
            </a:endParaRPr>
          </a:p>
          <a:p>
            <a:pPr marL="683260" lvl="1" indent="-327025">
              <a:lnSpc>
                <a:spcPct val="100000"/>
              </a:lnSpc>
              <a:buClr>
                <a:srgbClr val="3A812E"/>
              </a:buClr>
              <a:buSzPct val="60000"/>
              <a:buFont typeface="Wingdings"/>
              <a:buChar char=""/>
              <a:tabLst>
                <a:tab pos="683260" algn="l"/>
                <a:tab pos="683895" algn="l"/>
              </a:tabLst>
            </a:pPr>
            <a:r>
              <a:rPr sz="2000" b="1" i="1" dirty="0">
                <a:latin typeface="Arial"/>
                <a:cs typeface="Arial"/>
              </a:rPr>
              <a:t>Methods of collection primary</a:t>
            </a:r>
            <a:r>
              <a:rPr sz="2000" b="1" i="1" spc="-85" dirty="0">
                <a:latin typeface="Arial"/>
                <a:cs typeface="Arial"/>
              </a:rPr>
              <a:t> </a:t>
            </a:r>
            <a:r>
              <a:rPr sz="2000" b="1" i="1" dirty="0">
                <a:latin typeface="Arial"/>
                <a:cs typeface="Arial"/>
              </a:rPr>
              <a:t>data</a:t>
            </a:r>
            <a:endParaRPr sz="2000">
              <a:latin typeface="Arial"/>
              <a:cs typeface="Arial"/>
            </a:endParaRPr>
          </a:p>
          <a:p>
            <a:pPr marL="1035050" lvl="2" indent="-352425">
              <a:lnSpc>
                <a:spcPts val="2055"/>
              </a:lnSpc>
              <a:spcBef>
                <a:spcPts val="225"/>
              </a:spcBef>
              <a:buClr>
                <a:srgbClr val="CC9900"/>
              </a:buClr>
              <a:buSzPct val="63888"/>
              <a:buFont typeface="Wingdings"/>
              <a:buChar char=""/>
              <a:tabLst>
                <a:tab pos="1035050" algn="l"/>
                <a:tab pos="1035685" algn="l"/>
              </a:tabLst>
            </a:pPr>
            <a:r>
              <a:rPr sz="1800" spc="-5" dirty="0">
                <a:latin typeface="Arial"/>
                <a:cs typeface="Arial"/>
              </a:rPr>
              <a:t>Observation: Looking </a:t>
            </a:r>
            <a:r>
              <a:rPr sz="1800" dirty="0">
                <a:latin typeface="Arial"/>
                <a:cs typeface="Arial"/>
              </a:rPr>
              <a:t>at </a:t>
            </a:r>
            <a:r>
              <a:rPr sz="1800" spc="-5" dirty="0">
                <a:latin typeface="Arial"/>
                <a:cs typeface="Arial"/>
              </a:rPr>
              <a:t>and recording </a:t>
            </a:r>
            <a:r>
              <a:rPr sz="1800" spc="-15" dirty="0">
                <a:latin typeface="Arial"/>
                <a:cs typeface="Arial"/>
              </a:rPr>
              <a:t>what </a:t>
            </a:r>
            <a:r>
              <a:rPr sz="1800" spc="-5" dirty="0">
                <a:latin typeface="Arial"/>
                <a:cs typeface="Arial"/>
              </a:rPr>
              <a:t>people do and how they behave. Today,</a:t>
            </a:r>
            <a:r>
              <a:rPr sz="1800" spc="204" dirty="0">
                <a:latin typeface="Arial"/>
                <a:cs typeface="Arial"/>
              </a:rPr>
              <a:t> </a:t>
            </a:r>
            <a:r>
              <a:rPr sz="1800" dirty="0">
                <a:latin typeface="Arial"/>
                <a:cs typeface="Arial"/>
              </a:rPr>
              <a:t>store</a:t>
            </a:r>
            <a:endParaRPr sz="1800">
              <a:latin typeface="Arial"/>
              <a:cs typeface="Arial"/>
            </a:endParaRPr>
          </a:p>
          <a:p>
            <a:pPr marL="1035050">
              <a:lnSpc>
                <a:spcPts val="2055"/>
              </a:lnSpc>
            </a:pPr>
            <a:r>
              <a:rPr sz="1800" spc="-5" dirty="0">
                <a:latin typeface="Arial"/>
                <a:cs typeface="Arial"/>
              </a:rPr>
              <a:t>cameras can </a:t>
            </a:r>
            <a:r>
              <a:rPr sz="1800" dirty="0">
                <a:latin typeface="Arial"/>
                <a:cs typeface="Arial"/>
              </a:rPr>
              <a:t>be </a:t>
            </a:r>
            <a:r>
              <a:rPr sz="1800" spc="-5" dirty="0">
                <a:latin typeface="Arial"/>
                <a:cs typeface="Arial"/>
              </a:rPr>
              <a:t>used </a:t>
            </a:r>
            <a:r>
              <a:rPr sz="1800" dirty="0">
                <a:latin typeface="Arial"/>
                <a:cs typeface="Arial"/>
              </a:rPr>
              <a:t>to </a:t>
            </a:r>
            <a:r>
              <a:rPr sz="1800" spc="-5" dirty="0">
                <a:latin typeface="Arial"/>
                <a:cs typeface="Arial"/>
              </a:rPr>
              <a:t>observe </a:t>
            </a:r>
            <a:r>
              <a:rPr sz="1800" u="heavy" spc="-5" dirty="0">
                <a:solidFill>
                  <a:srgbClr val="996600"/>
                </a:solidFill>
                <a:uFill>
                  <a:solidFill>
                    <a:srgbClr val="996600"/>
                  </a:solidFill>
                </a:uFill>
                <a:latin typeface="Arial"/>
                <a:cs typeface="Arial"/>
                <a:hlinkClick r:id="rId2"/>
              </a:rPr>
              <a:t>consumer</a:t>
            </a:r>
            <a:r>
              <a:rPr sz="1800" u="heavy" spc="35" dirty="0">
                <a:solidFill>
                  <a:srgbClr val="996600"/>
                </a:solidFill>
                <a:uFill>
                  <a:solidFill>
                    <a:srgbClr val="996600"/>
                  </a:solidFill>
                </a:uFill>
                <a:latin typeface="Arial"/>
                <a:cs typeface="Arial"/>
                <a:hlinkClick r:id="rId2"/>
              </a:rPr>
              <a:t> </a:t>
            </a:r>
            <a:r>
              <a:rPr sz="1800" u="heavy" spc="-10" dirty="0">
                <a:solidFill>
                  <a:srgbClr val="996600"/>
                </a:solidFill>
                <a:uFill>
                  <a:solidFill>
                    <a:srgbClr val="996600"/>
                  </a:solidFill>
                </a:uFill>
                <a:latin typeface="Arial"/>
                <a:cs typeface="Arial"/>
                <a:hlinkClick r:id="rId2"/>
              </a:rPr>
              <a:t>behaviour</a:t>
            </a:r>
            <a:endParaRPr sz="1800">
              <a:latin typeface="Arial"/>
              <a:cs typeface="Arial"/>
            </a:endParaRPr>
          </a:p>
          <a:p>
            <a:pPr marL="1035050" marR="91440" lvl="2" indent="-352425">
              <a:lnSpc>
                <a:spcPts val="1939"/>
              </a:lnSpc>
              <a:spcBef>
                <a:spcPts val="464"/>
              </a:spcBef>
              <a:buClr>
                <a:srgbClr val="CC9900"/>
              </a:buClr>
              <a:buSzPct val="63888"/>
              <a:buFont typeface="Wingdings"/>
              <a:buChar char=""/>
              <a:tabLst>
                <a:tab pos="1035050" algn="l"/>
                <a:tab pos="1035685" algn="l"/>
              </a:tabLst>
            </a:pPr>
            <a:r>
              <a:rPr sz="1800" spc="-5" dirty="0">
                <a:latin typeface="Arial"/>
                <a:cs typeface="Arial"/>
              </a:rPr>
              <a:t>Experiments: Market researchers can use experimental techniques. e.g.</a:t>
            </a:r>
            <a:r>
              <a:rPr sz="1800" spc="-5" dirty="0">
                <a:solidFill>
                  <a:srgbClr val="996600"/>
                </a:solidFill>
                <a:latin typeface="Arial"/>
                <a:cs typeface="Arial"/>
              </a:rPr>
              <a:t> </a:t>
            </a:r>
            <a:r>
              <a:rPr sz="1800" u="heavy" dirty="0">
                <a:solidFill>
                  <a:srgbClr val="996600"/>
                </a:solidFill>
                <a:uFill>
                  <a:solidFill>
                    <a:srgbClr val="996600"/>
                  </a:solidFill>
                </a:uFill>
                <a:latin typeface="Arial"/>
                <a:cs typeface="Arial"/>
                <a:hlinkClick r:id="rId3"/>
              </a:rPr>
              <a:t>test </a:t>
            </a:r>
            <a:r>
              <a:rPr sz="1800" u="heavy" spc="-5" dirty="0">
                <a:solidFill>
                  <a:srgbClr val="996600"/>
                </a:solidFill>
                <a:uFill>
                  <a:solidFill>
                    <a:srgbClr val="996600"/>
                  </a:solidFill>
                </a:uFill>
                <a:latin typeface="Arial"/>
                <a:cs typeface="Arial"/>
                <a:hlinkClick r:id="rId3"/>
              </a:rPr>
              <a:t>marketing</a:t>
            </a:r>
            <a:r>
              <a:rPr sz="1800" spc="-5" dirty="0">
                <a:latin typeface="Arial"/>
                <a:cs typeface="Arial"/>
              </a:rPr>
              <a:t>, blind  </a:t>
            </a:r>
            <a:r>
              <a:rPr sz="1800" dirty="0">
                <a:latin typeface="Arial"/>
                <a:cs typeface="Arial"/>
              </a:rPr>
              <a:t>taste</a:t>
            </a:r>
            <a:r>
              <a:rPr sz="1800" spc="-5" dirty="0">
                <a:latin typeface="Arial"/>
                <a:cs typeface="Arial"/>
              </a:rPr>
              <a:t> </a:t>
            </a:r>
            <a:r>
              <a:rPr sz="1800" dirty="0">
                <a:latin typeface="Arial"/>
                <a:cs typeface="Arial"/>
              </a:rPr>
              <a:t>tests</a:t>
            </a:r>
            <a:endParaRPr sz="1800">
              <a:latin typeface="Arial"/>
              <a:cs typeface="Arial"/>
            </a:endParaRPr>
          </a:p>
          <a:p>
            <a:pPr marL="1035050" lvl="2" indent="-352425">
              <a:lnSpc>
                <a:spcPct val="100000"/>
              </a:lnSpc>
              <a:spcBef>
                <a:spcPts val="190"/>
              </a:spcBef>
              <a:buClr>
                <a:srgbClr val="CC9900"/>
              </a:buClr>
              <a:buSzPct val="63888"/>
              <a:buFont typeface="Wingdings"/>
              <a:buChar char=""/>
              <a:tabLst>
                <a:tab pos="1035050" algn="l"/>
                <a:tab pos="1035685" algn="l"/>
              </a:tabLst>
            </a:pPr>
            <a:r>
              <a:rPr sz="1800" spc="-5" dirty="0">
                <a:latin typeface="Arial"/>
                <a:cs typeface="Arial"/>
              </a:rPr>
              <a:t>Surveys: Involves asking questionnaires </a:t>
            </a:r>
            <a:r>
              <a:rPr sz="1800" dirty="0">
                <a:latin typeface="Arial"/>
                <a:cs typeface="Arial"/>
              </a:rPr>
              <a:t>to</a:t>
            </a:r>
            <a:r>
              <a:rPr sz="1800" spc="75" dirty="0">
                <a:latin typeface="Arial"/>
                <a:cs typeface="Arial"/>
              </a:rPr>
              <a:t> </a:t>
            </a:r>
            <a:r>
              <a:rPr sz="1800" spc="-5" dirty="0">
                <a:latin typeface="Arial"/>
                <a:cs typeface="Arial"/>
              </a:rPr>
              <a:t>respondents</a:t>
            </a:r>
            <a:endParaRPr sz="1800">
              <a:latin typeface="Arial"/>
              <a:cs typeface="Arial"/>
            </a:endParaRPr>
          </a:p>
          <a:p>
            <a:pPr marL="1035050" lvl="2" indent="-352425">
              <a:lnSpc>
                <a:spcPts val="2055"/>
              </a:lnSpc>
              <a:spcBef>
                <a:spcPts val="215"/>
              </a:spcBef>
              <a:buClr>
                <a:srgbClr val="CC9900"/>
              </a:buClr>
              <a:buSzPct val="63888"/>
              <a:buFont typeface="Wingdings"/>
              <a:buChar char=""/>
              <a:tabLst>
                <a:tab pos="1035050" algn="l"/>
                <a:tab pos="1035685" algn="l"/>
              </a:tabLst>
            </a:pPr>
            <a:r>
              <a:rPr sz="1800" spc="-5" dirty="0">
                <a:latin typeface="Arial"/>
                <a:cs typeface="Arial"/>
              </a:rPr>
              <a:t>Consumer panels: Select a group </a:t>
            </a:r>
            <a:r>
              <a:rPr sz="1800" dirty="0">
                <a:latin typeface="Arial"/>
                <a:cs typeface="Arial"/>
              </a:rPr>
              <a:t>of </a:t>
            </a:r>
            <a:r>
              <a:rPr sz="1800" spc="-5" dirty="0">
                <a:latin typeface="Arial"/>
                <a:cs typeface="Arial"/>
              </a:rPr>
              <a:t>consumers that </a:t>
            </a:r>
            <a:r>
              <a:rPr sz="1800" dirty="0">
                <a:latin typeface="Arial"/>
                <a:cs typeface="Arial"/>
              </a:rPr>
              <a:t>the </a:t>
            </a:r>
            <a:r>
              <a:rPr sz="1800" spc="-5" dirty="0">
                <a:latin typeface="Arial"/>
                <a:cs typeface="Arial"/>
              </a:rPr>
              <a:t>company regularly </a:t>
            </a:r>
            <a:r>
              <a:rPr sz="1800" spc="-10" dirty="0">
                <a:latin typeface="Arial"/>
                <a:cs typeface="Arial"/>
              </a:rPr>
              <a:t>surveys </a:t>
            </a:r>
            <a:r>
              <a:rPr sz="1800" dirty="0">
                <a:latin typeface="Arial"/>
                <a:cs typeface="Arial"/>
              </a:rPr>
              <a:t>to</a:t>
            </a:r>
            <a:r>
              <a:rPr sz="1800" spc="210" dirty="0">
                <a:latin typeface="Arial"/>
                <a:cs typeface="Arial"/>
              </a:rPr>
              <a:t> </a:t>
            </a:r>
            <a:r>
              <a:rPr sz="1800" spc="-5" dirty="0">
                <a:latin typeface="Arial"/>
                <a:cs typeface="Arial"/>
              </a:rPr>
              <a:t>identify</a:t>
            </a:r>
            <a:endParaRPr sz="1800">
              <a:latin typeface="Arial"/>
              <a:cs typeface="Arial"/>
            </a:endParaRPr>
          </a:p>
          <a:p>
            <a:pPr marL="1035050">
              <a:lnSpc>
                <a:spcPts val="2055"/>
              </a:lnSpc>
            </a:pPr>
            <a:r>
              <a:rPr sz="1800" spc="-10" dirty="0">
                <a:latin typeface="Arial"/>
                <a:cs typeface="Arial"/>
              </a:rPr>
              <a:t>changing</a:t>
            </a:r>
            <a:r>
              <a:rPr sz="1800" spc="15" dirty="0">
                <a:latin typeface="Arial"/>
                <a:cs typeface="Arial"/>
              </a:rPr>
              <a:t> </a:t>
            </a:r>
            <a:r>
              <a:rPr sz="1800" spc="-5" dirty="0">
                <a:latin typeface="Arial"/>
                <a:cs typeface="Arial"/>
              </a:rPr>
              <a:t>attitudes</a:t>
            </a:r>
            <a:endParaRPr sz="1800">
              <a:latin typeface="Arial"/>
              <a:cs typeface="Arial"/>
            </a:endParaRPr>
          </a:p>
          <a:p>
            <a:pPr marL="683260" lvl="1" indent="-327025">
              <a:lnSpc>
                <a:spcPct val="100000"/>
              </a:lnSpc>
              <a:spcBef>
                <a:spcPts val="234"/>
              </a:spcBef>
              <a:buClr>
                <a:srgbClr val="3A812E"/>
              </a:buClr>
              <a:buSzPct val="60000"/>
              <a:buFont typeface="Wingdings"/>
              <a:buChar char=""/>
              <a:tabLst>
                <a:tab pos="683260" algn="l"/>
                <a:tab pos="683895" algn="l"/>
              </a:tabLst>
            </a:pPr>
            <a:r>
              <a:rPr sz="2000" u="heavy" dirty="0">
                <a:solidFill>
                  <a:srgbClr val="996600"/>
                </a:solidFill>
                <a:uFill>
                  <a:solidFill>
                    <a:srgbClr val="996600"/>
                  </a:solidFill>
                </a:uFill>
                <a:latin typeface="Arial"/>
                <a:cs typeface="Arial"/>
              </a:rPr>
              <a:t>back</a:t>
            </a:r>
            <a:endParaRPr sz="200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4145915" cy="665480"/>
          </a:xfrm>
          <a:prstGeom prst="rect">
            <a:avLst/>
          </a:prstGeom>
        </p:spPr>
        <p:txBody>
          <a:bodyPr vert="horz" wrap="square" lIns="0" tIns="12700" rIns="0" bIns="0" rtlCol="0">
            <a:spAutoFit/>
          </a:bodyPr>
          <a:lstStyle/>
          <a:p>
            <a:pPr marL="12700">
              <a:lnSpc>
                <a:spcPct val="100000"/>
              </a:lnSpc>
              <a:spcBef>
                <a:spcPts val="100"/>
              </a:spcBef>
            </a:pPr>
            <a:r>
              <a:rPr sz="4200" spc="-110" dirty="0">
                <a:solidFill>
                  <a:srgbClr val="006633"/>
                </a:solidFill>
                <a:latin typeface="Times New Roman"/>
                <a:cs typeface="Times New Roman"/>
              </a:rPr>
              <a:t>Secondary</a:t>
            </a:r>
            <a:r>
              <a:rPr sz="4200" spc="-80" dirty="0">
                <a:solidFill>
                  <a:srgbClr val="006633"/>
                </a:solidFill>
                <a:latin typeface="Times New Roman"/>
                <a:cs typeface="Times New Roman"/>
              </a:rPr>
              <a:t> </a:t>
            </a:r>
            <a:r>
              <a:rPr sz="4200" spc="-95" dirty="0">
                <a:solidFill>
                  <a:srgbClr val="006633"/>
                </a:solidFill>
                <a:latin typeface="Times New Roman"/>
                <a:cs typeface="Times New Roman"/>
              </a:rPr>
              <a:t>Research</a:t>
            </a:r>
            <a:endParaRPr sz="4200">
              <a:latin typeface="Times New Roman"/>
              <a:cs typeface="Times New Roman"/>
            </a:endParaRPr>
          </a:p>
        </p:txBody>
      </p:sp>
      <p:sp>
        <p:nvSpPr>
          <p:cNvPr id="5" name="object 5"/>
          <p:cNvSpPr txBox="1"/>
          <p:nvPr/>
        </p:nvSpPr>
        <p:spPr>
          <a:xfrm>
            <a:off x="688340" y="1561510"/>
            <a:ext cx="10812145" cy="3549650"/>
          </a:xfrm>
          <a:prstGeom prst="rect">
            <a:avLst/>
          </a:prstGeom>
        </p:spPr>
        <p:txBody>
          <a:bodyPr vert="horz" wrap="square" lIns="0" tIns="45085" rIns="0" bIns="0" rtlCol="0">
            <a:spAutoFit/>
          </a:bodyPr>
          <a:lstStyle/>
          <a:p>
            <a:pPr marL="355600" indent="-342900">
              <a:lnSpc>
                <a:spcPct val="100000"/>
              </a:lnSpc>
              <a:spcBef>
                <a:spcPts val="355"/>
              </a:spcBef>
              <a:buClr>
                <a:srgbClr val="CC9900"/>
              </a:buClr>
              <a:buSzPct val="64285"/>
              <a:buFont typeface="Wingdings"/>
              <a:buChar char=""/>
              <a:tabLst>
                <a:tab pos="354965" algn="l"/>
                <a:tab pos="355600" algn="l"/>
              </a:tabLst>
            </a:pPr>
            <a:r>
              <a:rPr sz="2100" b="1" spc="-5" dirty="0">
                <a:latin typeface="Arial"/>
                <a:cs typeface="Arial"/>
              </a:rPr>
              <a:t>Secondary research </a:t>
            </a:r>
            <a:r>
              <a:rPr sz="2100" spc="-5" dirty="0">
                <a:latin typeface="Arial"/>
                <a:cs typeface="Arial"/>
              </a:rPr>
              <a:t>(also known as desk</a:t>
            </a:r>
            <a:r>
              <a:rPr sz="2100" spc="-25" dirty="0">
                <a:latin typeface="Arial"/>
                <a:cs typeface="Arial"/>
              </a:rPr>
              <a:t> </a:t>
            </a:r>
            <a:r>
              <a:rPr sz="2100" spc="-5" dirty="0">
                <a:latin typeface="Arial"/>
                <a:cs typeface="Arial"/>
              </a:rPr>
              <a:t>research)</a:t>
            </a:r>
            <a:endParaRPr sz="2100">
              <a:latin typeface="Arial"/>
              <a:cs typeface="Arial"/>
            </a:endParaRPr>
          </a:p>
          <a:p>
            <a:pPr marL="683260" marR="190500" lvl="1" indent="-326390">
              <a:lnSpc>
                <a:spcPts val="2160"/>
              </a:lnSpc>
              <a:spcBef>
                <a:spcPts val="515"/>
              </a:spcBef>
              <a:buClr>
                <a:srgbClr val="3A812E"/>
              </a:buClr>
              <a:buSzPct val="60000"/>
              <a:buFont typeface="Wingdings"/>
              <a:buChar char=""/>
              <a:tabLst>
                <a:tab pos="683260" algn="l"/>
                <a:tab pos="683895" algn="l"/>
              </a:tabLst>
            </a:pPr>
            <a:r>
              <a:rPr sz="2000" dirty="0">
                <a:latin typeface="Arial"/>
                <a:cs typeface="Arial"/>
              </a:rPr>
              <a:t>involves </a:t>
            </a:r>
            <a:r>
              <a:rPr sz="2000" spc="-5" dirty="0">
                <a:latin typeface="Arial"/>
                <a:cs typeface="Arial"/>
              </a:rPr>
              <a:t>the </a:t>
            </a:r>
            <a:r>
              <a:rPr sz="2000" dirty="0">
                <a:latin typeface="Arial"/>
                <a:cs typeface="Arial"/>
              </a:rPr>
              <a:t>summary, collation and/or synthesis of existing research rather than</a:t>
            </a:r>
            <a:r>
              <a:rPr sz="2000" spc="-185" dirty="0">
                <a:solidFill>
                  <a:srgbClr val="996600"/>
                </a:solidFill>
                <a:latin typeface="Arial"/>
                <a:cs typeface="Arial"/>
              </a:rPr>
              <a:t> </a:t>
            </a:r>
            <a:r>
              <a:rPr sz="2000" u="heavy" dirty="0">
                <a:solidFill>
                  <a:srgbClr val="996600"/>
                </a:solidFill>
                <a:uFill>
                  <a:solidFill>
                    <a:srgbClr val="996600"/>
                  </a:solidFill>
                </a:uFill>
                <a:latin typeface="Arial"/>
                <a:cs typeface="Arial"/>
                <a:hlinkClick r:id="rId2"/>
              </a:rPr>
              <a:t>primary  research</a:t>
            </a:r>
            <a:r>
              <a:rPr sz="2000" dirty="0">
                <a:latin typeface="Arial"/>
                <a:cs typeface="Arial"/>
              </a:rPr>
              <a:t>, where data are collected from, for example, research subjects or</a:t>
            </a:r>
            <a:r>
              <a:rPr sz="2000" spc="-275" dirty="0">
                <a:latin typeface="Arial"/>
                <a:cs typeface="Arial"/>
              </a:rPr>
              <a:t> </a:t>
            </a:r>
            <a:r>
              <a:rPr sz="2000" dirty="0">
                <a:latin typeface="Arial"/>
                <a:cs typeface="Arial"/>
              </a:rPr>
              <a:t>experiments.</a:t>
            </a:r>
            <a:endParaRPr sz="2000">
              <a:latin typeface="Arial"/>
              <a:cs typeface="Arial"/>
            </a:endParaRPr>
          </a:p>
          <a:p>
            <a:pPr lvl="1">
              <a:lnSpc>
                <a:spcPct val="100000"/>
              </a:lnSpc>
              <a:spcBef>
                <a:spcPts val="30"/>
              </a:spcBef>
              <a:buClr>
                <a:srgbClr val="3A812E"/>
              </a:buClr>
              <a:buFont typeface="Wingdings"/>
              <a:buChar char=""/>
            </a:pPr>
            <a:endParaRPr sz="2450">
              <a:latin typeface="Arial"/>
              <a:cs typeface="Arial"/>
            </a:endParaRPr>
          </a:p>
          <a:p>
            <a:pPr marL="683260" lvl="1" indent="-327025">
              <a:lnSpc>
                <a:spcPct val="100000"/>
              </a:lnSpc>
              <a:spcBef>
                <a:spcPts val="5"/>
              </a:spcBef>
              <a:buClr>
                <a:srgbClr val="3A812E"/>
              </a:buClr>
              <a:buSzPct val="60000"/>
              <a:buFont typeface="Wingdings"/>
              <a:buChar char=""/>
              <a:tabLst>
                <a:tab pos="683260" algn="l"/>
                <a:tab pos="683895" algn="l"/>
              </a:tabLst>
            </a:pPr>
            <a:r>
              <a:rPr sz="2000" dirty="0">
                <a:latin typeface="Arial"/>
                <a:cs typeface="Arial"/>
              </a:rPr>
              <a:t>The term is widely used in</a:t>
            </a:r>
            <a:r>
              <a:rPr sz="2000" dirty="0">
                <a:solidFill>
                  <a:srgbClr val="996600"/>
                </a:solidFill>
                <a:latin typeface="Arial"/>
                <a:cs typeface="Arial"/>
              </a:rPr>
              <a:t> </a:t>
            </a:r>
            <a:r>
              <a:rPr sz="2000" u="heavy" dirty="0">
                <a:solidFill>
                  <a:srgbClr val="996600"/>
                </a:solidFill>
                <a:uFill>
                  <a:solidFill>
                    <a:srgbClr val="996600"/>
                  </a:solidFill>
                </a:uFill>
                <a:latin typeface="Arial"/>
                <a:cs typeface="Arial"/>
                <a:hlinkClick r:id="rId3"/>
              </a:rPr>
              <a:t>market research</a:t>
            </a:r>
            <a:r>
              <a:rPr sz="2000" dirty="0">
                <a:solidFill>
                  <a:srgbClr val="996600"/>
                </a:solidFill>
                <a:latin typeface="Arial"/>
                <a:cs typeface="Arial"/>
                <a:hlinkClick r:id="rId3"/>
              </a:rPr>
              <a:t> </a:t>
            </a:r>
            <a:r>
              <a:rPr sz="2000" dirty="0">
                <a:latin typeface="Arial"/>
                <a:cs typeface="Arial"/>
              </a:rPr>
              <a:t>and in</a:t>
            </a:r>
            <a:r>
              <a:rPr sz="2000" dirty="0">
                <a:solidFill>
                  <a:srgbClr val="996600"/>
                </a:solidFill>
                <a:latin typeface="Arial"/>
                <a:cs typeface="Arial"/>
                <a:hlinkClick r:id="rId4"/>
              </a:rPr>
              <a:t> </a:t>
            </a:r>
            <a:r>
              <a:rPr sz="2000" u="heavy" dirty="0">
                <a:solidFill>
                  <a:srgbClr val="996600"/>
                </a:solidFill>
                <a:uFill>
                  <a:solidFill>
                    <a:srgbClr val="996600"/>
                  </a:solidFill>
                </a:uFill>
                <a:latin typeface="Arial"/>
                <a:cs typeface="Arial"/>
                <a:hlinkClick r:id="rId4"/>
              </a:rPr>
              <a:t>medical</a:t>
            </a:r>
            <a:r>
              <a:rPr sz="2000" u="heavy" spc="-180" dirty="0">
                <a:solidFill>
                  <a:srgbClr val="996600"/>
                </a:solidFill>
                <a:uFill>
                  <a:solidFill>
                    <a:srgbClr val="996600"/>
                  </a:solidFill>
                </a:uFill>
                <a:latin typeface="Arial"/>
                <a:cs typeface="Arial"/>
                <a:hlinkClick r:id="rId4"/>
              </a:rPr>
              <a:t> </a:t>
            </a:r>
            <a:r>
              <a:rPr sz="2000" u="heavy" dirty="0">
                <a:solidFill>
                  <a:srgbClr val="996600"/>
                </a:solidFill>
                <a:uFill>
                  <a:solidFill>
                    <a:srgbClr val="996600"/>
                  </a:solidFill>
                </a:uFill>
                <a:latin typeface="Arial"/>
                <a:cs typeface="Arial"/>
                <a:hlinkClick r:id="rId4"/>
              </a:rPr>
              <a:t>research</a:t>
            </a:r>
            <a:r>
              <a:rPr sz="2000" dirty="0">
                <a:latin typeface="Arial"/>
                <a:cs typeface="Arial"/>
              </a:rPr>
              <a:t>.</a:t>
            </a:r>
            <a:endParaRPr sz="2000">
              <a:latin typeface="Arial"/>
              <a:cs typeface="Arial"/>
            </a:endParaRPr>
          </a:p>
          <a:p>
            <a:pPr lvl="1">
              <a:lnSpc>
                <a:spcPct val="100000"/>
              </a:lnSpc>
              <a:spcBef>
                <a:spcPts val="45"/>
              </a:spcBef>
              <a:buClr>
                <a:srgbClr val="3A812E"/>
              </a:buClr>
              <a:buFont typeface="Wingdings"/>
              <a:buChar char=""/>
            </a:pPr>
            <a:endParaRPr sz="2700">
              <a:latin typeface="Arial"/>
              <a:cs typeface="Arial"/>
            </a:endParaRPr>
          </a:p>
          <a:p>
            <a:pPr marL="683260" marR="5080" lvl="1" indent="-326390">
              <a:lnSpc>
                <a:spcPts val="2160"/>
              </a:lnSpc>
              <a:buClr>
                <a:srgbClr val="3A812E"/>
              </a:buClr>
              <a:buSzPct val="60000"/>
              <a:buFont typeface="Wingdings"/>
              <a:buChar char=""/>
              <a:tabLst>
                <a:tab pos="683260" algn="l"/>
                <a:tab pos="683895" algn="l"/>
              </a:tabLst>
            </a:pPr>
            <a:r>
              <a:rPr sz="2000" dirty="0">
                <a:latin typeface="Arial"/>
                <a:cs typeface="Arial"/>
              </a:rPr>
              <a:t>The principle methodology in medical secondary research is </a:t>
            </a:r>
            <a:r>
              <a:rPr sz="2000" spc="-5" dirty="0">
                <a:latin typeface="Arial"/>
                <a:cs typeface="Arial"/>
              </a:rPr>
              <a:t>the</a:t>
            </a:r>
            <a:r>
              <a:rPr sz="2000" spc="-5" dirty="0">
                <a:solidFill>
                  <a:srgbClr val="996600"/>
                </a:solidFill>
                <a:latin typeface="Arial"/>
                <a:cs typeface="Arial"/>
              </a:rPr>
              <a:t> </a:t>
            </a:r>
            <a:r>
              <a:rPr sz="2000" u="heavy" dirty="0">
                <a:solidFill>
                  <a:srgbClr val="996600"/>
                </a:solidFill>
                <a:uFill>
                  <a:solidFill>
                    <a:srgbClr val="996600"/>
                  </a:solidFill>
                </a:uFill>
                <a:latin typeface="Arial"/>
                <a:cs typeface="Arial"/>
                <a:hlinkClick r:id="rId5"/>
              </a:rPr>
              <a:t>systematic review</a:t>
            </a:r>
            <a:r>
              <a:rPr sz="2000" dirty="0">
                <a:latin typeface="Arial"/>
                <a:cs typeface="Arial"/>
              </a:rPr>
              <a:t>,  commonly using meta-analytic statistical techniques, although other methods of</a:t>
            </a:r>
            <a:r>
              <a:rPr sz="2000" spc="-204" dirty="0">
                <a:latin typeface="Arial"/>
                <a:cs typeface="Arial"/>
              </a:rPr>
              <a:t> </a:t>
            </a:r>
            <a:r>
              <a:rPr sz="2000" dirty="0">
                <a:latin typeface="Arial"/>
                <a:cs typeface="Arial"/>
              </a:rPr>
              <a:t>synthesis,  like realist reviews and meta-narrative</a:t>
            </a:r>
            <a:r>
              <a:rPr sz="2000" u="heavy" dirty="0">
                <a:solidFill>
                  <a:srgbClr val="996600"/>
                </a:solidFill>
                <a:uFill>
                  <a:solidFill>
                    <a:srgbClr val="996600"/>
                  </a:solidFill>
                </a:uFill>
                <a:latin typeface="Arial"/>
                <a:cs typeface="Arial"/>
                <a:hlinkClick r:id="rId6"/>
              </a:rPr>
              <a:t>[1]</a:t>
            </a:r>
            <a:r>
              <a:rPr sz="2000" dirty="0">
                <a:solidFill>
                  <a:srgbClr val="996600"/>
                </a:solidFill>
                <a:latin typeface="Arial"/>
                <a:cs typeface="Arial"/>
                <a:hlinkClick r:id="rId6"/>
              </a:rPr>
              <a:t> </a:t>
            </a:r>
            <a:r>
              <a:rPr sz="2000" dirty="0">
                <a:latin typeface="Arial"/>
                <a:cs typeface="Arial"/>
              </a:rPr>
              <a:t>reviews, have been developed in recent</a:t>
            </a:r>
            <a:r>
              <a:rPr sz="2000" spc="-229" dirty="0">
                <a:latin typeface="Arial"/>
                <a:cs typeface="Arial"/>
              </a:rPr>
              <a:t> </a:t>
            </a:r>
            <a:r>
              <a:rPr sz="2000" dirty="0">
                <a:latin typeface="Arial"/>
                <a:cs typeface="Arial"/>
              </a:rPr>
              <a:t>years.</a:t>
            </a:r>
            <a:endParaRPr sz="2000">
              <a:latin typeface="Arial"/>
              <a:cs typeface="Arial"/>
            </a:endParaRPr>
          </a:p>
          <a:p>
            <a:pPr lvl="1">
              <a:lnSpc>
                <a:spcPct val="100000"/>
              </a:lnSpc>
              <a:spcBef>
                <a:spcPts val="35"/>
              </a:spcBef>
              <a:buClr>
                <a:srgbClr val="3A812E"/>
              </a:buClr>
              <a:buFont typeface="Wingdings"/>
              <a:buChar char=""/>
            </a:pPr>
            <a:endParaRPr sz="2450">
              <a:latin typeface="Arial"/>
              <a:cs typeface="Arial"/>
            </a:endParaRPr>
          </a:p>
          <a:p>
            <a:pPr marL="683260" lvl="1" indent="-327025">
              <a:lnSpc>
                <a:spcPct val="100000"/>
              </a:lnSpc>
              <a:buClr>
                <a:srgbClr val="3A812E"/>
              </a:buClr>
              <a:buSzPct val="60000"/>
              <a:buFont typeface="Wingdings"/>
              <a:buChar char=""/>
              <a:tabLst>
                <a:tab pos="683260" algn="l"/>
                <a:tab pos="683895" algn="l"/>
              </a:tabLst>
            </a:pPr>
            <a:r>
              <a:rPr sz="2000" u="heavy" dirty="0">
                <a:solidFill>
                  <a:srgbClr val="996600"/>
                </a:solidFill>
                <a:uFill>
                  <a:solidFill>
                    <a:srgbClr val="996600"/>
                  </a:solidFill>
                </a:uFill>
                <a:latin typeface="Arial"/>
                <a:cs typeface="Arial"/>
              </a:rPr>
              <a:t>back</a:t>
            </a:r>
            <a:endParaRPr sz="200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71399"/>
            <a:ext cx="5364480" cy="605155"/>
          </a:xfrm>
          <a:prstGeom prst="rect">
            <a:avLst/>
          </a:prstGeom>
        </p:spPr>
        <p:txBody>
          <a:bodyPr vert="horz" wrap="square" lIns="0" tIns="12700" rIns="0" bIns="0" rtlCol="0">
            <a:spAutoFit/>
          </a:bodyPr>
          <a:lstStyle/>
          <a:p>
            <a:pPr marL="12700">
              <a:lnSpc>
                <a:spcPct val="100000"/>
              </a:lnSpc>
              <a:spcBef>
                <a:spcPts val="100"/>
              </a:spcBef>
            </a:pPr>
            <a:r>
              <a:rPr sz="3800" b="1" dirty="0">
                <a:solidFill>
                  <a:srgbClr val="006633"/>
                </a:solidFill>
                <a:latin typeface="Times New Roman"/>
                <a:cs typeface="Times New Roman"/>
              </a:rPr>
              <a:t>DESCRIPTIVE</a:t>
            </a:r>
            <a:r>
              <a:rPr sz="3800" b="1" spc="-80" dirty="0">
                <a:solidFill>
                  <a:srgbClr val="006633"/>
                </a:solidFill>
                <a:latin typeface="Times New Roman"/>
                <a:cs typeface="Times New Roman"/>
              </a:rPr>
              <a:t> </a:t>
            </a:r>
            <a:r>
              <a:rPr sz="3800" b="1" spc="80" dirty="0">
                <a:solidFill>
                  <a:srgbClr val="006633"/>
                </a:solidFill>
                <a:latin typeface="Times New Roman"/>
                <a:cs typeface="Times New Roman"/>
              </a:rPr>
              <a:t>DESIGN</a:t>
            </a:r>
            <a:endParaRPr sz="3800">
              <a:latin typeface="Times New Roman"/>
              <a:cs typeface="Times New Roman"/>
            </a:endParaRPr>
          </a:p>
        </p:txBody>
      </p:sp>
      <p:sp>
        <p:nvSpPr>
          <p:cNvPr id="5" name="object 5"/>
          <p:cNvSpPr txBox="1"/>
          <p:nvPr/>
        </p:nvSpPr>
        <p:spPr>
          <a:xfrm>
            <a:off x="688340" y="1164082"/>
            <a:ext cx="10441940" cy="4465320"/>
          </a:xfrm>
          <a:prstGeom prst="rect">
            <a:avLst/>
          </a:prstGeom>
        </p:spPr>
        <p:txBody>
          <a:bodyPr vert="horz" wrap="square" lIns="0" tIns="13335" rIns="0" bIns="0" rtlCol="0">
            <a:spAutoFit/>
          </a:bodyPr>
          <a:lstStyle/>
          <a:p>
            <a:pPr marL="355600" indent="-342900">
              <a:lnSpc>
                <a:spcPct val="100000"/>
              </a:lnSpc>
              <a:spcBef>
                <a:spcPts val="105"/>
              </a:spcBef>
              <a:buClr>
                <a:srgbClr val="CC9900"/>
              </a:buClr>
              <a:buSzPct val="65384"/>
              <a:buFont typeface="Wingdings"/>
              <a:buChar char=""/>
              <a:tabLst>
                <a:tab pos="354965" algn="l"/>
                <a:tab pos="355600" algn="l"/>
              </a:tabLst>
            </a:pPr>
            <a:r>
              <a:rPr sz="2600" b="1" dirty="0">
                <a:latin typeface="Arial"/>
                <a:cs typeface="Arial"/>
              </a:rPr>
              <a:t>Survey</a:t>
            </a:r>
            <a:r>
              <a:rPr sz="2600" b="1" spc="-10" dirty="0">
                <a:latin typeface="Arial"/>
                <a:cs typeface="Arial"/>
              </a:rPr>
              <a:t> </a:t>
            </a:r>
            <a:r>
              <a:rPr sz="2600" dirty="0">
                <a:latin typeface="Arial"/>
                <a:cs typeface="Arial"/>
              </a:rPr>
              <a:t>–</a:t>
            </a:r>
            <a:endParaRPr sz="2600">
              <a:latin typeface="Arial"/>
              <a:cs typeface="Arial"/>
            </a:endParaRPr>
          </a:p>
          <a:p>
            <a:pPr marL="683260" lvl="1" indent="-327025">
              <a:lnSpc>
                <a:spcPts val="2375"/>
              </a:lnSpc>
              <a:buClr>
                <a:srgbClr val="3A812E"/>
              </a:buClr>
              <a:buSzPct val="59090"/>
              <a:buFont typeface="Wingdings"/>
              <a:buChar char=""/>
              <a:tabLst>
                <a:tab pos="683260" algn="l"/>
                <a:tab pos="683895" algn="l"/>
              </a:tabLst>
            </a:pPr>
            <a:r>
              <a:rPr sz="2200" spc="-5" dirty="0">
                <a:latin typeface="Arial"/>
                <a:cs typeface="Arial"/>
              </a:rPr>
              <a:t>applies to </a:t>
            </a:r>
            <a:r>
              <a:rPr sz="2200" u="heavy" spc="-5" dirty="0">
                <a:uFill>
                  <a:solidFill>
                    <a:srgbClr val="000000"/>
                  </a:solidFill>
                </a:uFill>
                <a:latin typeface="Arial"/>
                <a:cs typeface="Arial"/>
              </a:rPr>
              <a:t>any study in which data or responses</a:t>
            </a:r>
            <a:r>
              <a:rPr sz="2200" spc="-5" dirty="0">
                <a:latin typeface="Arial"/>
                <a:cs typeface="Arial"/>
              </a:rPr>
              <a:t> (be they quant/qual/both)</a:t>
            </a:r>
            <a:r>
              <a:rPr sz="2200" spc="265" dirty="0">
                <a:latin typeface="Arial"/>
                <a:cs typeface="Arial"/>
              </a:rPr>
              <a:t> </a:t>
            </a:r>
            <a:r>
              <a:rPr sz="2200" u="heavy" spc="-5" dirty="0">
                <a:uFill>
                  <a:solidFill>
                    <a:srgbClr val="000000"/>
                  </a:solidFill>
                </a:uFill>
                <a:latin typeface="Arial"/>
                <a:cs typeface="Arial"/>
              </a:rPr>
              <a:t>are</a:t>
            </a:r>
            <a:endParaRPr sz="2200">
              <a:latin typeface="Arial"/>
              <a:cs typeface="Arial"/>
            </a:endParaRPr>
          </a:p>
          <a:p>
            <a:pPr marL="683260">
              <a:lnSpc>
                <a:spcPts val="2375"/>
              </a:lnSpc>
            </a:pPr>
            <a:r>
              <a:rPr sz="2200" u="heavy" spc="-5" dirty="0">
                <a:uFill>
                  <a:solidFill>
                    <a:srgbClr val="000000"/>
                  </a:solidFill>
                </a:uFill>
                <a:latin typeface="Arial"/>
                <a:cs typeface="Arial"/>
              </a:rPr>
              <a:t>recorded via </a:t>
            </a:r>
            <a:r>
              <a:rPr sz="2200" u="heavy" dirty="0">
                <a:uFill>
                  <a:solidFill>
                    <a:srgbClr val="000000"/>
                  </a:solidFill>
                </a:uFill>
                <a:latin typeface="Arial"/>
                <a:cs typeface="Arial"/>
              </a:rPr>
              <a:t>any </a:t>
            </a:r>
            <a:r>
              <a:rPr sz="2200" u="heavy" spc="-5" dirty="0">
                <a:uFill>
                  <a:solidFill>
                    <a:srgbClr val="000000"/>
                  </a:solidFill>
                </a:uFill>
                <a:latin typeface="Arial"/>
                <a:cs typeface="Arial"/>
              </a:rPr>
              <a:t>form of what we think of as "survey</a:t>
            </a:r>
            <a:r>
              <a:rPr sz="2200" u="heavy" spc="100" dirty="0">
                <a:uFill>
                  <a:solidFill>
                    <a:srgbClr val="000000"/>
                  </a:solidFill>
                </a:uFill>
                <a:latin typeface="Arial"/>
                <a:cs typeface="Arial"/>
              </a:rPr>
              <a:t> </a:t>
            </a:r>
            <a:r>
              <a:rPr sz="2200" u="heavy" dirty="0">
                <a:uFill>
                  <a:solidFill>
                    <a:srgbClr val="000000"/>
                  </a:solidFill>
                </a:uFill>
                <a:latin typeface="Arial"/>
                <a:cs typeface="Arial"/>
              </a:rPr>
              <a:t>instrumentation</a:t>
            </a:r>
            <a:r>
              <a:rPr sz="2200" dirty="0">
                <a:latin typeface="Arial"/>
                <a:cs typeface="Arial"/>
              </a:rPr>
              <a:t>."</a:t>
            </a:r>
            <a:endParaRPr sz="2200">
              <a:latin typeface="Arial"/>
              <a:cs typeface="Arial"/>
            </a:endParaRPr>
          </a:p>
          <a:p>
            <a:pPr>
              <a:lnSpc>
                <a:spcPct val="100000"/>
              </a:lnSpc>
            </a:pPr>
            <a:endParaRPr sz="2300">
              <a:latin typeface="Arial"/>
              <a:cs typeface="Arial"/>
            </a:endParaRPr>
          </a:p>
          <a:p>
            <a:pPr marL="683260" lvl="1" indent="-327025">
              <a:lnSpc>
                <a:spcPct val="100000"/>
              </a:lnSpc>
              <a:buClr>
                <a:srgbClr val="3A812E"/>
              </a:buClr>
              <a:buSzPct val="59090"/>
              <a:buFont typeface="Wingdings"/>
              <a:buChar char=""/>
              <a:tabLst>
                <a:tab pos="683260" algn="l"/>
                <a:tab pos="683895" algn="l"/>
              </a:tabLst>
            </a:pPr>
            <a:r>
              <a:rPr sz="2200" spc="-5" dirty="0">
                <a:latin typeface="Arial"/>
                <a:cs typeface="Arial"/>
              </a:rPr>
              <a:t>They can take many</a:t>
            </a:r>
            <a:r>
              <a:rPr sz="2200" spc="25" dirty="0">
                <a:latin typeface="Arial"/>
                <a:cs typeface="Arial"/>
              </a:rPr>
              <a:t> </a:t>
            </a:r>
            <a:r>
              <a:rPr sz="2200" spc="-5" dirty="0">
                <a:latin typeface="Arial"/>
                <a:cs typeface="Arial"/>
              </a:rPr>
              <a:t>forms:</a:t>
            </a:r>
            <a:endParaRPr sz="2200">
              <a:latin typeface="Arial"/>
              <a:cs typeface="Arial"/>
            </a:endParaRPr>
          </a:p>
          <a:p>
            <a:pPr marL="1035050" lvl="2" indent="-352425">
              <a:lnSpc>
                <a:spcPct val="100000"/>
              </a:lnSpc>
              <a:spcBef>
                <a:spcPts val="10"/>
              </a:spcBef>
              <a:buClr>
                <a:srgbClr val="CC9900"/>
              </a:buClr>
              <a:buSzPct val="65000"/>
              <a:buFont typeface="Wingdings"/>
              <a:buChar char=""/>
              <a:tabLst>
                <a:tab pos="1035050" algn="l"/>
                <a:tab pos="1035685" algn="l"/>
              </a:tabLst>
            </a:pPr>
            <a:r>
              <a:rPr sz="2000" dirty="0">
                <a:latin typeface="Arial"/>
                <a:cs typeface="Arial"/>
              </a:rPr>
              <a:t>Check-off items </a:t>
            </a:r>
            <a:r>
              <a:rPr sz="2000" spc="-5" dirty="0">
                <a:latin typeface="Arial"/>
                <a:cs typeface="Arial"/>
              </a:rPr>
              <a:t>(e.g., </a:t>
            </a:r>
            <a:r>
              <a:rPr sz="2000" dirty="0">
                <a:latin typeface="Arial"/>
                <a:cs typeface="Arial"/>
              </a:rPr>
              <a:t>gender,</a:t>
            </a:r>
            <a:r>
              <a:rPr sz="2000" spc="-155" dirty="0">
                <a:latin typeface="Arial"/>
                <a:cs typeface="Arial"/>
              </a:rPr>
              <a:t> </a:t>
            </a:r>
            <a:r>
              <a:rPr sz="2000" dirty="0">
                <a:latin typeface="Arial"/>
                <a:cs typeface="Arial"/>
              </a:rPr>
              <a:t>position);</a:t>
            </a:r>
            <a:endParaRPr sz="2000">
              <a:latin typeface="Arial"/>
              <a:cs typeface="Arial"/>
            </a:endParaRPr>
          </a:p>
          <a:p>
            <a:pPr marL="1035050" lvl="2" indent="-352425">
              <a:lnSpc>
                <a:spcPct val="100000"/>
              </a:lnSpc>
              <a:buClr>
                <a:srgbClr val="CC9900"/>
              </a:buClr>
              <a:buSzPct val="65000"/>
              <a:buFont typeface="Wingdings"/>
              <a:buChar char=""/>
              <a:tabLst>
                <a:tab pos="1035050" algn="l"/>
                <a:tab pos="1035685" algn="l"/>
              </a:tabLst>
            </a:pPr>
            <a:r>
              <a:rPr sz="2000" spc="-5" dirty="0">
                <a:latin typeface="Arial"/>
                <a:cs typeface="Arial"/>
              </a:rPr>
              <a:t>Fill-in-the-blank</a:t>
            </a:r>
            <a:r>
              <a:rPr sz="2000" spc="-40" dirty="0">
                <a:latin typeface="Arial"/>
                <a:cs typeface="Arial"/>
              </a:rPr>
              <a:t> </a:t>
            </a:r>
            <a:r>
              <a:rPr sz="2000" dirty="0">
                <a:latin typeface="Arial"/>
                <a:cs typeface="Arial"/>
              </a:rPr>
              <a:t>items;</a:t>
            </a:r>
            <a:endParaRPr sz="2000">
              <a:latin typeface="Arial"/>
              <a:cs typeface="Arial"/>
            </a:endParaRPr>
          </a:p>
          <a:p>
            <a:pPr marL="1035050" lvl="2" indent="-352425">
              <a:lnSpc>
                <a:spcPts val="2160"/>
              </a:lnSpc>
              <a:buClr>
                <a:srgbClr val="CC9900"/>
              </a:buClr>
              <a:buSzPct val="65000"/>
              <a:buFont typeface="Wingdings"/>
              <a:buChar char=""/>
              <a:tabLst>
                <a:tab pos="1035050" algn="l"/>
                <a:tab pos="1035685" algn="l"/>
              </a:tabLst>
            </a:pPr>
            <a:r>
              <a:rPr sz="2000" dirty="0">
                <a:latin typeface="Arial"/>
                <a:cs typeface="Arial"/>
              </a:rPr>
              <a:t>Likert-type scales (e.g., on a 5-point scale, say, from "strongly disagree" to</a:t>
            </a:r>
            <a:r>
              <a:rPr sz="2000" spc="-240" dirty="0">
                <a:latin typeface="Arial"/>
                <a:cs typeface="Arial"/>
              </a:rPr>
              <a:t> </a:t>
            </a:r>
            <a:r>
              <a:rPr sz="2000" dirty="0">
                <a:latin typeface="Arial"/>
                <a:cs typeface="Arial"/>
              </a:rPr>
              <a:t>"strongly</a:t>
            </a:r>
            <a:endParaRPr sz="2000">
              <a:latin typeface="Arial"/>
              <a:cs typeface="Arial"/>
            </a:endParaRPr>
          </a:p>
          <a:p>
            <a:pPr marL="1035050">
              <a:lnSpc>
                <a:spcPts val="2160"/>
              </a:lnSpc>
            </a:pPr>
            <a:r>
              <a:rPr sz="2000" dirty="0">
                <a:latin typeface="Arial"/>
                <a:cs typeface="Arial"/>
              </a:rPr>
              <a:t>agree,"</a:t>
            </a:r>
            <a:endParaRPr sz="2000">
              <a:latin typeface="Arial"/>
              <a:cs typeface="Arial"/>
            </a:endParaRPr>
          </a:p>
          <a:p>
            <a:pPr marL="1035050" lvl="2" indent="-352425">
              <a:lnSpc>
                <a:spcPct val="100000"/>
              </a:lnSpc>
              <a:buClr>
                <a:srgbClr val="CC9900"/>
              </a:buClr>
              <a:buSzPct val="65000"/>
              <a:buFont typeface="Wingdings"/>
              <a:buChar char=""/>
              <a:tabLst>
                <a:tab pos="1035050" algn="l"/>
                <a:tab pos="1035685" algn="l"/>
              </a:tabLst>
            </a:pPr>
            <a:r>
              <a:rPr sz="2000" dirty="0">
                <a:latin typeface="Arial"/>
                <a:cs typeface="Arial"/>
              </a:rPr>
              <a:t>Open-ended </a:t>
            </a:r>
            <a:r>
              <a:rPr sz="2000" spc="-5" dirty="0">
                <a:latin typeface="Arial"/>
                <a:cs typeface="Arial"/>
              </a:rPr>
              <a:t>fill-in</a:t>
            </a:r>
            <a:r>
              <a:rPr sz="2000" spc="-50" dirty="0">
                <a:latin typeface="Arial"/>
                <a:cs typeface="Arial"/>
              </a:rPr>
              <a:t> </a:t>
            </a:r>
            <a:r>
              <a:rPr sz="2000" spc="-5" dirty="0">
                <a:latin typeface="Arial"/>
                <a:cs typeface="Arial"/>
              </a:rPr>
              <a:t>items</a:t>
            </a:r>
            <a:endParaRPr sz="2000">
              <a:latin typeface="Arial"/>
              <a:cs typeface="Arial"/>
            </a:endParaRPr>
          </a:p>
          <a:p>
            <a:pPr lvl="2">
              <a:lnSpc>
                <a:spcPct val="100000"/>
              </a:lnSpc>
              <a:spcBef>
                <a:spcPts val="30"/>
              </a:spcBef>
              <a:buClr>
                <a:srgbClr val="CC9900"/>
              </a:buClr>
              <a:buFont typeface="Wingdings"/>
              <a:buChar char=""/>
            </a:pPr>
            <a:endParaRPr sz="2050">
              <a:latin typeface="Arial"/>
              <a:cs typeface="Arial"/>
            </a:endParaRPr>
          </a:p>
          <a:p>
            <a:pPr marL="355600" indent="-342900">
              <a:lnSpc>
                <a:spcPct val="100000"/>
              </a:lnSpc>
              <a:buClr>
                <a:srgbClr val="CC9900"/>
              </a:buClr>
              <a:buSzPct val="65384"/>
              <a:buFont typeface="Wingdings"/>
              <a:buChar char=""/>
              <a:tabLst>
                <a:tab pos="354965" algn="l"/>
                <a:tab pos="355600" algn="l"/>
              </a:tabLst>
            </a:pPr>
            <a:r>
              <a:rPr sz="2600" b="1" dirty="0">
                <a:latin typeface="Arial"/>
                <a:cs typeface="Arial"/>
              </a:rPr>
              <a:t>Observational</a:t>
            </a:r>
            <a:endParaRPr sz="2600">
              <a:latin typeface="Arial"/>
              <a:cs typeface="Arial"/>
            </a:endParaRPr>
          </a:p>
          <a:p>
            <a:pPr marL="363220" lvl="1" indent="-363220">
              <a:lnSpc>
                <a:spcPts val="2375"/>
              </a:lnSpc>
              <a:spcBef>
                <a:spcPts val="5"/>
              </a:spcBef>
              <a:buClr>
                <a:srgbClr val="3A812E"/>
              </a:buClr>
              <a:buSzPct val="59090"/>
              <a:buFont typeface="Wingdings"/>
              <a:buChar char=""/>
              <a:tabLst>
                <a:tab pos="363220" algn="l"/>
                <a:tab pos="683895" algn="l"/>
              </a:tabLst>
            </a:pPr>
            <a:r>
              <a:rPr sz="2200" spc="-5" dirty="0">
                <a:latin typeface="Arial"/>
                <a:cs typeface="Arial"/>
              </a:rPr>
              <a:t>instead of administering a survey instrument, </a:t>
            </a:r>
            <a:r>
              <a:rPr sz="2200" u="heavy" spc="-5" dirty="0">
                <a:uFill>
                  <a:solidFill>
                    <a:srgbClr val="000000"/>
                  </a:solidFill>
                </a:uFill>
                <a:latin typeface="Arial"/>
                <a:cs typeface="Arial"/>
              </a:rPr>
              <a:t>the </a:t>
            </a:r>
            <a:r>
              <a:rPr sz="2200" u="heavy" dirty="0">
                <a:uFill>
                  <a:solidFill>
                    <a:srgbClr val="000000"/>
                  </a:solidFill>
                </a:uFill>
                <a:latin typeface="Arial"/>
                <a:cs typeface="Arial"/>
              </a:rPr>
              <a:t>researcher collects </a:t>
            </a:r>
            <a:r>
              <a:rPr sz="2200" u="heavy" spc="-5" dirty="0">
                <a:uFill>
                  <a:solidFill>
                    <a:srgbClr val="000000"/>
                  </a:solidFill>
                </a:uFill>
                <a:latin typeface="Arial"/>
                <a:cs typeface="Arial"/>
              </a:rPr>
              <a:t>data</a:t>
            </a:r>
            <a:r>
              <a:rPr sz="2200" u="heavy" spc="155" dirty="0">
                <a:uFill>
                  <a:solidFill>
                    <a:srgbClr val="000000"/>
                  </a:solidFill>
                </a:uFill>
                <a:latin typeface="Arial"/>
                <a:cs typeface="Arial"/>
              </a:rPr>
              <a:t> </a:t>
            </a:r>
            <a:r>
              <a:rPr sz="2200" u="heavy" spc="-5" dirty="0">
                <a:uFill>
                  <a:solidFill>
                    <a:srgbClr val="000000"/>
                  </a:solidFill>
                </a:uFill>
                <a:latin typeface="Arial"/>
                <a:cs typeface="Arial"/>
              </a:rPr>
              <a:t>by</a:t>
            </a:r>
            <a:endParaRPr sz="2200">
              <a:latin typeface="Arial"/>
              <a:cs typeface="Arial"/>
            </a:endParaRPr>
          </a:p>
          <a:p>
            <a:pPr marL="60960" algn="ctr">
              <a:lnSpc>
                <a:spcPts val="2375"/>
              </a:lnSpc>
            </a:pPr>
            <a:r>
              <a:rPr sz="2200" u="heavy" spc="-5" dirty="0">
                <a:uFill>
                  <a:solidFill>
                    <a:srgbClr val="000000"/>
                  </a:solidFill>
                </a:uFill>
                <a:latin typeface="Arial"/>
                <a:cs typeface="Arial"/>
              </a:rPr>
              <a:t>observing/tallying/recording the occurrence or incidence of some</a:t>
            </a:r>
            <a:r>
              <a:rPr sz="2200" u="heavy" spc="130" dirty="0">
                <a:uFill>
                  <a:solidFill>
                    <a:srgbClr val="000000"/>
                  </a:solidFill>
                </a:uFill>
                <a:latin typeface="Arial"/>
                <a:cs typeface="Arial"/>
              </a:rPr>
              <a:t> </a:t>
            </a:r>
            <a:r>
              <a:rPr sz="2200" u="heavy" spc="-5" dirty="0">
                <a:uFill>
                  <a:solidFill>
                    <a:srgbClr val="000000"/>
                  </a:solidFill>
                </a:uFill>
                <a:latin typeface="Arial"/>
                <a:cs typeface="Arial"/>
              </a:rPr>
              <a:t>outcome</a:t>
            </a:r>
            <a:endParaRPr sz="22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5658485" cy="665480"/>
          </a:xfrm>
          <a:prstGeom prst="rect">
            <a:avLst/>
          </a:prstGeom>
        </p:spPr>
        <p:txBody>
          <a:bodyPr vert="horz" wrap="square" lIns="0" tIns="12700" rIns="0" bIns="0" rtlCol="0">
            <a:spAutoFit/>
          </a:bodyPr>
          <a:lstStyle/>
          <a:p>
            <a:pPr marL="12700">
              <a:lnSpc>
                <a:spcPct val="100000"/>
              </a:lnSpc>
              <a:spcBef>
                <a:spcPts val="100"/>
              </a:spcBef>
              <a:tabLst>
                <a:tab pos="3209925" algn="l"/>
              </a:tabLst>
            </a:pPr>
            <a:r>
              <a:rPr sz="4200" b="1" spc="5" dirty="0">
                <a:solidFill>
                  <a:srgbClr val="006633"/>
                </a:solidFill>
                <a:latin typeface="Times New Roman"/>
                <a:cs typeface="Times New Roman"/>
              </a:rPr>
              <a:t>HYPOTESIS	</a:t>
            </a:r>
            <a:r>
              <a:rPr sz="4200" b="1" spc="65" dirty="0">
                <a:solidFill>
                  <a:srgbClr val="006633"/>
                </a:solidFill>
                <a:latin typeface="Times New Roman"/>
                <a:cs typeface="Times New Roman"/>
              </a:rPr>
              <a:t>TESTING</a:t>
            </a:r>
            <a:endParaRPr sz="4200">
              <a:latin typeface="Times New Roman"/>
              <a:cs typeface="Times New Roman"/>
            </a:endParaRPr>
          </a:p>
        </p:txBody>
      </p:sp>
      <p:sp>
        <p:nvSpPr>
          <p:cNvPr id="5" name="object 5"/>
          <p:cNvSpPr txBox="1"/>
          <p:nvPr/>
        </p:nvSpPr>
        <p:spPr>
          <a:xfrm>
            <a:off x="688340" y="1622805"/>
            <a:ext cx="10437495" cy="3592829"/>
          </a:xfrm>
          <a:prstGeom prst="rect">
            <a:avLst/>
          </a:prstGeom>
        </p:spPr>
        <p:txBody>
          <a:bodyPr vert="horz" wrap="square" lIns="0" tIns="12700" rIns="0" bIns="0" rtlCol="0">
            <a:spAutoFit/>
          </a:bodyPr>
          <a:lstStyle/>
          <a:p>
            <a:pPr marL="355600" indent="-342900">
              <a:lnSpc>
                <a:spcPct val="100000"/>
              </a:lnSpc>
              <a:spcBef>
                <a:spcPts val="100"/>
              </a:spcBef>
              <a:buClr>
                <a:srgbClr val="CC9900"/>
              </a:buClr>
              <a:buSzPct val="65000"/>
              <a:buFont typeface="Wingdings"/>
              <a:buChar char=""/>
              <a:tabLst>
                <a:tab pos="354965" algn="l"/>
                <a:tab pos="355600" algn="l"/>
              </a:tabLst>
            </a:pPr>
            <a:r>
              <a:rPr sz="3000" dirty="0">
                <a:latin typeface="Arial"/>
                <a:cs typeface="Arial"/>
              </a:rPr>
              <a:t>Explain the </a:t>
            </a:r>
            <a:r>
              <a:rPr sz="3000" spc="-5" dirty="0">
                <a:latin typeface="Arial"/>
                <a:cs typeface="Arial"/>
              </a:rPr>
              <a:t>nature </a:t>
            </a:r>
            <a:r>
              <a:rPr sz="3000" dirty="0">
                <a:latin typeface="Arial"/>
                <a:cs typeface="Arial"/>
              </a:rPr>
              <a:t>of</a:t>
            </a:r>
            <a:r>
              <a:rPr sz="3000" spc="-60" dirty="0">
                <a:latin typeface="Arial"/>
                <a:cs typeface="Arial"/>
              </a:rPr>
              <a:t> </a:t>
            </a:r>
            <a:r>
              <a:rPr sz="3000" dirty="0">
                <a:latin typeface="Arial"/>
                <a:cs typeface="Arial"/>
              </a:rPr>
              <a:t>relationships</a:t>
            </a:r>
            <a:endParaRPr sz="3000">
              <a:latin typeface="Arial"/>
              <a:cs typeface="Arial"/>
            </a:endParaRPr>
          </a:p>
          <a:p>
            <a:pPr>
              <a:lnSpc>
                <a:spcPct val="100000"/>
              </a:lnSpc>
              <a:spcBef>
                <a:spcPts val="40"/>
              </a:spcBef>
              <a:buClr>
                <a:srgbClr val="CC9900"/>
              </a:buClr>
              <a:buFont typeface="Wingdings"/>
              <a:buChar char=""/>
            </a:pPr>
            <a:endParaRPr sz="4350">
              <a:latin typeface="Arial"/>
              <a:cs typeface="Arial"/>
            </a:endParaRPr>
          </a:p>
          <a:p>
            <a:pPr marL="355600" marR="5080" indent="-342900">
              <a:lnSpc>
                <a:spcPct val="100000"/>
              </a:lnSpc>
              <a:buClr>
                <a:srgbClr val="CC9900"/>
              </a:buClr>
              <a:buSzPct val="65000"/>
              <a:buFont typeface="Wingdings"/>
              <a:buChar char=""/>
              <a:tabLst>
                <a:tab pos="354965" algn="l"/>
                <a:tab pos="355600" algn="l"/>
              </a:tabLst>
            </a:pPr>
            <a:r>
              <a:rPr sz="3000" dirty="0">
                <a:latin typeface="Arial"/>
                <a:cs typeface="Arial"/>
              </a:rPr>
              <a:t>Establish </a:t>
            </a:r>
            <a:r>
              <a:rPr sz="3000" spc="-5" dirty="0">
                <a:latin typeface="Arial"/>
                <a:cs typeface="Arial"/>
              </a:rPr>
              <a:t>differences among groups or </a:t>
            </a:r>
            <a:r>
              <a:rPr sz="3000" dirty="0">
                <a:latin typeface="Arial"/>
                <a:cs typeface="Arial"/>
              </a:rPr>
              <a:t>the </a:t>
            </a:r>
            <a:r>
              <a:rPr sz="3000" spc="-5" dirty="0">
                <a:latin typeface="Arial"/>
                <a:cs typeface="Arial"/>
              </a:rPr>
              <a:t>interdependence  </a:t>
            </a:r>
            <a:r>
              <a:rPr sz="3000" dirty="0">
                <a:latin typeface="Arial"/>
                <a:cs typeface="Arial"/>
              </a:rPr>
              <a:t>of </a:t>
            </a:r>
            <a:r>
              <a:rPr sz="3000" spc="-5" dirty="0">
                <a:latin typeface="Arial"/>
                <a:cs typeface="Arial"/>
              </a:rPr>
              <a:t>two or more </a:t>
            </a:r>
            <a:r>
              <a:rPr sz="3000" dirty="0">
                <a:latin typeface="Arial"/>
                <a:cs typeface="Arial"/>
              </a:rPr>
              <a:t>factor </a:t>
            </a:r>
            <a:r>
              <a:rPr sz="3000" spc="-5" dirty="0">
                <a:latin typeface="Arial"/>
                <a:cs typeface="Arial"/>
              </a:rPr>
              <a:t>in a</a:t>
            </a:r>
            <a:r>
              <a:rPr sz="3000" spc="5" dirty="0">
                <a:latin typeface="Arial"/>
                <a:cs typeface="Arial"/>
              </a:rPr>
              <a:t> </a:t>
            </a:r>
            <a:r>
              <a:rPr sz="3000" spc="-5" dirty="0">
                <a:latin typeface="Arial"/>
                <a:cs typeface="Arial"/>
              </a:rPr>
              <a:t>situation</a:t>
            </a:r>
            <a:endParaRPr sz="3000">
              <a:latin typeface="Arial"/>
              <a:cs typeface="Arial"/>
            </a:endParaRPr>
          </a:p>
          <a:p>
            <a:pPr>
              <a:lnSpc>
                <a:spcPct val="100000"/>
              </a:lnSpc>
              <a:spcBef>
                <a:spcPts val="40"/>
              </a:spcBef>
              <a:buClr>
                <a:srgbClr val="CC9900"/>
              </a:buClr>
              <a:buFont typeface="Wingdings"/>
              <a:buChar char=""/>
            </a:pPr>
            <a:endParaRPr sz="4350">
              <a:latin typeface="Arial"/>
              <a:cs typeface="Arial"/>
            </a:endParaRPr>
          </a:p>
          <a:p>
            <a:pPr marL="355600" marR="157480" indent="-342900">
              <a:lnSpc>
                <a:spcPct val="100000"/>
              </a:lnSpc>
              <a:buClr>
                <a:srgbClr val="CC9900"/>
              </a:buClr>
              <a:buSzPct val="65000"/>
              <a:buFont typeface="Wingdings"/>
              <a:buChar char=""/>
              <a:tabLst>
                <a:tab pos="354965" algn="l"/>
                <a:tab pos="355600" algn="l"/>
              </a:tabLst>
            </a:pPr>
            <a:r>
              <a:rPr sz="3000" dirty="0">
                <a:latin typeface="Arial"/>
                <a:cs typeface="Arial"/>
              </a:rPr>
              <a:t>Explain the </a:t>
            </a:r>
            <a:r>
              <a:rPr sz="3000" spc="-5" dirty="0">
                <a:latin typeface="Arial"/>
                <a:cs typeface="Arial"/>
              </a:rPr>
              <a:t>variance in </a:t>
            </a:r>
            <a:r>
              <a:rPr sz="3000" dirty="0">
                <a:latin typeface="Arial"/>
                <a:cs typeface="Arial"/>
              </a:rPr>
              <a:t>the </a:t>
            </a:r>
            <a:r>
              <a:rPr sz="3000" spc="-5" dirty="0">
                <a:latin typeface="Arial"/>
                <a:cs typeface="Arial"/>
              </a:rPr>
              <a:t>dependent </a:t>
            </a:r>
            <a:r>
              <a:rPr sz="3000" dirty="0">
                <a:latin typeface="Arial"/>
                <a:cs typeface="Arial"/>
              </a:rPr>
              <a:t>variable </a:t>
            </a:r>
            <a:r>
              <a:rPr sz="3000" spc="-5" dirty="0">
                <a:latin typeface="Arial"/>
                <a:cs typeface="Arial"/>
              </a:rPr>
              <a:t>or </a:t>
            </a:r>
            <a:r>
              <a:rPr sz="3000" dirty="0">
                <a:latin typeface="Arial"/>
                <a:cs typeface="Arial"/>
              </a:rPr>
              <a:t>to</a:t>
            </a:r>
            <a:r>
              <a:rPr sz="3000" spc="-95" dirty="0">
                <a:latin typeface="Arial"/>
                <a:cs typeface="Arial"/>
              </a:rPr>
              <a:t> </a:t>
            </a:r>
            <a:r>
              <a:rPr sz="3000" spc="-5" dirty="0">
                <a:latin typeface="Arial"/>
                <a:cs typeface="Arial"/>
              </a:rPr>
              <a:t>predict  organizational</a:t>
            </a:r>
            <a:r>
              <a:rPr sz="3000" spc="-20" dirty="0">
                <a:latin typeface="Arial"/>
                <a:cs typeface="Arial"/>
              </a:rPr>
              <a:t> </a:t>
            </a:r>
            <a:r>
              <a:rPr sz="3000" spc="-5" dirty="0">
                <a:latin typeface="Arial"/>
                <a:cs typeface="Arial"/>
              </a:rPr>
              <a:t>outcome.</a:t>
            </a:r>
            <a:endParaRPr sz="300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3331210" cy="665480"/>
          </a:xfrm>
          <a:prstGeom prst="rect">
            <a:avLst/>
          </a:prstGeom>
        </p:spPr>
        <p:txBody>
          <a:bodyPr vert="horz" wrap="square" lIns="0" tIns="12700" rIns="0" bIns="0" rtlCol="0">
            <a:spAutoFit/>
          </a:bodyPr>
          <a:lstStyle/>
          <a:p>
            <a:pPr marL="12700">
              <a:lnSpc>
                <a:spcPct val="100000"/>
              </a:lnSpc>
              <a:spcBef>
                <a:spcPts val="100"/>
              </a:spcBef>
            </a:pPr>
            <a:r>
              <a:rPr sz="4200" b="1" spc="-125" dirty="0">
                <a:solidFill>
                  <a:srgbClr val="006633"/>
                </a:solidFill>
                <a:latin typeface="Times New Roman"/>
                <a:cs typeface="Times New Roman"/>
              </a:rPr>
              <a:t>CASE</a:t>
            </a:r>
            <a:r>
              <a:rPr sz="4200" b="1" spc="-65" dirty="0">
                <a:solidFill>
                  <a:srgbClr val="006633"/>
                </a:solidFill>
                <a:latin typeface="Times New Roman"/>
                <a:cs typeface="Times New Roman"/>
              </a:rPr>
              <a:t> </a:t>
            </a:r>
            <a:r>
              <a:rPr sz="4200" b="1" spc="-5" dirty="0">
                <a:solidFill>
                  <a:srgbClr val="006633"/>
                </a:solidFill>
                <a:latin typeface="Times New Roman"/>
                <a:cs typeface="Times New Roman"/>
              </a:rPr>
              <a:t>STUDY</a:t>
            </a:r>
            <a:endParaRPr sz="4200">
              <a:latin typeface="Times New Roman"/>
              <a:cs typeface="Times New Roman"/>
            </a:endParaRPr>
          </a:p>
        </p:txBody>
      </p:sp>
      <p:sp>
        <p:nvSpPr>
          <p:cNvPr id="5" name="object 5"/>
          <p:cNvSpPr txBox="1"/>
          <p:nvPr/>
        </p:nvSpPr>
        <p:spPr>
          <a:xfrm>
            <a:off x="688340" y="1622805"/>
            <a:ext cx="9546590" cy="3613150"/>
          </a:xfrm>
          <a:prstGeom prst="rect">
            <a:avLst/>
          </a:prstGeom>
        </p:spPr>
        <p:txBody>
          <a:bodyPr vert="horz" wrap="square" lIns="0" tIns="12700" rIns="0" bIns="0" rtlCol="0">
            <a:spAutoFit/>
          </a:bodyPr>
          <a:lstStyle/>
          <a:p>
            <a:pPr marL="355600" indent="-342900">
              <a:lnSpc>
                <a:spcPct val="100000"/>
              </a:lnSpc>
              <a:spcBef>
                <a:spcPts val="100"/>
              </a:spcBef>
              <a:buClr>
                <a:srgbClr val="CC9900"/>
              </a:buClr>
              <a:buSzPct val="65000"/>
              <a:buFont typeface="Wingdings"/>
              <a:buChar char=""/>
              <a:tabLst>
                <a:tab pos="354965" algn="l"/>
                <a:tab pos="355600" algn="l"/>
              </a:tabLst>
            </a:pPr>
            <a:r>
              <a:rPr sz="3000" spc="-5" dirty="0">
                <a:latin typeface="Arial"/>
                <a:cs typeface="Arial"/>
              </a:rPr>
              <a:t>Gathers </a:t>
            </a:r>
            <a:r>
              <a:rPr sz="3000" dirty="0">
                <a:latin typeface="Arial"/>
                <a:cs typeface="Arial"/>
              </a:rPr>
              <a:t>in-depth </a:t>
            </a:r>
            <a:r>
              <a:rPr sz="3000" spc="-5" dirty="0">
                <a:latin typeface="Arial"/>
                <a:cs typeface="Arial"/>
              </a:rPr>
              <a:t>information on a </a:t>
            </a:r>
            <a:r>
              <a:rPr sz="3000" dirty="0">
                <a:latin typeface="Arial"/>
                <a:cs typeface="Arial"/>
              </a:rPr>
              <a:t>single</a:t>
            </a:r>
            <a:r>
              <a:rPr sz="3000" spc="-75" dirty="0">
                <a:latin typeface="Arial"/>
                <a:cs typeface="Arial"/>
              </a:rPr>
              <a:t> </a:t>
            </a:r>
            <a:r>
              <a:rPr sz="3000" dirty="0">
                <a:latin typeface="Arial"/>
                <a:cs typeface="Arial"/>
              </a:rPr>
              <a:t>entity</a:t>
            </a:r>
            <a:endParaRPr sz="3000">
              <a:latin typeface="Arial"/>
              <a:cs typeface="Arial"/>
            </a:endParaRPr>
          </a:p>
          <a:p>
            <a:pPr>
              <a:lnSpc>
                <a:spcPct val="100000"/>
              </a:lnSpc>
              <a:spcBef>
                <a:spcPts val="40"/>
              </a:spcBef>
              <a:buChar char=""/>
            </a:pPr>
            <a:endParaRPr sz="4350">
              <a:latin typeface="Arial"/>
              <a:cs typeface="Arial"/>
            </a:endParaRPr>
          </a:p>
          <a:p>
            <a:pPr marL="355600" indent="-342900">
              <a:lnSpc>
                <a:spcPct val="100000"/>
              </a:lnSpc>
              <a:buClr>
                <a:srgbClr val="CC9900"/>
              </a:buClr>
              <a:buSzPct val="65000"/>
              <a:buFont typeface="Wingdings"/>
              <a:buChar char=""/>
              <a:tabLst>
                <a:tab pos="354965" algn="l"/>
                <a:tab pos="355600" algn="l"/>
              </a:tabLst>
            </a:pPr>
            <a:r>
              <a:rPr sz="3000" spc="-5" dirty="0">
                <a:latin typeface="Arial"/>
                <a:cs typeface="Arial"/>
              </a:rPr>
              <a:t>Problem </a:t>
            </a:r>
            <a:r>
              <a:rPr sz="3000" dirty="0">
                <a:latin typeface="Arial"/>
                <a:cs typeface="Arial"/>
              </a:rPr>
              <a:t>solving</a:t>
            </a:r>
            <a:r>
              <a:rPr sz="3000" spc="-45" dirty="0">
                <a:latin typeface="Arial"/>
                <a:cs typeface="Arial"/>
              </a:rPr>
              <a:t> </a:t>
            </a:r>
            <a:r>
              <a:rPr sz="3000" spc="-5" dirty="0">
                <a:latin typeface="Arial"/>
                <a:cs typeface="Arial"/>
              </a:rPr>
              <a:t>techniques</a:t>
            </a:r>
            <a:endParaRPr sz="3000">
              <a:latin typeface="Arial"/>
              <a:cs typeface="Arial"/>
            </a:endParaRPr>
          </a:p>
          <a:p>
            <a:pPr>
              <a:lnSpc>
                <a:spcPct val="100000"/>
              </a:lnSpc>
              <a:spcBef>
                <a:spcPts val="40"/>
              </a:spcBef>
              <a:buChar char=""/>
            </a:pPr>
            <a:endParaRPr sz="4350">
              <a:latin typeface="Arial"/>
              <a:cs typeface="Arial"/>
            </a:endParaRPr>
          </a:p>
          <a:p>
            <a:pPr marL="355600" marR="5080" indent="-342900">
              <a:lnSpc>
                <a:spcPct val="100000"/>
              </a:lnSpc>
              <a:buClr>
                <a:srgbClr val="CC9900"/>
              </a:buClr>
              <a:buSzPct val="65000"/>
              <a:buFont typeface="Wingdings"/>
              <a:buChar char=""/>
              <a:tabLst>
                <a:tab pos="354965" algn="l"/>
                <a:tab pos="355600" algn="l"/>
              </a:tabLst>
            </a:pPr>
            <a:r>
              <a:rPr sz="3000" spc="-5" dirty="0">
                <a:latin typeface="Arial"/>
                <a:cs typeface="Arial"/>
              </a:rPr>
              <a:t>Involve contextual analyses </a:t>
            </a:r>
            <a:r>
              <a:rPr sz="3000" dirty="0">
                <a:latin typeface="Arial"/>
                <a:cs typeface="Arial"/>
              </a:rPr>
              <a:t>of similar </a:t>
            </a:r>
            <a:r>
              <a:rPr sz="3000" spc="-5" dirty="0">
                <a:latin typeface="Arial"/>
                <a:cs typeface="Arial"/>
              </a:rPr>
              <a:t>situation in other  organization</a:t>
            </a:r>
            <a:endParaRPr sz="3000">
              <a:latin typeface="Arial"/>
              <a:cs typeface="Arial"/>
            </a:endParaRPr>
          </a:p>
          <a:p>
            <a:pPr marL="355600" indent="-342900">
              <a:lnSpc>
                <a:spcPct val="100000"/>
              </a:lnSpc>
              <a:spcBef>
                <a:spcPts val="640"/>
              </a:spcBef>
              <a:buClr>
                <a:srgbClr val="CC9900"/>
              </a:buClr>
              <a:buSzPct val="65384"/>
              <a:buFont typeface="Wingdings"/>
              <a:buChar char=""/>
              <a:tabLst>
                <a:tab pos="354965" algn="l"/>
                <a:tab pos="355600" algn="l"/>
              </a:tabLst>
            </a:pPr>
            <a:r>
              <a:rPr sz="2600" u="heavy" dirty="0">
                <a:solidFill>
                  <a:srgbClr val="996600"/>
                </a:solidFill>
                <a:uFill>
                  <a:solidFill>
                    <a:srgbClr val="996600"/>
                  </a:solidFill>
                </a:uFill>
                <a:latin typeface="Arial"/>
                <a:cs typeface="Arial"/>
              </a:rPr>
              <a:t>back</a:t>
            </a:r>
            <a:endParaRPr sz="260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4659630" cy="665480"/>
          </a:xfrm>
          <a:prstGeom prst="rect">
            <a:avLst/>
          </a:prstGeom>
        </p:spPr>
        <p:txBody>
          <a:bodyPr vert="horz" wrap="square" lIns="0" tIns="12700" rIns="0" bIns="0" rtlCol="0">
            <a:spAutoFit/>
          </a:bodyPr>
          <a:lstStyle/>
          <a:p>
            <a:pPr marL="12700">
              <a:lnSpc>
                <a:spcPct val="100000"/>
              </a:lnSpc>
              <a:spcBef>
                <a:spcPts val="100"/>
              </a:spcBef>
            </a:pPr>
            <a:r>
              <a:rPr sz="4200" spc="-105" dirty="0">
                <a:solidFill>
                  <a:srgbClr val="006633"/>
                </a:solidFill>
                <a:latin typeface="Times New Roman"/>
                <a:cs typeface="Times New Roman"/>
              </a:rPr>
              <a:t>Types </a:t>
            </a:r>
            <a:r>
              <a:rPr sz="4200" spc="-5" dirty="0">
                <a:solidFill>
                  <a:srgbClr val="006633"/>
                </a:solidFill>
                <a:latin typeface="Times New Roman"/>
                <a:cs typeface="Times New Roman"/>
              </a:rPr>
              <a:t>of</a:t>
            </a:r>
            <a:r>
              <a:rPr sz="4200" spc="60" dirty="0">
                <a:solidFill>
                  <a:srgbClr val="006633"/>
                </a:solidFill>
                <a:latin typeface="Times New Roman"/>
                <a:cs typeface="Times New Roman"/>
              </a:rPr>
              <a:t> </a:t>
            </a:r>
            <a:r>
              <a:rPr sz="4200" spc="-65" dirty="0">
                <a:solidFill>
                  <a:srgbClr val="006633"/>
                </a:solidFill>
                <a:latin typeface="Times New Roman"/>
                <a:cs typeface="Times New Roman"/>
              </a:rPr>
              <a:t>Investigation</a:t>
            </a:r>
            <a:endParaRPr sz="4200">
              <a:latin typeface="Times New Roman"/>
              <a:cs typeface="Times New Roman"/>
            </a:endParaRPr>
          </a:p>
        </p:txBody>
      </p:sp>
      <p:sp>
        <p:nvSpPr>
          <p:cNvPr id="5" name="object 5"/>
          <p:cNvSpPr txBox="1"/>
          <p:nvPr/>
        </p:nvSpPr>
        <p:spPr>
          <a:xfrm>
            <a:off x="688340" y="1527069"/>
            <a:ext cx="10637520" cy="4123690"/>
          </a:xfrm>
          <a:prstGeom prst="rect">
            <a:avLst/>
          </a:prstGeom>
        </p:spPr>
        <p:txBody>
          <a:bodyPr vert="horz" wrap="square" lIns="0" tIns="62230" rIns="0" bIns="0" rtlCol="0">
            <a:spAutoFit/>
          </a:bodyPr>
          <a:lstStyle/>
          <a:p>
            <a:pPr marL="355600" indent="-342900">
              <a:lnSpc>
                <a:spcPct val="100000"/>
              </a:lnSpc>
              <a:spcBef>
                <a:spcPts val="490"/>
              </a:spcBef>
              <a:buClr>
                <a:srgbClr val="CC9900"/>
              </a:buClr>
              <a:buSzPct val="65000"/>
              <a:buFont typeface="Wingdings"/>
              <a:buChar char=""/>
              <a:tabLst>
                <a:tab pos="354965" algn="l"/>
                <a:tab pos="355600" algn="l"/>
              </a:tabLst>
            </a:pPr>
            <a:r>
              <a:rPr sz="3000" dirty="0">
                <a:latin typeface="Arial"/>
                <a:cs typeface="Arial"/>
              </a:rPr>
              <a:t>Clarification</a:t>
            </a:r>
            <a:endParaRPr sz="3000">
              <a:latin typeface="Arial"/>
              <a:cs typeface="Arial"/>
            </a:endParaRPr>
          </a:p>
          <a:p>
            <a:pPr marL="1035050" lvl="1" indent="-352425">
              <a:lnSpc>
                <a:spcPct val="100000"/>
              </a:lnSpc>
              <a:spcBef>
                <a:spcPts val="290"/>
              </a:spcBef>
              <a:buClr>
                <a:srgbClr val="CC9900"/>
              </a:buClr>
              <a:buSzPct val="63636"/>
              <a:buFont typeface="Wingdings"/>
              <a:buChar char=""/>
              <a:tabLst>
                <a:tab pos="1035050" algn="l"/>
                <a:tab pos="1035685" algn="l"/>
              </a:tabLst>
            </a:pPr>
            <a:r>
              <a:rPr sz="2200" spc="-5" dirty="0">
                <a:latin typeface="Arial"/>
                <a:cs typeface="Arial"/>
              </a:rPr>
              <a:t>Clear understanding of the</a:t>
            </a:r>
            <a:r>
              <a:rPr sz="2200" spc="35" dirty="0">
                <a:latin typeface="Arial"/>
                <a:cs typeface="Arial"/>
              </a:rPr>
              <a:t> </a:t>
            </a:r>
            <a:r>
              <a:rPr sz="2200" dirty="0">
                <a:latin typeface="Arial"/>
                <a:cs typeface="Arial"/>
              </a:rPr>
              <a:t>concept</a:t>
            </a:r>
            <a:endParaRPr sz="2200">
              <a:latin typeface="Arial"/>
              <a:cs typeface="Arial"/>
            </a:endParaRPr>
          </a:p>
          <a:p>
            <a:pPr marL="1035050" lvl="1" indent="-352425">
              <a:lnSpc>
                <a:spcPct val="100000"/>
              </a:lnSpc>
              <a:spcBef>
                <a:spcPts val="265"/>
              </a:spcBef>
              <a:buClr>
                <a:srgbClr val="CC9900"/>
              </a:buClr>
              <a:buSzPct val="63636"/>
              <a:buFont typeface="Wingdings"/>
              <a:buChar char=""/>
              <a:tabLst>
                <a:tab pos="1035050" algn="l"/>
                <a:tab pos="1035685" algn="l"/>
              </a:tabLst>
            </a:pPr>
            <a:r>
              <a:rPr sz="2200" spc="-5" dirty="0">
                <a:latin typeface="Arial"/>
                <a:cs typeface="Arial"/>
              </a:rPr>
              <a:t>Related to exploratory and descriptive</a:t>
            </a:r>
            <a:r>
              <a:rPr sz="2200" spc="50" dirty="0">
                <a:latin typeface="Arial"/>
                <a:cs typeface="Arial"/>
              </a:rPr>
              <a:t> </a:t>
            </a:r>
            <a:r>
              <a:rPr sz="2200" spc="-5" dirty="0">
                <a:latin typeface="Arial"/>
                <a:cs typeface="Arial"/>
              </a:rPr>
              <a:t>study</a:t>
            </a:r>
            <a:endParaRPr sz="2200">
              <a:latin typeface="Arial"/>
              <a:cs typeface="Arial"/>
            </a:endParaRPr>
          </a:p>
          <a:p>
            <a:pPr lvl="1">
              <a:lnSpc>
                <a:spcPct val="100000"/>
              </a:lnSpc>
              <a:spcBef>
                <a:spcPts val="20"/>
              </a:spcBef>
              <a:buClr>
                <a:srgbClr val="CC9900"/>
              </a:buClr>
              <a:buFont typeface="Wingdings"/>
              <a:buChar char=""/>
            </a:pPr>
            <a:endParaRPr sz="2800">
              <a:latin typeface="Arial"/>
              <a:cs typeface="Arial"/>
            </a:endParaRPr>
          </a:p>
          <a:p>
            <a:pPr marL="355600" indent="-342900">
              <a:lnSpc>
                <a:spcPct val="100000"/>
              </a:lnSpc>
              <a:spcBef>
                <a:spcPts val="5"/>
              </a:spcBef>
              <a:buClr>
                <a:srgbClr val="CC9900"/>
              </a:buClr>
              <a:buSzPct val="65000"/>
              <a:buFont typeface="Wingdings"/>
              <a:buChar char=""/>
              <a:tabLst>
                <a:tab pos="354965" algn="l"/>
                <a:tab pos="355600" algn="l"/>
              </a:tabLst>
            </a:pPr>
            <a:r>
              <a:rPr sz="3000" spc="-5" dirty="0">
                <a:latin typeface="Arial"/>
                <a:cs typeface="Arial"/>
              </a:rPr>
              <a:t>Correlational</a:t>
            </a:r>
            <a:endParaRPr sz="3000">
              <a:latin typeface="Arial"/>
              <a:cs typeface="Arial"/>
            </a:endParaRPr>
          </a:p>
          <a:p>
            <a:pPr marL="1035050" lvl="1" indent="-352425">
              <a:lnSpc>
                <a:spcPct val="100000"/>
              </a:lnSpc>
              <a:spcBef>
                <a:spcPts val="285"/>
              </a:spcBef>
              <a:buClr>
                <a:srgbClr val="CC9900"/>
              </a:buClr>
              <a:buSzPct val="63636"/>
              <a:buFont typeface="Wingdings"/>
              <a:buChar char=""/>
              <a:tabLst>
                <a:tab pos="1035050" algn="l"/>
                <a:tab pos="1035685" algn="l"/>
              </a:tabLst>
            </a:pPr>
            <a:r>
              <a:rPr sz="2200" spc="-5" dirty="0">
                <a:latin typeface="Arial"/>
                <a:cs typeface="Arial"/>
              </a:rPr>
              <a:t>At least two concept or variables </a:t>
            </a:r>
            <a:r>
              <a:rPr sz="2200" spc="-10" dirty="0">
                <a:latin typeface="Arial"/>
                <a:cs typeface="Arial"/>
              </a:rPr>
              <a:t>move</a:t>
            </a:r>
            <a:r>
              <a:rPr sz="2200" spc="75" dirty="0">
                <a:latin typeface="Arial"/>
                <a:cs typeface="Arial"/>
              </a:rPr>
              <a:t> </a:t>
            </a:r>
            <a:r>
              <a:rPr sz="2200" spc="-5" dirty="0">
                <a:latin typeface="Arial"/>
                <a:cs typeface="Arial"/>
              </a:rPr>
              <a:t>simultaneously</a:t>
            </a:r>
            <a:endParaRPr sz="2200">
              <a:latin typeface="Arial"/>
              <a:cs typeface="Arial"/>
            </a:endParaRPr>
          </a:p>
          <a:p>
            <a:pPr lvl="1">
              <a:lnSpc>
                <a:spcPct val="100000"/>
              </a:lnSpc>
              <a:spcBef>
                <a:spcPts val="20"/>
              </a:spcBef>
              <a:buClr>
                <a:srgbClr val="CC9900"/>
              </a:buClr>
              <a:buFont typeface="Wingdings"/>
              <a:buChar char=""/>
            </a:pPr>
            <a:endParaRPr sz="2800">
              <a:latin typeface="Arial"/>
              <a:cs typeface="Arial"/>
            </a:endParaRPr>
          </a:p>
          <a:p>
            <a:pPr marL="355600" indent="-342900">
              <a:lnSpc>
                <a:spcPct val="100000"/>
              </a:lnSpc>
              <a:spcBef>
                <a:spcPts val="5"/>
              </a:spcBef>
              <a:buClr>
                <a:srgbClr val="CC9900"/>
              </a:buClr>
              <a:buSzPct val="65000"/>
              <a:buFont typeface="Wingdings"/>
              <a:buChar char=""/>
              <a:tabLst>
                <a:tab pos="354965" algn="l"/>
                <a:tab pos="355600" algn="l"/>
              </a:tabLst>
            </a:pPr>
            <a:r>
              <a:rPr sz="3000" spc="-5" dirty="0">
                <a:latin typeface="Arial"/>
                <a:cs typeface="Arial"/>
              </a:rPr>
              <a:t>Causal relationship/experimental/group</a:t>
            </a:r>
            <a:r>
              <a:rPr sz="3000" spc="-30" dirty="0">
                <a:latin typeface="Arial"/>
                <a:cs typeface="Arial"/>
              </a:rPr>
              <a:t> </a:t>
            </a:r>
            <a:r>
              <a:rPr sz="3000" spc="-5" dirty="0">
                <a:latin typeface="Arial"/>
                <a:cs typeface="Arial"/>
              </a:rPr>
              <a:t>comparison</a:t>
            </a:r>
            <a:endParaRPr sz="3000">
              <a:latin typeface="Arial"/>
              <a:cs typeface="Arial"/>
            </a:endParaRPr>
          </a:p>
          <a:p>
            <a:pPr marL="1035050" lvl="1" indent="-352425">
              <a:lnSpc>
                <a:spcPct val="100000"/>
              </a:lnSpc>
              <a:spcBef>
                <a:spcPts val="285"/>
              </a:spcBef>
              <a:buClr>
                <a:srgbClr val="CC9900"/>
              </a:buClr>
              <a:buSzPct val="63636"/>
              <a:buFont typeface="Wingdings"/>
              <a:buChar char=""/>
              <a:tabLst>
                <a:tab pos="1035050" algn="l"/>
                <a:tab pos="1035685" algn="l"/>
              </a:tabLst>
            </a:pPr>
            <a:r>
              <a:rPr sz="2200" spc="-5" dirty="0">
                <a:latin typeface="Arial"/>
                <a:cs typeface="Arial"/>
              </a:rPr>
              <a:t>One </a:t>
            </a:r>
            <a:r>
              <a:rPr sz="2200" dirty="0">
                <a:latin typeface="Arial"/>
                <a:cs typeface="Arial"/>
              </a:rPr>
              <a:t>concept </a:t>
            </a:r>
            <a:r>
              <a:rPr sz="2200" spc="-5" dirty="0">
                <a:latin typeface="Arial"/>
                <a:cs typeface="Arial"/>
              </a:rPr>
              <a:t>or variables causes a movement in another </a:t>
            </a:r>
            <a:r>
              <a:rPr sz="2200" dirty="0">
                <a:latin typeface="Arial"/>
                <a:cs typeface="Arial"/>
              </a:rPr>
              <a:t>concept </a:t>
            </a:r>
            <a:r>
              <a:rPr sz="2200" spc="-5" dirty="0">
                <a:latin typeface="Arial"/>
                <a:cs typeface="Arial"/>
              </a:rPr>
              <a:t>or</a:t>
            </a:r>
            <a:r>
              <a:rPr sz="2200" spc="170" dirty="0">
                <a:latin typeface="Arial"/>
                <a:cs typeface="Arial"/>
              </a:rPr>
              <a:t> </a:t>
            </a:r>
            <a:r>
              <a:rPr sz="2200" spc="-5" dirty="0">
                <a:latin typeface="Arial"/>
                <a:cs typeface="Arial"/>
              </a:rPr>
              <a:t>variables</a:t>
            </a:r>
            <a:endParaRPr sz="2200">
              <a:latin typeface="Arial"/>
              <a:cs typeface="Arial"/>
            </a:endParaRPr>
          </a:p>
          <a:p>
            <a:pPr marL="1035050" lvl="1" indent="-352425">
              <a:lnSpc>
                <a:spcPct val="100000"/>
              </a:lnSpc>
              <a:spcBef>
                <a:spcPts val="265"/>
              </a:spcBef>
              <a:buClr>
                <a:srgbClr val="CC9900"/>
              </a:buClr>
              <a:buSzPct val="63636"/>
              <a:buFont typeface="Wingdings"/>
              <a:buChar char=""/>
              <a:tabLst>
                <a:tab pos="1035050" algn="l"/>
                <a:tab pos="1035685" algn="l"/>
              </a:tabLst>
            </a:pPr>
            <a:r>
              <a:rPr sz="2200" spc="-5" dirty="0">
                <a:latin typeface="Arial"/>
                <a:cs typeface="Arial"/>
              </a:rPr>
              <a:t>True experiment vs</a:t>
            </a:r>
            <a:r>
              <a:rPr sz="2200" spc="55" dirty="0">
                <a:latin typeface="Arial"/>
                <a:cs typeface="Arial"/>
              </a:rPr>
              <a:t> </a:t>
            </a:r>
            <a:r>
              <a:rPr sz="2200" spc="-5" dirty="0">
                <a:latin typeface="Arial"/>
                <a:cs typeface="Arial"/>
              </a:rPr>
              <a:t>quasi-experiment</a:t>
            </a:r>
            <a:endParaRPr sz="220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3475354" cy="665480"/>
          </a:xfrm>
          <a:prstGeom prst="rect">
            <a:avLst/>
          </a:prstGeom>
        </p:spPr>
        <p:txBody>
          <a:bodyPr vert="horz" wrap="square" lIns="0" tIns="12700" rIns="0" bIns="0" rtlCol="0">
            <a:spAutoFit/>
          </a:bodyPr>
          <a:lstStyle/>
          <a:p>
            <a:pPr marL="12700">
              <a:lnSpc>
                <a:spcPct val="100000"/>
              </a:lnSpc>
              <a:spcBef>
                <a:spcPts val="100"/>
              </a:spcBef>
            </a:pPr>
            <a:r>
              <a:rPr sz="4200" spc="-35" dirty="0">
                <a:solidFill>
                  <a:srgbClr val="006633"/>
                </a:solidFill>
                <a:latin typeface="Times New Roman"/>
                <a:cs typeface="Times New Roman"/>
              </a:rPr>
              <a:t>True</a:t>
            </a:r>
            <a:r>
              <a:rPr sz="4200" spc="-90" dirty="0">
                <a:solidFill>
                  <a:srgbClr val="006633"/>
                </a:solidFill>
                <a:latin typeface="Times New Roman"/>
                <a:cs typeface="Times New Roman"/>
              </a:rPr>
              <a:t> </a:t>
            </a:r>
            <a:r>
              <a:rPr sz="4200" spc="-60" dirty="0">
                <a:solidFill>
                  <a:srgbClr val="006633"/>
                </a:solidFill>
                <a:latin typeface="Times New Roman"/>
                <a:cs typeface="Times New Roman"/>
              </a:rPr>
              <a:t>experiment</a:t>
            </a:r>
            <a:endParaRPr sz="4200">
              <a:latin typeface="Times New Roman"/>
              <a:cs typeface="Times New Roman"/>
            </a:endParaRPr>
          </a:p>
        </p:txBody>
      </p:sp>
      <p:sp>
        <p:nvSpPr>
          <p:cNvPr id="5" name="object 5"/>
          <p:cNvSpPr/>
          <p:nvPr/>
        </p:nvSpPr>
        <p:spPr>
          <a:xfrm>
            <a:off x="3445619" y="2007094"/>
            <a:ext cx="6065896" cy="338369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166864" y="5962903"/>
            <a:ext cx="4018279" cy="848360"/>
          </a:xfrm>
          <a:prstGeom prst="rect">
            <a:avLst/>
          </a:prstGeom>
        </p:spPr>
        <p:txBody>
          <a:bodyPr vert="horz" wrap="square" lIns="0" tIns="12700" rIns="0" bIns="0" rtlCol="0">
            <a:spAutoFit/>
          </a:bodyPr>
          <a:lstStyle/>
          <a:p>
            <a:pPr marL="1270" algn="ctr">
              <a:lnSpc>
                <a:spcPct val="100000"/>
              </a:lnSpc>
              <a:spcBef>
                <a:spcPts val="100"/>
              </a:spcBef>
            </a:pPr>
            <a:r>
              <a:rPr sz="1800" b="1" spc="-50" dirty="0">
                <a:latin typeface="Arial"/>
                <a:cs typeface="Arial"/>
              </a:rPr>
              <a:t>BY:</a:t>
            </a:r>
            <a:endParaRPr sz="1800">
              <a:latin typeface="Arial"/>
              <a:cs typeface="Arial"/>
            </a:endParaRPr>
          </a:p>
          <a:p>
            <a:pPr marL="12065" marR="5080" algn="ctr">
              <a:lnSpc>
                <a:spcPct val="100000"/>
              </a:lnSpc>
            </a:pPr>
            <a:r>
              <a:rPr sz="1800" b="1" spc="-5" dirty="0">
                <a:latin typeface="Arial"/>
                <a:cs typeface="Arial"/>
              </a:rPr>
              <a:t>DR. NIK </a:t>
            </a:r>
            <a:r>
              <a:rPr sz="1800" b="1" spc="-15" dirty="0">
                <a:latin typeface="Arial"/>
                <a:cs typeface="Arial"/>
              </a:rPr>
              <a:t>MAHERAN </a:t>
            </a:r>
            <a:r>
              <a:rPr sz="1800" b="1" spc="-5" dirty="0">
                <a:latin typeface="Arial"/>
                <a:cs typeface="Arial"/>
              </a:rPr>
              <a:t>NIK </a:t>
            </a:r>
            <a:r>
              <a:rPr sz="1800" b="1" spc="-10" dirty="0">
                <a:latin typeface="Arial"/>
                <a:cs typeface="Arial"/>
              </a:rPr>
              <a:t>MUHAMMAD  </a:t>
            </a:r>
            <a:r>
              <a:rPr sz="1800" b="1" spc="-5" dirty="0">
                <a:latin typeface="Arial"/>
                <a:cs typeface="Arial"/>
              </a:rPr>
              <a:t>UiTM</a:t>
            </a:r>
            <a:r>
              <a:rPr sz="1800" b="1" spc="-10" dirty="0">
                <a:latin typeface="Arial"/>
                <a:cs typeface="Arial"/>
              </a:rPr>
              <a:t> </a:t>
            </a:r>
            <a:r>
              <a:rPr sz="1800" b="1" spc="-25" dirty="0">
                <a:latin typeface="Arial"/>
                <a:cs typeface="Arial"/>
              </a:rPr>
              <a:t>KELANTAN</a:t>
            </a:r>
            <a:endParaRPr sz="180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71399"/>
            <a:ext cx="3455035" cy="605155"/>
          </a:xfrm>
          <a:prstGeom prst="rect">
            <a:avLst/>
          </a:prstGeom>
        </p:spPr>
        <p:txBody>
          <a:bodyPr vert="horz" wrap="square" lIns="0" tIns="12700" rIns="0" bIns="0" rtlCol="0">
            <a:spAutoFit/>
          </a:bodyPr>
          <a:lstStyle/>
          <a:p>
            <a:pPr marL="12700">
              <a:lnSpc>
                <a:spcPct val="100000"/>
              </a:lnSpc>
              <a:spcBef>
                <a:spcPts val="100"/>
              </a:spcBef>
            </a:pPr>
            <a:r>
              <a:rPr sz="3800" spc="-55" dirty="0">
                <a:solidFill>
                  <a:srgbClr val="006633"/>
                </a:solidFill>
                <a:latin typeface="Times New Roman"/>
                <a:cs typeface="Times New Roman"/>
              </a:rPr>
              <a:t>Quasi</a:t>
            </a:r>
            <a:r>
              <a:rPr sz="3800" spc="-40" dirty="0">
                <a:solidFill>
                  <a:srgbClr val="006633"/>
                </a:solidFill>
                <a:latin typeface="Times New Roman"/>
                <a:cs typeface="Times New Roman"/>
              </a:rPr>
              <a:t> </a:t>
            </a:r>
            <a:r>
              <a:rPr sz="3800" spc="-35" dirty="0">
                <a:solidFill>
                  <a:srgbClr val="006633"/>
                </a:solidFill>
                <a:latin typeface="Times New Roman"/>
                <a:cs typeface="Times New Roman"/>
              </a:rPr>
              <a:t>Experiment</a:t>
            </a:r>
            <a:endParaRPr sz="3800">
              <a:latin typeface="Times New Roman"/>
              <a:cs typeface="Times New Roman"/>
            </a:endParaRPr>
          </a:p>
        </p:txBody>
      </p:sp>
      <p:sp>
        <p:nvSpPr>
          <p:cNvPr id="5" name="object 5"/>
          <p:cNvSpPr txBox="1"/>
          <p:nvPr/>
        </p:nvSpPr>
        <p:spPr>
          <a:xfrm>
            <a:off x="7378065" y="323215"/>
            <a:ext cx="802640" cy="543560"/>
          </a:xfrm>
          <a:prstGeom prst="rect">
            <a:avLst/>
          </a:prstGeom>
        </p:spPr>
        <p:txBody>
          <a:bodyPr vert="horz" wrap="square" lIns="0" tIns="12065" rIns="0" bIns="0" rtlCol="0">
            <a:spAutoFit/>
          </a:bodyPr>
          <a:lstStyle/>
          <a:p>
            <a:pPr marL="12700">
              <a:lnSpc>
                <a:spcPct val="100000"/>
              </a:lnSpc>
              <a:spcBef>
                <a:spcPts val="95"/>
              </a:spcBef>
            </a:pPr>
            <a:r>
              <a:rPr sz="3400" u="heavy" spc="-80" dirty="0">
                <a:solidFill>
                  <a:srgbClr val="996600"/>
                </a:solidFill>
                <a:uFill>
                  <a:solidFill>
                    <a:srgbClr val="996600"/>
                  </a:solidFill>
                </a:uFill>
                <a:latin typeface="Times New Roman"/>
                <a:cs typeface="Times New Roman"/>
              </a:rPr>
              <a:t>back</a:t>
            </a:r>
            <a:endParaRPr sz="3400">
              <a:latin typeface="Times New Roman"/>
              <a:cs typeface="Times New Roman"/>
            </a:endParaRPr>
          </a:p>
        </p:txBody>
      </p:sp>
      <p:sp>
        <p:nvSpPr>
          <p:cNvPr id="6" name="object 6"/>
          <p:cNvSpPr/>
          <p:nvPr/>
        </p:nvSpPr>
        <p:spPr>
          <a:xfrm>
            <a:off x="3203535" y="1687625"/>
            <a:ext cx="6065896" cy="390784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051040" y="5649264"/>
            <a:ext cx="4018279" cy="848360"/>
          </a:xfrm>
          <a:prstGeom prst="rect">
            <a:avLst/>
          </a:prstGeom>
        </p:spPr>
        <p:txBody>
          <a:bodyPr vert="horz" wrap="square" lIns="0" tIns="12700" rIns="0" bIns="0" rtlCol="0">
            <a:spAutoFit/>
          </a:bodyPr>
          <a:lstStyle/>
          <a:p>
            <a:pPr marL="1270" algn="ctr">
              <a:lnSpc>
                <a:spcPct val="100000"/>
              </a:lnSpc>
              <a:spcBef>
                <a:spcPts val="100"/>
              </a:spcBef>
            </a:pPr>
            <a:r>
              <a:rPr sz="1800" b="1" spc="-50" dirty="0">
                <a:latin typeface="Arial"/>
                <a:cs typeface="Arial"/>
              </a:rPr>
              <a:t>BY:</a:t>
            </a:r>
            <a:endParaRPr sz="1800">
              <a:latin typeface="Arial"/>
              <a:cs typeface="Arial"/>
            </a:endParaRPr>
          </a:p>
          <a:p>
            <a:pPr marL="12700" marR="5080" algn="ctr">
              <a:lnSpc>
                <a:spcPct val="100000"/>
              </a:lnSpc>
            </a:pPr>
            <a:r>
              <a:rPr sz="1800" b="1" spc="-5" dirty="0">
                <a:latin typeface="Arial"/>
                <a:cs typeface="Arial"/>
              </a:rPr>
              <a:t>DR. NIK </a:t>
            </a:r>
            <a:r>
              <a:rPr sz="1800" b="1" spc="-15" dirty="0">
                <a:latin typeface="Arial"/>
                <a:cs typeface="Arial"/>
              </a:rPr>
              <a:t>MAHERAN </a:t>
            </a:r>
            <a:r>
              <a:rPr sz="1800" b="1" spc="-5" dirty="0">
                <a:latin typeface="Arial"/>
                <a:cs typeface="Arial"/>
              </a:rPr>
              <a:t>NIK </a:t>
            </a:r>
            <a:r>
              <a:rPr sz="1800" b="1" spc="-10" dirty="0">
                <a:latin typeface="Arial"/>
                <a:cs typeface="Arial"/>
              </a:rPr>
              <a:t>MUHAMMAD  </a:t>
            </a:r>
            <a:r>
              <a:rPr sz="1800" b="1" spc="-5" dirty="0">
                <a:latin typeface="Arial"/>
                <a:cs typeface="Arial"/>
              </a:rPr>
              <a:t>UiTM</a:t>
            </a:r>
            <a:r>
              <a:rPr sz="1800" b="1" spc="-10" dirty="0">
                <a:latin typeface="Arial"/>
                <a:cs typeface="Arial"/>
              </a:rPr>
              <a:t> </a:t>
            </a:r>
            <a:r>
              <a:rPr sz="1800" b="1" spc="-25" dirty="0">
                <a:latin typeface="Arial"/>
                <a:cs typeface="Arial"/>
              </a:rPr>
              <a:t>KELANTAN</a:t>
            </a:r>
            <a:endParaRPr sz="1800">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688340" y="268351"/>
            <a:ext cx="5071110" cy="665480"/>
          </a:xfrm>
          <a:prstGeom prst="rect">
            <a:avLst/>
          </a:prstGeom>
        </p:spPr>
        <p:txBody>
          <a:bodyPr vert="horz" wrap="square" lIns="0" tIns="12700" rIns="0" bIns="0" rtlCol="0">
            <a:spAutoFit/>
          </a:bodyPr>
          <a:lstStyle/>
          <a:p>
            <a:pPr marL="12700">
              <a:lnSpc>
                <a:spcPct val="100000"/>
              </a:lnSpc>
              <a:spcBef>
                <a:spcPts val="100"/>
              </a:spcBef>
            </a:pPr>
            <a:r>
              <a:rPr sz="4200" b="1" spc="190" dirty="0">
                <a:solidFill>
                  <a:srgbClr val="006633"/>
                </a:solidFill>
                <a:latin typeface="Times New Roman"/>
                <a:cs typeface="Times New Roman"/>
              </a:rPr>
              <a:t>UNIT </a:t>
            </a:r>
            <a:r>
              <a:rPr sz="4200" b="1" spc="35" dirty="0">
                <a:solidFill>
                  <a:srgbClr val="006633"/>
                </a:solidFill>
                <a:latin typeface="Times New Roman"/>
                <a:cs typeface="Times New Roman"/>
              </a:rPr>
              <a:t>OF</a:t>
            </a:r>
            <a:r>
              <a:rPr sz="4200" b="1" spc="-265" dirty="0">
                <a:solidFill>
                  <a:srgbClr val="006633"/>
                </a:solidFill>
                <a:latin typeface="Times New Roman"/>
                <a:cs typeface="Times New Roman"/>
              </a:rPr>
              <a:t> </a:t>
            </a:r>
            <a:r>
              <a:rPr sz="4200" b="1" spc="-105" dirty="0">
                <a:solidFill>
                  <a:srgbClr val="006633"/>
                </a:solidFill>
                <a:latin typeface="Times New Roman"/>
                <a:cs typeface="Times New Roman"/>
              </a:rPr>
              <a:t>ANALYSIS</a:t>
            </a:r>
            <a:endParaRPr sz="4200">
              <a:latin typeface="Times New Roman"/>
              <a:cs typeface="Times New Roman"/>
            </a:endParaRPr>
          </a:p>
        </p:txBody>
      </p:sp>
      <p:sp>
        <p:nvSpPr>
          <p:cNvPr id="5" name="object 5"/>
          <p:cNvSpPr txBox="1"/>
          <p:nvPr/>
        </p:nvSpPr>
        <p:spPr>
          <a:xfrm>
            <a:off x="688340" y="1584706"/>
            <a:ext cx="10594975" cy="4477385"/>
          </a:xfrm>
          <a:prstGeom prst="rect">
            <a:avLst/>
          </a:prstGeom>
        </p:spPr>
        <p:txBody>
          <a:bodyPr vert="horz" wrap="square" lIns="0" tIns="57785" rIns="0" bIns="0" rtlCol="0">
            <a:spAutoFit/>
          </a:bodyPr>
          <a:lstStyle/>
          <a:p>
            <a:pPr marL="355600" marR="283845" indent="-342900">
              <a:lnSpc>
                <a:spcPts val="2810"/>
              </a:lnSpc>
              <a:spcBef>
                <a:spcPts val="455"/>
              </a:spcBef>
              <a:buClr>
                <a:srgbClr val="CC9900"/>
              </a:buClr>
              <a:buSzPct val="65384"/>
              <a:buFont typeface="Wingdings"/>
              <a:buChar char=""/>
              <a:tabLst>
                <a:tab pos="354965" algn="l"/>
                <a:tab pos="355600" algn="l"/>
              </a:tabLst>
            </a:pPr>
            <a:r>
              <a:rPr sz="2600" spc="5" dirty="0">
                <a:latin typeface="Arial"/>
                <a:cs typeface="Arial"/>
              </a:rPr>
              <a:t>The </a:t>
            </a:r>
            <a:r>
              <a:rPr sz="2600" b="1" dirty="0">
                <a:latin typeface="Arial"/>
                <a:cs typeface="Arial"/>
              </a:rPr>
              <a:t>unit of </a:t>
            </a:r>
            <a:r>
              <a:rPr sz="2600" b="1" spc="-5" dirty="0">
                <a:latin typeface="Arial"/>
                <a:cs typeface="Arial"/>
              </a:rPr>
              <a:t>analysis </a:t>
            </a:r>
            <a:r>
              <a:rPr sz="2600" dirty="0">
                <a:latin typeface="Arial"/>
                <a:cs typeface="Arial"/>
              </a:rPr>
              <a:t>is the major</a:t>
            </a:r>
            <a:r>
              <a:rPr sz="2600" dirty="0">
                <a:solidFill>
                  <a:srgbClr val="996600"/>
                </a:solidFill>
                <a:latin typeface="Arial"/>
                <a:cs typeface="Arial"/>
              </a:rPr>
              <a:t> </a:t>
            </a:r>
            <a:r>
              <a:rPr sz="2600" u="heavy" spc="-5" dirty="0">
                <a:solidFill>
                  <a:srgbClr val="996600"/>
                </a:solidFill>
                <a:uFill>
                  <a:solidFill>
                    <a:srgbClr val="996600"/>
                  </a:solidFill>
                </a:uFill>
                <a:latin typeface="Arial"/>
                <a:cs typeface="Arial"/>
                <a:hlinkClick r:id="rId2"/>
              </a:rPr>
              <a:t>entity</a:t>
            </a:r>
            <a:r>
              <a:rPr sz="2600" spc="-5" dirty="0">
                <a:solidFill>
                  <a:srgbClr val="996600"/>
                </a:solidFill>
                <a:latin typeface="Arial"/>
                <a:cs typeface="Arial"/>
                <a:hlinkClick r:id="rId2"/>
              </a:rPr>
              <a:t> </a:t>
            </a:r>
            <a:r>
              <a:rPr sz="2600" dirty="0">
                <a:latin typeface="Arial"/>
                <a:cs typeface="Arial"/>
              </a:rPr>
              <a:t>that is being</a:t>
            </a:r>
            <a:r>
              <a:rPr sz="2600" dirty="0">
                <a:solidFill>
                  <a:srgbClr val="996600"/>
                </a:solidFill>
                <a:latin typeface="Arial"/>
                <a:cs typeface="Arial"/>
                <a:hlinkClick r:id="rId3"/>
              </a:rPr>
              <a:t> </a:t>
            </a:r>
            <a:r>
              <a:rPr sz="2600" u="heavy" dirty="0">
                <a:solidFill>
                  <a:srgbClr val="996600"/>
                </a:solidFill>
                <a:uFill>
                  <a:solidFill>
                    <a:srgbClr val="996600"/>
                  </a:solidFill>
                </a:uFill>
                <a:latin typeface="Arial"/>
                <a:cs typeface="Arial"/>
                <a:hlinkClick r:id="rId3"/>
              </a:rPr>
              <a:t>analyzed</a:t>
            </a:r>
            <a:r>
              <a:rPr sz="2600" dirty="0">
                <a:solidFill>
                  <a:srgbClr val="996600"/>
                </a:solidFill>
                <a:latin typeface="Arial"/>
                <a:cs typeface="Arial"/>
                <a:hlinkClick r:id="rId3"/>
              </a:rPr>
              <a:t> </a:t>
            </a:r>
            <a:r>
              <a:rPr sz="2600" dirty="0">
                <a:latin typeface="Arial"/>
                <a:cs typeface="Arial"/>
              </a:rPr>
              <a:t>in the </a:t>
            </a:r>
            <a:r>
              <a:rPr sz="2600" u="heavy" dirty="0">
                <a:solidFill>
                  <a:srgbClr val="996600"/>
                </a:solidFill>
                <a:uFill>
                  <a:solidFill>
                    <a:srgbClr val="996600"/>
                  </a:solidFill>
                </a:uFill>
                <a:latin typeface="Arial"/>
                <a:cs typeface="Arial"/>
                <a:hlinkClick r:id="rId4"/>
              </a:rPr>
              <a:t> study</a:t>
            </a:r>
            <a:r>
              <a:rPr sz="2600" dirty="0">
                <a:latin typeface="Arial"/>
                <a:cs typeface="Arial"/>
              </a:rPr>
              <a:t>.</a:t>
            </a:r>
            <a:endParaRPr sz="2600">
              <a:latin typeface="Arial"/>
              <a:cs typeface="Arial"/>
            </a:endParaRPr>
          </a:p>
          <a:p>
            <a:pPr>
              <a:lnSpc>
                <a:spcPct val="100000"/>
              </a:lnSpc>
              <a:spcBef>
                <a:spcPts val="20"/>
              </a:spcBef>
              <a:buChar char=""/>
            </a:pPr>
            <a:endParaRPr sz="3200">
              <a:latin typeface="Arial"/>
              <a:cs typeface="Arial"/>
            </a:endParaRPr>
          </a:p>
          <a:p>
            <a:pPr marL="447040" indent="-434975">
              <a:lnSpc>
                <a:spcPct val="100000"/>
              </a:lnSpc>
              <a:spcBef>
                <a:spcPts val="5"/>
              </a:spcBef>
              <a:buClr>
                <a:srgbClr val="CC9900"/>
              </a:buClr>
              <a:buSzPct val="65384"/>
              <a:buFont typeface="Wingdings"/>
              <a:buChar char=""/>
              <a:tabLst>
                <a:tab pos="447040" algn="l"/>
                <a:tab pos="447675" algn="l"/>
              </a:tabLst>
            </a:pPr>
            <a:r>
              <a:rPr sz="2600" dirty="0">
                <a:latin typeface="Arial"/>
                <a:cs typeface="Arial"/>
              </a:rPr>
              <a:t>It is the 'what' or 'whom' that is being</a:t>
            </a:r>
            <a:r>
              <a:rPr sz="2600" spc="-10" dirty="0">
                <a:latin typeface="Arial"/>
                <a:cs typeface="Arial"/>
              </a:rPr>
              <a:t> </a:t>
            </a:r>
            <a:r>
              <a:rPr sz="2600" dirty="0">
                <a:latin typeface="Arial"/>
                <a:cs typeface="Arial"/>
              </a:rPr>
              <a:t>studied.</a:t>
            </a:r>
            <a:endParaRPr sz="2600">
              <a:latin typeface="Arial"/>
              <a:cs typeface="Arial"/>
            </a:endParaRPr>
          </a:p>
          <a:p>
            <a:pPr>
              <a:lnSpc>
                <a:spcPct val="100000"/>
              </a:lnSpc>
              <a:spcBef>
                <a:spcPts val="15"/>
              </a:spcBef>
              <a:buChar char=""/>
            </a:pPr>
            <a:endParaRPr sz="3550">
              <a:latin typeface="Arial"/>
              <a:cs typeface="Arial"/>
            </a:endParaRPr>
          </a:p>
          <a:p>
            <a:pPr marL="355600" marR="840740" indent="-342900">
              <a:lnSpc>
                <a:spcPts val="2810"/>
              </a:lnSpc>
              <a:buClr>
                <a:srgbClr val="CC9900"/>
              </a:buClr>
              <a:buSzPct val="65384"/>
              <a:buFont typeface="Wingdings"/>
              <a:buChar char=""/>
              <a:tabLst>
                <a:tab pos="447040" algn="l"/>
                <a:tab pos="447675" algn="l"/>
              </a:tabLst>
            </a:pPr>
            <a:r>
              <a:rPr dirty="0"/>
              <a:t>	</a:t>
            </a:r>
            <a:r>
              <a:rPr sz="2600" dirty="0">
                <a:latin typeface="Arial"/>
                <a:cs typeface="Arial"/>
              </a:rPr>
              <a:t>In</a:t>
            </a:r>
            <a:r>
              <a:rPr sz="2600" dirty="0">
                <a:solidFill>
                  <a:srgbClr val="996600"/>
                </a:solidFill>
                <a:latin typeface="Arial"/>
                <a:cs typeface="Arial"/>
              </a:rPr>
              <a:t> </a:t>
            </a:r>
            <a:r>
              <a:rPr sz="2600" u="heavy" dirty="0">
                <a:solidFill>
                  <a:srgbClr val="996600"/>
                </a:solidFill>
                <a:uFill>
                  <a:solidFill>
                    <a:srgbClr val="996600"/>
                  </a:solidFill>
                </a:uFill>
                <a:latin typeface="Arial"/>
                <a:cs typeface="Arial"/>
                <a:hlinkClick r:id="rId5"/>
              </a:rPr>
              <a:t>social science</a:t>
            </a:r>
            <a:r>
              <a:rPr sz="2600" dirty="0">
                <a:solidFill>
                  <a:srgbClr val="996600"/>
                </a:solidFill>
                <a:latin typeface="Arial"/>
                <a:cs typeface="Arial"/>
                <a:hlinkClick r:id="rId6"/>
              </a:rPr>
              <a:t> </a:t>
            </a:r>
            <a:r>
              <a:rPr sz="2600" u="heavy" dirty="0">
                <a:solidFill>
                  <a:srgbClr val="996600"/>
                </a:solidFill>
                <a:uFill>
                  <a:solidFill>
                    <a:srgbClr val="996600"/>
                  </a:solidFill>
                </a:uFill>
                <a:latin typeface="Arial"/>
                <a:cs typeface="Arial"/>
                <a:hlinkClick r:id="rId6"/>
              </a:rPr>
              <a:t>research</a:t>
            </a:r>
            <a:r>
              <a:rPr sz="2600" dirty="0">
                <a:latin typeface="Arial"/>
                <a:cs typeface="Arial"/>
              </a:rPr>
              <a:t>, the most typical units of analysis</a:t>
            </a:r>
            <a:r>
              <a:rPr sz="2600" spc="-45" dirty="0">
                <a:latin typeface="Arial"/>
                <a:cs typeface="Arial"/>
              </a:rPr>
              <a:t> </a:t>
            </a:r>
            <a:r>
              <a:rPr sz="2600" dirty="0">
                <a:latin typeface="Arial"/>
                <a:cs typeface="Arial"/>
              </a:rPr>
              <a:t>are  individual</a:t>
            </a:r>
            <a:r>
              <a:rPr sz="2600" spc="-25" dirty="0">
                <a:latin typeface="Arial"/>
                <a:cs typeface="Arial"/>
              </a:rPr>
              <a:t> </a:t>
            </a:r>
            <a:r>
              <a:rPr sz="2600" dirty="0">
                <a:latin typeface="Arial"/>
                <a:cs typeface="Arial"/>
              </a:rPr>
              <a:t>people.</a:t>
            </a:r>
            <a:endParaRPr sz="2600">
              <a:latin typeface="Arial"/>
              <a:cs typeface="Arial"/>
            </a:endParaRPr>
          </a:p>
          <a:p>
            <a:pPr>
              <a:lnSpc>
                <a:spcPct val="100000"/>
              </a:lnSpc>
              <a:spcBef>
                <a:spcPts val="30"/>
              </a:spcBef>
              <a:buChar char=""/>
            </a:pPr>
            <a:endParaRPr sz="3500">
              <a:latin typeface="Arial"/>
              <a:cs typeface="Arial"/>
            </a:endParaRPr>
          </a:p>
          <a:p>
            <a:pPr marL="355600" marR="5080" indent="-342900">
              <a:lnSpc>
                <a:spcPts val="2810"/>
              </a:lnSpc>
              <a:buClr>
                <a:srgbClr val="CC9900"/>
              </a:buClr>
              <a:buSzPct val="65384"/>
              <a:buFont typeface="Wingdings"/>
              <a:buChar char=""/>
              <a:tabLst>
                <a:tab pos="447040" algn="l"/>
                <a:tab pos="447675" algn="l"/>
              </a:tabLst>
            </a:pPr>
            <a:r>
              <a:rPr dirty="0"/>
              <a:t>	</a:t>
            </a:r>
            <a:r>
              <a:rPr sz="2600" dirty="0">
                <a:latin typeface="Arial"/>
                <a:cs typeface="Arial"/>
              </a:rPr>
              <a:t>Other units of analysis can be</a:t>
            </a:r>
            <a:r>
              <a:rPr sz="2600" dirty="0">
                <a:solidFill>
                  <a:srgbClr val="996600"/>
                </a:solidFill>
                <a:latin typeface="Arial"/>
                <a:cs typeface="Arial"/>
              </a:rPr>
              <a:t> </a:t>
            </a:r>
            <a:r>
              <a:rPr sz="2600" u="heavy" dirty="0">
                <a:solidFill>
                  <a:srgbClr val="996600"/>
                </a:solidFill>
                <a:uFill>
                  <a:solidFill>
                    <a:srgbClr val="996600"/>
                  </a:solidFill>
                </a:uFill>
                <a:latin typeface="Arial"/>
                <a:cs typeface="Arial"/>
                <a:hlinkClick r:id="rId7"/>
              </a:rPr>
              <a:t>groups</a:t>
            </a:r>
            <a:r>
              <a:rPr sz="2600" dirty="0">
                <a:latin typeface="Arial"/>
                <a:cs typeface="Arial"/>
              </a:rPr>
              <a:t>,</a:t>
            </a:r>
            <a:r>
              <a:rPr sz="2600" dirty="0">
                <a:solidFill>
                  <a:srgbClr val="996600"/>
                </a:solidFill>
                <a:latin typeface="Arial"/>
                <a:cs typeface="Arial"/>
                <a:hlinkClick r:id="rId8"/>
              </a:rPr>
              <a:t> </a:t>
            </a:r>
            <a:r>
              <a:rPr sz="2600" u="heavy" dirty="0">
                <a:solidFill>
                  <a:srgbClr val="996600"/>
                </a:solidFill>
                <a:uFill>
                  <a:solidFill>
                    <a:srgbClr val="996600"/>
                  </a:solidFill>
                </a:uFill>
                <a:latin typeface="Arial"/>
                <a:cs typeface="Arial"/>
                <a:hlinkClick r:id="rId8"/>
              </a:rPr>
              <a:t>social organizations</a:t>
            </a:r>
            <a:r>
              <a:rPr sz="2600" dirty="0">
                <a:solidFill>
                  <a:srgbClr val="996600"/>
                </a:solidFill>
                <a:latin typeface="Arial"/>
                <a:cs typeface="Arial"/>
                <a:hlinkClick r:id="rId8"/>
              </a:rPr>
              <a:t> </a:t>
            </a:r>
            <a:r>
              <a:rPr sz="2600" dirty="0">
                <a:latin typeface="Arial"/>
                <a:cs typeface="Arial"/>
              </a:rPr>
              <a:t>and</a:t>
            </a:r>
            <a:r>
              <a:rPr sz="2600" dirty="0">
                <a:solidFill>
                  <a:srgbClr val="996600"/>
                </a:solidFill>
                <a:latin typeface="Arial"/>
                <a:cs typeface="Arial"/>
                <a:hlinkClick r:id="rId9"/>
              </a:rPr>
              <a:t> </a:t>
            </a:r>
            <a:r>
              <a:rPr sz="2600" u="heavy" dirty="0">
                <a:solidFill>
                  <a:srgbClr val="996600"/>
                </a:solidFill>
                <a:uFill>
                  <a:solidFill>
                    <a:srgbClr val="996600"/>
                  </a:solidFill>
                </a:uFill>
                <a:latin typeface="Arial"/>
                <a:cs typeface="Arial"/>
                <a:hlinkClick r:id="rId9"/>
              </a:rPr>
              <a:t>social  artifacts</a:t>
            </a:r>
            <a:r>
              <a:rPr sz="2600" dirty="0">
                <a:latin typeface="Arial"/>
                <a:cs typeface="Arial"/>
              </a:rPr>
              <a:t>, event,</a:t>
            </a:r>
            <a:r>
              <a:rPr sz="2600" spc="-25" dirty="0">
                <a:latin typeface="Arial"/>
                <a:cs typeface="Arial"/>
              </a:rPr>
              <a:t> </a:t>
            </a:r>
            <a:r>
              <a:rPr sz="2600" dirty="0">
                <a:latin typeface="Arial"/>
                <a:cs typeface="Arial"/>
              </a:rPr>
              <a:t>dyad</a:t>
            </a:r>
            <a:endParaRPr sz="2600">
              <a:latin typeface="Arial"/>
              <a:cs typeface="Arial"/>
            </a:endParaRPr>
          </a:p>
          <a:p>
            <a:pPr marL="355600" indent="-342900">
              <a:lnSpc>
                <a:spcPct val="100000"/>
              </a:lnSpc>
              <a:spcBef>
                <a:spcPts val="225"/>
              </a:spcBef>
              <a:buClr>
                <a:srgbClr val="CC9900"/>
              </a:buClr>
              <a:buSzPct val="63636"/>
              <a:buFont typeface="Wingdings"/>
              <a:buChar char=""/>
              <a:tabLst>
                <a:tab pos="354965" algn="l"/>
                <a:tab pos="355600" algn="l"/>
              </a:tabLst>
            </a:pPr>
            <a:r>
              <a:rPr sz="2200" u="heavy" spc="-5" dirty="0">
                <a:solidFill>
                  <a:srgbClr val="996600"/>
                </a:solidFill>
                <a:uFill>
                  <a:solidFill>
                    <a:srgbClr val="996600"/>
                  </a:solidFill>
                </a:uFill>
                <a:latin typeface="Arial"/>
                <a:cs typeface="Arial"/>
              </a:rPr>
              <a:t>back</a:t>
            </a:r>
            <a:endParaRPr sz="2200">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00" y="228600"/>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600" y="617220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4632197" y="268351"/>
            <a:ext cx="2924175" cy="665480"/>
          </a:xfrm>
          <a:prstGeom prst="rect">
            <a:avLst/>
          </a:prstGeom>
        </p:spPr>
        <p:txBody>
          <a:bodyPr vert="horz" wrap="square" lIns="0" tIns="12700" rIns="0" bIns="0" rtlCol="0">
            <a:spAutoFit/>
          </a:bodyPr>
          <a:lstStyle/>
          <a:p>
            <a:pPr marL="12700">
              <a:lnSpc>
                <a:spcPct val="100000"/>
              </a:lnSpc>
              <a:spcBef>
                <a:spcPts val="100"/>
              </a:spcBef>
            </a:pPr>
            <a:r>
              <a:rPr sz="4200" b="1" spc="-70" dirty="0">
                <a:solidFill>
                  <a:srgbClr val="006633"/>
                </a:solidFill>
                <a:latin typeface="Times New Roman"/>
                <a:cs typeface="Times New Roman"/>
              </a:rPr>
              <a:t>EXAMPLES</a:t>
            </a:r>
            <a:endParaRPr sz="4200">
              <a:latin typeface="Times New Roman"/>
              <a:cs typeface="Times New Roman"/>
            </a:endParaRPr>
          </a:p>
        </p:txBody>
      </p:sp>
      <p:sp>
        <p:nvSpPr>
          <p:cNvPr id="5" name="object 5"/>
          <p:cNvSpPr txBox="1"/>
          <p:nvPr/>
        </p:nvSpPr>
        <p:spPr>
          <a:xfrm>
            <a:off x="688340" y="1622805"/>
            <a:ext cx="10757535" cy="2769235"/>
          </a:xfrm>
          <a:prstGeom prst="rect">
            <a:avLst/>
          </a:prstGeom>
        </p:spPr>
        <p:txBody>
          <a:bodyPr vert="horz" wrap="square" lIns="0" tIns="12700" rIns="0" bIns="0" rtlCol="0">
            <a:spAutoFit/>
          </a:bodyPr>
          <a:lstStyle/>
          <a:p>
            <a:pPr marL="355600" marR="5080" indent="-342900">
              <a:lnSpc>
                <a:spcPct val="100000"/>
              </a:lnSpc>
              <a:spcBef>
                <a:spcPts val="100"/>
              </a:spcBef>
              <a:buClr>
                <a:srgbClr val="CC9900"/>
              </a:buClr>
              <a:buSzPct val="65000"/>
              <a:buFont typeface="Wingdings"/>
              <a:buChar char=""/>
              <a:tabLst>
                <a:tab pos="354965" algn="l"/>
                <a:tab pos="355600" algn="l"/>
              </a:tabLst>
            </a:pPr>
            <a:r>
              <a:rPr sz="3000" u="heavy" spc="-5" dirty="0">
                <a:solidFill>
                  <a:srgbClr val="996600"/>
                </a:solidFill>
                <a:uFill>
                  <a:solidFill>
                    <a:srgbClr val="996600"/>
                  </a:solidFill>
                </a:uFill>
                <a:latin typeface="Arial"/>
                <a:cs typeface="Arial"/>
                <a:hlinkClick r:id="rId2"/>
              </a:rPr>
              <a:t>https://clarivate.com/webofsciencegroup/article/literature-  review-definitive-  guide/?campaignname=Essential_guide_to_literature_review  s_SA</a:t>
            </a:r>
            <a:r>
              <a:rPr sz="3000" u="heavy" dirty="0">
                <a:solidFill>
                  <a:srgbClr val="996600"/>
                </a:solidFill>
                <a:uFill>
                  <a:solidFill>
                    <a:srgbClr val="996600"/>
                  </a:solidFill>
                </a:uFill>
                <a:latin typeface="Arial"/>
                <a:cs typeface="Arial"/>
                <a:hlinkClick r:id="rId2"/>
              </a:rPr>
              <a:t>R</a:t>
            </a:r>
            <a:r>
              <a:rPr sz="3000" u="heavy" spc="-5" dirty="0">
                <a:solidFill>
                  <a:srgbClr val="996600"/>
                </a:solidFill>
                <a:uFill>
                  <a:solidFill>
                    <a:srgbClr val="996600"/>
                  </a:solidFill>
                </a:uFill>
                <a:latin typeface="Arial"/>
                <a:cs typeface="Arial"/>
                <a:hlinkClick r:id="rId2"/>
              </a:rPr>
              <a:t>_Glob</a:t>
            </a:r>
            <a:r>
              <a:rPr sz="3000" u="heavy" spc="-20" dirty="0">
                <a:solidFill>
                  <a:srgbClr val="996600"/>
                </a:solidFill>
                <a:uFill>
                  <a:solidFill>
                    <a:srgbClr val="996600"/>
                  </a:solidFill>
                </a:uFill>
                <a:latin typeface="Arial"/>
                <a:cs typeface="Arial"/>
                <a:hlinkClick r:id="rId2"/>
              </a:rPr>
              <a:t>a</a:t>
            </a:r>
            <a:r>
              <a:rPr sz="3000" u="heavy" spc="-5" dirty="0">
                <a:solidFill>
                  <a:srgbClr val="996600"/>
                </a:solidFill>
                <a:uFill>
                  <a:solidFill>
                    <a:srgbClr val="996600"/>
                  </a:solidFill>
                </a:uFill>
                <a:latin typeface="Arial"/>
                <a:cs typeface="Arial"/>
                <a:hlinkClick r:id="rId2"/>
              </a:rPr>
              <a:t>l_2</a:t>
            </a:r>
            <a:r>
              <a:rPr sz="3000" u="heavy" spc="-25" dirty="0">
                <a:solidFill>
                  <a:srgbClr val="996600"/>
                </a:solidFill>
                <a:uFill>
                  <a:solidFill>
                    <a:srgbClr val="996600"/>
                  </a:solidFill>
                </a:uFill>
                <a:latin typeface="Arial"/>
                <a:cs typeface="Arial"/>
                <a:hlinkClick r:id="rId2"/>
              </a:rPr>
              <a:t>0</a:t>
            </a:r>
            <a:r>
              <a:rPr sz="3000" u="heavy" spc="-5" dirty="0">
                <a:solidFill>
                  <a:srgbClr val="996600"/>
                </a:solidFill>
                <a:uFill>
                  <a:solidFill>
                    <a:srgbClr val="996600"/>
                  </a:solidFill>
                </a:uFill>
                <a:latin typeface="Arial"/>
                <a:cs typeface="Arial"/>
                <a:hlinkClick r:id="rId2"/>
              </a:rPr>
              <a:t>2</a:t>
            </a:r>
            <a:r>
              <a:rPr sz="3000" u="heavy" spc="-20" dirty="0">
                <a:solidFill>
                  <a:srgbClr val="996600"/>
                </a:solidFill>
                <a:uFill>
                  <a:solidFill>
                    <a:srgbClr val="996600"/>
                  </a:solidFill>
                </a:uFill>
                <a:latin typeface="Arial"/>
                <a:cs typeface="Arial"/>
                <a:hlinkClick r:id="rId2"/>
              </a:rPr>
              <a:t>0</a:t>
            </a:r>
            <a:r>
              <a:rPr sz="3000" u="heavy" spc="-5" dirty="0">
                <a:solidFill>
                  <a:srgbClr val="996600"/>
                </a:solidFill>
                <a:uFill>
                  <a:solidFill>
                    <a:srgbClr val="996600"/>
                  </a:solidFill>
                </a:uFill>
                <a:latin typeface="Arial"/>
                <a:cs typeface="Arial"/>
                <a:hlinkClick r:id="rId2"/>
              </a:rPr>
              <a:t>&amp;c</a:t>
            </a:r>
            <a:r>
              <a:rPr sz="3000" u="heavy" spc="-15" dirty="0">
                <a:solidFill>
                  <a:srgbClr val="996600"/>
                </a:solidFill>
                <a:uFill>
                  <a:solidFill>
                    <a:srgbClr val="996600"/>
                  </a:solidFill>
                </a:uFill>
                <a:latin typeface="Arial"/>
                <a:cs typeface="Arial"/>
                <a:hlinkClick r:id="rId2"/>
              </a:rPr>
              <a:t>a</a:t>
            </a:r>
            <a:r>
              <a:rPr sz="3000" u="heavy" spc="-5" dirty="0">
                <a:solidFill>
                  <a:srgbClr val="996600"/>
                </a:solidFill>
                <a:uFill>
                  <a:solidFill>
                    <a:srgbClr val="996600"/>
                  </a:solidFill>
                </a:uFill>
                <a:latin typeface="Arial"/>
                <a:cs typeface="Arial"/>
                <a:hlinkClick r:id="rId2"/>
              </a:rPr>
              <a:t>mpaig</a:t>
            </a:r>
            <a:r>
              <a:rPr sz="3000" u="heavy" spc="-30" dirty="0">
                <a:solidFill>
                  <a:srgbClr val="996600"/>
                </a:solidFill>
                <a:uFill>
                  <a:solidFill>
                    <a:srgbClr val="996600"/>
                  </a:solidFill>
                </a:uFill>
                <a:latin typeface="Arial"/>
                <a:cs typeface="Arial"/>
                <a:hlinkClick r:id="rId2"/>
              </a:rPr>
              <a:t>n</a:t>
            </a:r>
            <a:r>
              <a:rPr sz="3000" u="heavy" spc="-5" dirty="0">
                <a:solidFill>
                  <a:srgbClr val="996600"/>
                </a:solidFill>
                <a:uFill>
                  <a:solidFill>
                    <a:srgbClr val="996600"/>
                  </a:solidFill>
                </a:uFill>
                <a:latin typeface="Arial"/>
                <a:cs typeface="Arial"/>
                <a:hlinkClick r:id="rId2"/>
              </a:rPr>
              <a:t>id=</a:t>
            </a:r>
            <a:r>
              <a:rPr sz="3000" u="heavy" spc="-25" dirty="0">
                <a:solidFill>
                  <a:srgbClr val="996600"/>
                </a:solidFill>
                <a:uFill>
                  <a:solidFill>
                    <a:srgbClr val="996600"/>
                  </a:solidFill>
                </a:uFill>
                <a:latin typeface="Arial"/>
                <a:cs typeface="Arial"/>
                <a:hlinkClick r:id="rId2"/>
              </a:rPr>
              <a:t>7</a:t>
            </a:r>
            <a:r>
              <a:rPr sz="3000" u="heavy" spc="-5" dirty="0">
                <a:solidFill>
                  <a:srgbClr val="996600"/>
                </a:solidFill>
                <a:uFill>
                  <a:solidFill>
                    <a:srgbClr val="996600"/>
                  </a:solidFill>
                </a:uFill>
                <a:latin typeface="Arial"/>
                <a:cs typeface="Arial"/>
                <a:hlinkClick r:id="rId2"/>
              </a:rPr>
              <a:t>0</a:t>
            </a:r>
            <a:r>
              <a:rPr sz="3000" u="heavy" spc="-20" dirty="0">
                <a:solidFill>
                  <a:srgbClr val="996600"/>
                </a:solidFill>
                <a:uFill>
                  <a:solidFill>
                    <a:srgbClr val="996600"/>
                  </a:solidFill>
                </a:uFill>
                <a:latin typeface="Arial"/>
                <a:cs typeface="Arial"/>
                <a:hlinkClick r:id="rId2"/>
              </a:rPr>
              <a:t>1</a:t>
            </a:r>
            <a:r>
              <a:rPr sz="3000" u="heavy" spc="-5" dirty="0">
                <a:solidFill>
                  <a:srgbClr val="996600"/>
                </a:solidFill>
                <a:uFill>
                  <a:solidFill>
                    <a:srgbClr val="996600"/>
                  </a:solidFill>
                </a:uFill>
                <a:latin typeface="Arial"/>
                <a:cs typeface="Arial"/>
                <a:hlinkClick r:id="rId2"/>
              </a:rPr>
              <a:t>4N0</a:t>
            </a:r>
            <a:r>
              <a:rPr sz="3000" u="heavy" spc="-25" dirty="0">
                <a:solidFill>
                  <a:srgbClr val="996600"/>
                </a:solidFill>
                <a:uFill>
                  <a:solidFill>
                    <a:srgbClr val="996600"/>
                  </a:solidFill>
                </a:uFill>
                <a:latin typeface="Arial"/>
                <a:cs typeface="Arial"/>
                <a:hlinkClick r:id="rId2"/>
              </a:rPr>
              <a:t>0</a:t>
            </a:r>
            <a:r>
              <a:rPr sz="3000" u="heavy" spc="-5" dirty="0">
                <a:solidFill>
                  <a:srgbClr val="996600"/>
                </a:solidFill>
                <a:uFill>
                  <a:solidFill>
                    <a:srgbClr val="996600"/>
                  </a:solidFill>
                </a:uFill>
                <a:latin typeface="Arial"/>
                <a:cs typeface="Arial"/>
                <a:hlinkClick r:id="rId2"/>
              </a:rPr>
              <a:t>0</a:t>
            </a:r>
            <a:r>
              <a:rPr sz="3000" u="heavy" spc="-20" dirty="0">
                <a:solidFill>
                  <a:srgbClr val="996600"/>
                </a:solidFill>
                <a:uFill>
                  <a:solidFill>
                    <a:srgbClr val="996600"/>
                  </a:solidFill>
                </a:uFill>
                <a:latin typeface="Arial"/>
                <a:cs typeface="Arial"/>
                <a:hlinkClick r:id="rId2"/>
              </a:rPr>
              <a:t>0</a:t>
            </a:r>
            <a:r>
              <a:rPr sz="3000" u="heavy" spc="-5" dirty="0">
                <a:solidFill>
                  <a:srgbClr val="996600"/>
                </a:solidFill>
                <a:uFill>
                  <a:solidFill>
                    <a:srgbClr val="996600"/>
                  </a:solidFill>
                </a:uFill>
                <a:latin typeface="Arial"/>
                <a:cs typeface="Arial"/>
                <a:hlinkClick r:id="rId2"/>
              </a:rPr>
              <a:t>0</a:t>
            </a:r>
            <a:r>
              <a:rPr sz="3000" u="heavy" spc="-20" dirty="0">
                <a:solidFill>
                  <a:srgbClr val="996600"/>
                </a:solidFill>
                <a:uFill>
                  <a:solidFill>
                    <a:srgbClr val="996600"/>
                  </a:solidFill>
                </a:uFill>
                <a:latin typeface="Arial"/>
                <a:cs typeface="Arial"/>
                <a:hlinkClick r:id="rId2"/>
              </a:rPr>
              <a:t>0</a:t>
            </a:r>
            <a:r>
              <a:rPr sz="3000" u="heavy" spc="-5" dirty="0">
                <a:solidFill>
                  <a:srgbClr val="996600"/>
                </a:solidFill>
                <a:uFill>
                  <a:solidFill>
                    <a:srgbClr val="996600"/>
                  </a:solidFill>
                </a:uFill>
                <a:latin typeface="Arial"/>
                <a:cs typeface="Arial"/>
                <a:hlinkClick r:id="rId2"/>
              </a:rPr>
              <a:t>D1Z8</a:t>
            </a:r>
            <a:r>
              <a:rPr sz="3000" u="heavy" spc="-20" dirty="0">
                <a:solidFill>
                  <a:srgbClr val="996600"/>
                </a:solidFill>
                <a:uFill>
                  <a:solidFill>
                    <a:srgbClr val="996600"/>
                  </a:solidFill>
                </a:uFill>
                <a:latin typeface="Arial"/>
                <a:cs typeface="Arial"/>
                <a:hlinkClick r:id="rId2"/>
              </a:rPr>
              <a:t>&amp;</a:t>
            </a:r>
            <a:r>
              <a:rPr sz="3000" u="heavy" dirty="0">
                <a:solidFill>
                  <a:srgbClr val="996600"/>
                </a:solidFill>
                <a:uFill>
                  <a:solidFill>
                    <a:srgbClr val="996600"/>
                  </a:solidFill>
                </a:uFill>
                <a:latin typeface="Arial"/>
                <a:cs typeface="Arial"/>
                <a:hlinkClick r:id="rId2"/>
              </a:rPr>
              <a:t>ut</a:t>
            </a:r>
            <a:r>
              <a:rPr sz="3000" u="heavy" spc="-10" dirty="0">
                <a:solidFill>
                  <a:srgbClr val="996600"/>
                </a:solidFill>
                <a:uFill>
                  <a:solidFill>
                    <a:srgbClr val="996600"/>
                  </a:solidFill>
                </a:uFill>
                <a:latin typeface="Arial"/>
                <a:cs typeface="Arial"/>
                <a:hlinkClick r:id="rId2"/>
              </a:rPr>
              <a:t>m</a:t>
            </a:r>
            <a:r>
              <a:rPr sz="3000" u="heavy" spc="-5" dirty="0">
                <a:solidFill>
                  <a:srgbClr val="996600"/>
                </a:solidFill>
                <a:uFill>
                  <a:solidFill>
                    <a:srgbClr val="996600"/>
                  </a:solidFill>
                </a:uFill>
                <a:latin typeface="Arial"/>
                <a:cs typeface="Arial"/>
                <a:hlinkClick r:id="rId2"/>
              </a:rPr>
              <a:t>_ </a:t>
            </a:r>
            <a:r>
              <a:rPr sz="3000" spc="-5" dirty="0">
                <a:solidFill>
                  <a:srgbClr val="996600"/>
                </a:solidFill>
                <a:latin typeface="Arial"/>
                <a:cs typeface="Arial"/>
              </a:rPr>
              <a:t> </a:t>
            </a:r>
            <a:r>
              <a:rPr sz="3000" u="heavy" spc="-5" dirty="0">
                <a:solidFill>
                  <a:srgbClr val="996600"/>
                </a:solidFill>
                <a:uFill>
                  <a:solidFill>
                    <a:srgbClr val="996600"/>
                  </a:solidFill>
                </a:uFill>
                <a:latin typeface="Arial"/>
                <a:cs typeface="Arial"/>
                <a:hlinkClick r:id="rId2"/>
              </a:rPr>
              <a:t>campaign=Essential_guide_to_literature_reviews_SAR_Glob  al_2020_Ad_4&amp;utm_source=facebook&amp;utm_medium=paid</a:t>
            </a:r>
            <a:endParaRPr sz="3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5343</Words>
  <Application>Microsoft Office PowerPoint</Application>
  <PresentationFormat>Widescreen</PresentationFormat>
  <Paragraphs>624</Paragraphs>
  <Slides>105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Arial</vt:lpstr>
      <vt:lpstr>Calibri</vt:lpstr>
      <vt:lpstr>Carlito</vt:lpstr>
      <vt:lpstr>Tahoma</vt:lpstr>
      <vt:lpstr>Times New Roman</vt:lpstr>
      <vt:lpstr>Verdana</vt:lpstr>
      <vt:lpstr>Wingdings</vt:lpstr>
      <vt:lpstr>Office Theme</vt:lpstr>
      <vt:lpstr>Teaching Methods Using Problem -Based Learning  (PBL )  and Research Methodology  for  Neuroaesthetics</vt:lpstr>
      <vt:lpstr>OUTLINE OF THE PRESENTATION</vt:lpstr>
      <vt:lpstr>1. EDUCATION</vt:lpstr>
      <vt:lpstr>TO  BE  A GOOD TEACHER  IN PANDEMIC ERA?!...    “The influence of teachers extends beyond  the classroom, well into the future.” - F. Sionil Jose </vt:lpstr>
      <vt:lpstr>What Is PBL? </vt:lpstr>
      <vt:lpstr>Characteristics Needed in College Graduates</vt:lpstr>
      <vt:lpstr>Recommendations from the Carnegie  Foundation</vt:lpstr>
      <vt:lpstr>What Is PBL?</vt:lpstr>
      <vt:lpstr>What Is PBL?</vt:lpstr>
      <vt:lpstr>PBL is…</vt:lpstr>
      <vt:lpstr>What are the Common Features of PBL?</vt:lpstr>
      <vt:lpstr>PBL: The Process</vt:lpstr>
      <vt:lpstr>The Problem-Based Learning Cycle</vt:lpstr>
      <vt:lpstr>A Typical Day in a PBL Course on site…but … we can  move on line…</vt:lpstr>
      <vt:lpstr>Question for Groups</vt:lpstr>
      <vt:lpstr>Factors in Choosing a Model</vt:lpstr>
      <vt:lpstr>Common Classroom Models</vt:lpstr>
      <vt:lpstr>Medical School Model</vt:lpstr>
      <vt:lpstr>Floating Facilitator Model</vt:lpstr>
      <vt:lpstr>Peer Facilitator Model</vt:lpstr>
      <vt:lpstr>Dealing with Large Classes</vt:lpstr>
      <vt:lpstr>“Hybrid” PBL</vt:lpstr>
      <vt:lpstr>Effectiveness of PBL: Research</vt:lpstr>
      <vt:lpstr>General Trends from Research</vt:lpstr>
      <vt:lpstr>The case serves as a stimulus for learning</vt:lpstr>
      <vt:lpstr>PowerPoint Presentation</vt:lpstr>
      <vt:lpstr>PowerPoint Presentation</vt:lpstr>
      <vt:lpstr>PowerPoint Presentation</vt:lpstr>
      <vt:lpstr>Efficacy and advantages of PBL</vt:lpstr>
      <vt:lpstr>PowerPoint Presentation</vt:lpstr>
      <vt:lpstr>PBL: the claims and the evidence</vt:lpstr>
      <vt:lpstr>PowerPoint Presentation</vt:lpstr>
      <vt:lpstr>Hybrid curricula</vt:lpstr>
      <vt:lpstr>Example</vt:lpstr>
      <vt:lpstr>THE  PBL  TUTORIAL  PROCESS</vt:lpstr>
      <vt:lpstr>PowerPoint Presentation</vt:lpstr>
      <vt:lpstr>How does problem-based learning work?</vt:lpstr>
      <vt:lpstr>Case presentation</vt:lpstr>
      <vt:lpstr>How does a case serve as a stimulus for learning?</vt:lpstr>
      <vt:lpstr>Example:</vt:lpstr>
      <vt:lpstr>Identifying key information</vt:lpstr>
      <vt:lpstr>Additional information</vt:lpstr>
      <vt:lpstr>New information</vt:lpstr>
      <vt:lpstr>5. Defining learning objectives</vt:lpstr>
      <vt:lpstr>5. Defining learning objectives (cont.)</vt:lpstr>
      <vt:lpstr>5. Defining learning objectives (cont.)</vt:lpstr>
      <vt:lpstr>6. Reporting back</vt:lpstr>
      <vt:lpstr>CHECKLIST FOR PROBLEM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PBL &amp; NEUROAESTHETICS - ONE 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THE PRESENTATION</vt:lpstr>
      <vt:lpstr>The Research Process</vt:lpstr>
      <vt:lpstr>RESEARCH PROCES</vt:lpstr>
      <vt:lpstr>RESEARCH OVERVIEW</vt:lpstr>
      <vt:lpstr>RESEARCH OVERVIEW</vt:lpstr>
      <vt:lpstr>OVERVIEW</vt:lpstr>
      <vt:lpstr>Styles of Research</vt:lpstr>
      <vt:lpstr>EXAMPLES OF DIFFERENT TYPES OF  RESEARCH </vt:lpstr>
      <vt:lpstr>WHAT IS BASIC RESEARCH</vt:lpstr>
      <vt:lpstr>RESEARCH METHOD</vt:lpstr>
      <vt:lpstr>METHOD</vt:lpstr>
      <vt:lpstr>METHOD</vt:lpstr>
      <vt:lpstr>RESEARCH DESIGN</vt:lpstr>
      <vt:lpstr>RESEARCH DESIGN</vt:lpstr>
      <vt:lpstr>QUATITATIVE</vt:lpstr>
      <vt:lpstr>QUALITATIVE</vt:lpstr>
      <vt:lpstr>MULTIMETHOD</vt:lpstr>
      <vt:lpstr>WHATS READERS WANT TO KNOW ABOUT  YOUR RESEARCH DESIGN</vt:lpstr>
      <vt:lpstr>RESEARCH DESIGN MODEL</vt:lpstr>
      <vt:lpstr>CONCLUSION</vt:lpstr>
      <vt:lpstr>Exploratory research</vt:lpstr>
      <vt:lpstr>Constructive Research</vt:lpstr>
      <vt:lpstr>Empirical Research</vt:lpstr>
      <vt:lpstr>Primary Research</vt:lpstr>
      <vt:lpstr>Secondary Research</vt:lpstr>
      <vt:lpstr>DESCRIPTIVE DESIGN</vt:lpstr>
      <vt:lpstr>HYPOTESIS TESTING</vt:lpstr>
      <vt:lpstr>CASE STUDY</vt:lpstr>
      <vt:lpstr>Types of Investigation</vt:lpstr>
      <vt:lpstr>True experiment</vt:lpstr>
      <vt:lpstr>Quasi Experiment</vt:lpstr>
      <vt:lpstr>UNIT OF ANALYSIS</vt:lpstr>
      <vt:lpstr>EXAMPLES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dc:creator>
  <cp:lastModifiedBy>Tudor Balinisteanu</cp:lastModifiedBy>
  <cp:revision>39</cp:revision>
  <dcterms:created xsi:type="dcterms:W3CDTF">2021-09-01T07:01:22Z</dcterms:created>
  <dcterms:modified xsi:type="dcterms:W3CDTF">2022-08-29T14:58:17Z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Microsoft® PowerPoint® 2010</vt:lpwstr>
  </property>
  <property fmtid="{D5CDD505-2E9C-101B-9397-08002B2CF9AE}" pid="4" name="LastSaved">
    <vt:filetime>2021-09-01T00:00:00Z</vt:filetime>
  </property>
</Properties>
</file>