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60" r:id="rId4"/>
    <p:sldId id="261" r:id="rId5"/>
    <p:sldId id="262" r:id="rId6"/>
    <p:sldId id="263" r:id="rId7"/>
    <p:sldId id="257" r:id="rId8"/>
    <p:sldId id="256" r:id="rId9"/>
    <p:sldId id="258" r:id="rId10"/>
    <p:sldId id="264" r:id="rId1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04" autoAdjust="0"/>
  </p:normalViewPr>
  <p:slideViewPr>
    <p:cSldViewPr showGuides="1">
      <p:cViewPr varScale="1">
        <p:scale>
          <a:sx n="69" d="100"/>
          <a:sy n="69" d="100"/>
        </p:scale>
        <p:origin x="185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3C8EC-C97C-4890-9685-69AD1BC9CDB6}" type="datetimeFigureOut">
              <a:rPr lang="nb-NO" smtClean="0"/>
              <a:t>02.12.2022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B9244-A3C1-471A-85FE-44D677505E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550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Tittel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B9244-A3C1-471A-85FE-44D677505EE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8442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B9244-A3C1-471A-85FE-44D677505EEF}" type="slidenum">
              <a:rPr lang="nb-NO" smtClean="0">
                <a:solidFill>
                  <a:prstClr val="black"/>
                </a:solidFill>
              </a:rPr>
              <a:pPr/>
              <a:t>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67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0E7EE-1C8E-4910-8778-5E75A2631C1E}" type="slidenum">
              <a:rPr lang="nb-NO" smtClean="0">
                <a:solidFill>
                  <a:prstClr val="black"/>
                </a:solidFill>
              </a:rPr>
              <a:pPr/>
              <a:t>3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16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0E7EE-1C8E-4910-8778-5E75A2631C1E}" type="slidenum">
              <a:rPr lang="nb-NO" smtClean="0">
                <a:solidFill>
                  <a:prstClr val="black"/>
                </a:solidFill>
              </a:rPr>
              <a:pPr/>
              <a:t>4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511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Tittel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B9244-A3C1-471A-85FE-44D677505EE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781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B9244-A3C1-471A-85FE-44D677505EE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7567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B9244-A3C1-471A-85FE-44D677505EE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4212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2B90-E1A3-4E4F-9BF9-00F3C64FE20B}" type="datetimeFigureOut">
              <a:rPr lang="nb-NO" smtClean="0"/>
              <a:t>02.12.2022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6141-E533-4483-B162-8DA2EF4F00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2746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2B90-E1A3-4E4F-9BF9-00F3C64FE20B}" type="datetimeFigureOut">
              <a:rPr lang="nb-NO" smtClean="0"/>
              <a:t>02.12.2022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6141-E533-4483-B162-8DA2EF4F00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522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2B90-E1A3-4E4F-9BF9-00F3C64FE20B}" type="datetimeFigureOut">
              <a:rPr lang="nb-NO" smtClean="0"/>
              <a:t>02.12.2022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6141-E533-4483-B162-8DA2EF4F00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4370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2B90-E1A3-4E4F-9BF9-00F3C64FE20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6141-E533-4483-B162-8DA2EF4F00C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43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2B90-E1A3-4E4F-9BF9-00F3C64FE20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6141-E533-4483-B162-8DA2EF4F00C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0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2B90-E1A3-4E4F-9BF9-00F3C64FE20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6141-E533-4483-B162-8DA2EF4F00C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09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2B90-E1A3-4E4F-9BF9-00F3C64FE20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6141-E533-4483-B162-8DA2EF4F00C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77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2B90-E1A3-4E4F-9BF9-00F3C64FE20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6141-E533-4483-B162-8DA2EF4F00C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72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2B90-E1A3-4E4F-9BF9-00F3C64FE20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6141-E533-4483-B162-8DA2EF4F00C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678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2B90-E1A3-4E4F-9BF9-00F3C64FE20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6141-E533-4483-B162-8DA2EF4F00C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124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2B90-E1A3-4E4F-9BF9-00F3C64FE20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6141-E533-4483-B162-8DA2EF4F00C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4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2B90-E1A3-4E4F-9BF9-00F3C64FE20B}" type="datetimeFigureOut">
              <a:rPr lang="nb-NO" smtClean="0"/>
              <a:t>02.12.2022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6141-E533-4483-B162-8DA2EF4F00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5265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2B90-E1A3-4E4F-9BF9-00F3C64FE20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6141-E533-4483-B162-8DA2EF4F00C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76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2B90-E1A3-4E4F-9BF9-00F3C64FE20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6141-E533-4483-B162-8DA2EF4F00C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74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2B90-E1A3-4E4F-9BF9-00F3C64FE20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6141-E533-4483-B162-8DA2EF4F00C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37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9975-44CC-41CB-A194-6773E6B5A6AA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88A0-92F0-463E-9A0B-0459B09950A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28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9975-44CC-41CB-A194-6773E6B5A6AA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88A0-92F0-463E-9A0B-0459B09950A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96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9975-44CC-41CB-A194-6773E6B5A6AA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88A0-92F0-463E-9A0B-0459B09950A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46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9975-44CC-41CB-A194-6773E6B5A6AA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88A0-92F0-463E-9A0B-0459B09950A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95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9975-44CC-41CB-A194-6773E6B5A6AA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88A0-92F0-463E-9A0B-0459B09950A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99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9975-44CC-41CB-A194-6773E6B5A6AA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88A0-92F0-463E-9A0B-0459B09950A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61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9975-44CC-41CB-A194-6773E6B5A6AA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88A0-92F0-463E-9A0B-0459B09950A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7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2B90-E1A3-4E4F-9BF9-00F3C64FE20B}" type="datetimeFigureOut">
              <a:rPr lang="nb-NO" smtClean="0"/>
              <a:t>02.12.2022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6141-E533-4483-B162-8DA2EF4F00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0290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9975-44CC-41CB-A194-6773E6B5A6AA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88A0-92F0-463E-9A0B-0459B09950A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47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9975-44CC-41CB-A194-6773E6B5A6AA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88A0-92F0-463E-9A0B-0459B09950A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97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9975-44CC-41CB-A194-6773E6B5A6AA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88A0-92F0-463E-9A0B-0459B09950A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29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9975-44CC-41CB-A194-6773E6B5A6AA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88A0-92F0-463E-9A0B-0459B09950A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6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2B90-E1A3-4E4F-9BF9-00F3C64FE20B}" type="datetimeFigureOut">
              <a:rPr lang="nb-NO" smtClean="0"/>
              <a:t>02.12.2022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6141-E533-4483-B162-8DA2EF4F00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397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2B90-E1A3-4E4F-9BF9-00F3C64FE20B}" type="datetimeFigureOut">
              <a:rPr lang="nb-NO" smtClean="0"/>
              <a:t>02.12.2022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6141-E533-4483-B162-8DA2EF4F00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624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2B90-E1A3-4E4F-9BF9-00F3C64FE20B}" type="datetimeFigureOut">
              <a:rPr lang="nb-NO" smtClean="0"/>
              <a:t>02.12.2022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6141-E533-4483-B162-8DA2EF4F00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640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2B90-E1A3-4E4F-9BF9-00F3C64FE20B}" type="datetimeFigureOut">
              <a:rPr lang="nb-NO" smtClean="0"/>
              <a:t>02.12.2022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6141-E533-4483-B162-8DA2EF4F00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183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2B90-E1A3-4E4F-9BF9-00F3C64FE20B}" type="datetimeFigureOut">
              <a:rPr lang="nb-NO" smtClean="0"/>
              <a:t>02.12.2022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6141-E533-4483-B162-8DA2EF4F00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309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2B90-E1A3-4E4F-9BF9-00F3C64FE20B}" type="datetimeFigureOut">
              <a:rPr lang="nb-NO" smtClean="0"/>
              <a:t>02.12.2022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6141-E533-4483-B162-8DA2EF4F00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771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22B90-E1A3-4E4F-9BF9-00F3C64FE20B}" type="datetimeFigureOut">
              <a:rPr lang="nb-NO" smtClean="0"/>
              <a:t>02.12.2022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6141-E533-4483-B162-8DA2EF4F00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811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22B90-E1A3-4E4F-9BF9-00F3C64FE20B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6141-E533-4483-B162-8DA2EF4F00C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7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B9975-44CC-41CB-A194-6773E6B5A6AA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02.12.2022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F88A0-92F0-463E-9A0B-0459B09950A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9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hyperlink" Target="http://www.wga.hu/art/a/antonell/portra_m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494116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6" name="Picture 2" descr="\\home.ansatt.ntnu.no\lasseh\Forskning\Symmetri\Webside\Logo\Logo NTNU\logo2_ntnu_u-slago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266" y="5222342"/>
            <a:ext cx="687643" cy="92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sseh\Dropbox\Artikler\Face to face\Holy Face Renaissance\Bilder Holy Face\MemlingCollectionResnick - Kop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680" y="620688"/>
            <a:ext cx="2592817" cy="3480048"/>
          </a:xfrm>
          <a:prstGeom prst="rect">
            <a:avLst/>
          </a:prstGeom>
          <a:noFill/>
          <a:effectLst>
            <a:softEdge rad="368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935596" y="274290"/>
            <a:ext cx="727280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ea typeface="Calibri"/>
                <a:cs typeface="Times New Roman"/>
              </a:rPr>
              <a:t>A Cognitive Approach to the Study of the Image of Christ in Renaissance Painting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en-US" sz="24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nb-NO" sz="1600" dirty="0"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en-US" sz="24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en-US" sz="24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en-US" sz="24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ea typeface="Calibri"/>
                <a:cs typeface="Times New Roman"/>
              </a:rPr>
              <a:t> </a:t>
            </a:r>
            <a:endParaRPr lang="nb-NO" sz="1600" dirty="0">
              <a:ea typeface="Calibri"/>
              <a:cs typeface="Times New Roman"/>
            </a:endParaRPr>
          </a:p>
          <a:p>
            <a:pPr algn="ctr"/>
            <a:r>
              <a:rPr lang="nb-NO" sz="1600" b="1" dirty="0">
                <a:solidFill>
                  <a:schemeClr val="bg2">
                    <a:lumMod val="75000"/>
                  </a:schemeClr>
                </a:solidFill>
                <a:ea typeface="Calibri"/>
                <a:cs typeface="Times New Roman"/>
              </a:rPr>
              <a:t>By Lasse Hodne</a:t>
            </a:r>
          </a:p>
          <a:p>
            <a:pPr algn="ctr"/>
            <a:endParaRPr lang="nb-NO" sz="1600" dirty="0">
              <a:cs typeface="Times New Roman"/>
            </a:endParaRPr>
          </a:p>
          <a:p>
            <a:pPr algn="ctr"/>
            <a:endParaRPr lang="nb-NO" sz="1600" dirty="0">
              <a:cs typeface="Times New Roman"/>
            </a:endParaRPr>
          </a:p>
          <a:p>
            <a:pPr algn="ctr"/>
            <a:endParaRPr lang="nb-NO" sz="1600" dirty="0">
              <a:cs typeface="Times New Roman"/>
            </a:endParaRPr>
          </a:p>
          <a:p>
            <a:pPr algn="ctr"/>
            <a:endParaRPr lang="nb-NO" sz="1600" dirty="0">
              <a:cs typeface="Times New Roman"/>
            </a:endParaRPr>
          </a:p>
          <a:p>
            <a:pPr algn="ctr"/>
            <a:endParaRPr lang="nb-NO" sz="1600" dirty="0">
              <a:cs typeface="Times New Roman"/>
            </a:endParaRPr>
          </a:p>
          <a:p>
            <a:pPr algn="ctr"/>
            <a:endParaRPr lang="nb-NO" sz="1600" dirty="0">
              <a:cs typeface="Times New Roman"/>
            </a:endParaRPr>
          </a:p>
          <a:p>
            <a:pPr algn="ctr"/>
            <a:endParaRPr lang="nb-NO" sz="1600" dirty="0">
              <a:cs typeface="Times New Roman"/>
            </a:endParaRPr>
          </a:p>
          <a:p>
            <a:pPr algn="ctr"/>
            <a:r>
              <a:rPr lang="nb-NO" sz="1600" dirty="0">
                <a:cs typeface="Times New Roman"/>
              </a:rPr>
              <a:t>Norwegian </a:t>
            </a:r>
            <a:r>
              <a:rPr lang="nb-NO" sz="1600" dirty="0" err="1">
                <a:cs typeface="Times New Roman"/>
              </a:rPr>
              <a:t>University</a:t>
            </a:r>
            <a:r>
              <a:rPr lang="nb-NO" sz="1600" dirty="0">
                <a:cs typeface="Times New Roman"/>
              </a:rPr>
              <a:t> </a:t>
            </a:r>
            <a:r>
              <a:rPr lang="nb-NO" sz="1600" dirty="0" err="1">
                <a:cs typeface="Times New Roman"/>
              </a:rPr>
              <a:t>of</a:t>
            </a:r>
            <a:r>
              <a:rPr lang="nb-NO" sz="1600" dirty="0">
                <a:cs typeface="Times New Roman"/>
              </a:rPr>
              <a:t> </a:t>
            </a:r>
            <a:r>
              <a:rPr lang="nb-NO" sz="1600" dirty="0" err="1">
                <a:cs typeface="Times New Roman"/>
              </a:rPr>
              <a:t>Science</a:t>
            </a:r>
            <a:r>
              <a:rPr lang="nb-NO" sz="1600" dirty="0">
                <a:cs typeface="Times New Roman"/>
              </a:rPr>
              <a:t> and Technology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979402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16632"/>
            <a:ext cx="8611683" cy="645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125759" y="5877272"/>
            <a:ext cx="8892482" cy="79208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rgbClr val="EEECE1">
                    <a:lumMod val="75000"/>
                  </a:srgbClr>
                </a:solidFill>
              </a:rPr>
              <a:t>Hans </a:t>
            </a:r>
            <a:r>
              <a:rPr lang="nb-NO" sz="2400" dirty="0" err="1">
                <a:solidFill>
                  <a:srgbClr val="EEECE1">
                    <a:lumMod val="75000"/>
                  </a:srgbClr>
                </a:solidFill>
              </a:rPr>
              <a:t>Memling</a:t>
            </a:r>
            <a:r>
              <a:rPr lang="nb-NO" sz="2400" dirty="0">
                <a:solidFill>
                  <a:srgbClr val="EEECE1">
                    <a:lumMod val="75000"/>
                  </a:srgbClr>
                </a:solidFill>
              </a:rPr>
              <a:t>. </a:t>
            </a:r>
            <a:r>
              <a:rPr lang="nb-NO" sz="2400" i="1" dirty="0" err="1">
                <a:solidFill>
                  <a:srgbClr val="EEECE1">
                    <a:lumMod val="75000"/>
                  </a:srgbClr>
                </a:solidFill>
              </a:rPr>
              <a:t>Portraits</a:t>
            </a:r>
            <a:r>
              <a:rPr lang="nb-NO" sz="2400" i="1" dirty="0">
                <a:solidFill>
                  <a:srgbClr val="EEECE1">
                    <a:lumMod val="75000"/>
                  </a:srgbClr>
                </a:solidFill>
              </a:rPr>
              <a:t> </a:t>
            </a:r>
            <a:r>
              <a:rPr lang="nb-NO" sz="2400" i="1" dirty="0" err="1">
                <a:solidFill>
                  <a:srgbClr val="EEECE1">
                    <a:lumMod val="75000"/>
                  </a:srgbClr>
                </a:solidFill>
              </a:rPr>
              <a:t>of</a:t>
            </a:r>
            <a:r>
              <a:rPr lang="nb-NO" sz="2400" i="1" dirty="0">
                <a:solidFill>
                  <a:srgbClr val="EEECE1">
                    <a:lumMod val="75000"/>
                  </a:srgbClr>
                </a:solidFill>
              </a:rPr>
              <a:t> </a:t>
            </a:r>
            <a:r>
              <a:rPr lang="nb-NO" sz="2400" i="1" dirty="0" err="1">
                <a:solidFill>
                  <a:srgbClr val="EEECE1">
                    <a:lumMod val="75000"/>
                  </a:srgbClr>
                </a:solidFill>
              </a:rPr>
              <a:t>Christ</a:t>
            </a:r>
            <a:r>
              <a:rPr lang="nb-NO" sz="2400" i="1" dirty="0">
                <a:solidFill>
                  <a:srgbClr val="EEECE1">
                    <a:lumMod val="75000"/>
                  </a:srgbClr>
                </a:solidFill>
              </a:rPr>
              <a:t> </a:t>
            </a:r>
            <a:r>
              <a:rPr lang="nb-NO" sz="2400" dirty="0">
                <a:solidFill>
                  <a:srgbClr val="EEECE1">
                    <a:lumMod val="75000"/>
                  </a:srgbClr>
                </a:solidFill>
              </a:rPr>
              <a:t>in Pasadena (</a:t>
            </a:r>
            <a:r>
              <a:rPr lang="nb-NO" sz="2400" dirty="0" err="1">
                <a:solidFill>
                  <a:srgbClr val="EEECE1">
                    <a:lumMod val="75000"/>
                  </a:srgbClr>
                </a:solidFill>
              </a:rPr>
              <a:t>left</a:t>
            </a:r>
            <a:r>
              <a:rPr lang="nb-NO" sz="2400" dirty="0">
                <a:solidFill>
                  <a:srgbClr val="EEECE1">
                    <a:lumMod val="75000"/>
                  </a:srgbClr>
                </a:solidFill>
              </a:rPr>
              <a:t>) and </a:t>
            </a:r>
            <a:r>
              <a:rPr lang="nb-NO" sz="2400" dirty="0" err="1">
                <a:solidFill>
                  <a:srgbClr val="EEECE1">
                    <a:lumMod val="75000"/>
                  </a:srgbClr>
                </a:solidFill>
              </a:rPr>
              <a:t>Genoa</a:t>
            </a:r>
            <a:r>
              <a:rPr lang="nb-NO" sz="2400" dirty="0">
                <a:solidFill>
                  <a:srgbClr val="EEECE1">
                    <a:lumMod val="75000"/>
                  </a:srgbClr>
                </a:solidFill>
              </a:rPr>
              <a:t> (right)</a:t>
            </a:r>
          </a:p>
        </p:txBody>
      </p:sp>
    </p:spTree>
    <p:extLst>
      <p:ext uri="{BB962C8B-B14F-4D97-AF65-F5344CB8AC3E}">
        <p14:creationId xmlns:p14="http://schemas.microsoft.com/office/powerpoint/2010/main" val="3155005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Media Acts\Presentasjon\Weyden_JanDeGr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784" y="349989"/>
            <a:ext cx="1459637" cy="199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:\Media Acts\Presentasjon\Flemal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790" y="2564904"/>
            <a:ext cx="1400631" cy="202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:\Media Acts\Presentasjon\Eyck10golds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5146"/>
            <a:ext cx="1293278" cy="199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65" y="2564903"/>
            <a:ext cx="1234460" cy="181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82047"/>
            <a:ext cx="1432507" cy="18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598" y="419714"/>
            <a:ext cx="1392362" cy="182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144" y="2404038"/>
            <a:ext cx="1410816" cy="218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08" y="4788619"/>
            <a:ext cx="114617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1321"/>
          <a:stretch/>
        </p:blipFill>
        <p:spPr bwMode="auto">
          <a:xfrm>
            <a:off x="2603574" y="4761344"/>
            <a:ext cx="1605955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2" descr="http://www.wga.hu/preview/a/antonell/portra_m.jpg">
            <a:hlinkClick r:id="rId12"/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90002"/>
            <a:ext cx="1226092" cy="1735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Bilde 16" descr="http://www.wga.hu/preview/m/memling/2middle1/07noport.jpg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7" y="419714"/>
            <a:ext cx="1219572" cy="198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996" y="4790002"/>
            <a:ext cx="1341200" cy="173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728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E:\Artikler\Media Acts\Bilder\Salvator Mundi\Bouts_Dirk_the_Elder-Christ_as_Salvator_Mund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981" y="236759"/>
            <a:ext cx="1234504" cy="187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:\Artikler\Media Acts\Bilder\Salvator Mundi\HansMeml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270" y="332656"/>
            <a:ext cx="1396329" cy="194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M:\Media Acts\Presentasjon\Alvise Vivarin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171" y="2292932"/>
            <a:ext cx="1277473" cy="181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:\Media Acts\Presentasjon\Leonardo-da-Vinci_-Salvator-Mund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18" y="4290381"/>
            <a:ext cx="1435962" cy="211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M:\Media Acts\Presentasjon\Eyck-N - Cop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9" y="160897"/>
            <a:ext cx="1310127" cy="20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03" y="165509"/>
            <a:ext cx="1446265" cy="205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C:\Documents and Settings\lasseh\My Documents\Dropbox\Artikler\Face to face\Renessansekonferanse København\Bilder\AntDaMessin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9" y="2400913"/>
            <a:ext cx="1475754" cy="159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E:\Artikler\FaceToFace\Bilder\Holy Portrait\MemlingSchool-HydeCollection N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415" y="4358861"/>
            <a:ext cx="1308744" cy="184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Documents and Settings\lasseh\My Documents\Dropbox\Artikler\Face to face\Renessansekonferanse København\Bilder\Gerard David-MetropMus NY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761" y="4392234"/>
            <a:ext cx="1253972" cy="191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Documents and Settings\lasseh\My Documents\Dropbox\Artikler\Face to face\Renessansekonferanse København\Bilder\AndreaPrevitali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03" y="2374339"/>
            <a:ext cx="1610598" cy="187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:\Documents and Settings\lasseh\My Documents\Dropbox\Artikler\Face to face\Renessansekonferanse København\Bilder\Quentyn Metsys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415" y="2292932"/>
            <a:ext cx="1287995" cy="184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ilde 18" descr="M:\Artikler\FaceToFace\Bilder Holy Face\MuseoDeArteDePonce02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669" y="4409346"/>
            <a:ext cx="1362465" cy="1908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674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Bilde 3" descr="Memling Secu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540" y="-1"/>
            <a:ext cx="5132920" cy="683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8134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Fig. 4 A series of portraits by Hans Memling</a:t>
            </a:r>
            <a:endParaRPr kumimoji="0" lang="en-GB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570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16632"/>
            <a:ext cx="8611683" cy="645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125759" y="5877272"/>
            <a:ext cx="8892482" cy="79208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chemeClr val="bg2">
                    <a:lumMod val="75000"/>
                  </a:schemeClr>
                </a:solidFill>
              </a:rPr>
              <a:t>Hans </a:t>
            </a:r>
            <a:r>
              <a:rPr lang="nb-NO" sz="2400" dirty="0" err="1">
                <a:solidFill>
                  <a:schemeClr val="bg2">
                    <a:lumMod val="75000"/>
                  </a:schemeClr>
                </a:solidFill>
              </a:rPr>
              <a:t>Memling</a:t>
            </a:r>
            <a:r>
              <a:rPr lang="nb-NO" sz="2400" dirty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nb-NO" sz="2400" i="1" dirty="0" err="1">
                <a:solidFill>
                  <a:schemeClr val="bg2">
                    <a:lumMod val="75000"/>
                  </a:schemeClr>
                </a:solidFill>
              </a:rPr>
              <a:t>Portraits</a:t>
            </a:r>
            <a:r>
              <a:rPr lang="nb-NO" sz="24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nb-NO" sz="2400" i="1" dirty="0" err="1">
                <a:solidFill>
                  <a:schemeClr val="bg2">
                    <a:lumMod val="75000"/>
                  </a:schemeClr>
                </a:solidFill>
              </a:rPr>
              <a:t>of</a:t>
            </a:r>
            <a:r>
              <a:rPr lang="nb-NO" sz="24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nb-NO" sz="2400" i="1" dirty="0" err="1">
                <a:solidFill>
                  <a:schemeClr val="bg2">
                    <a:lumMod val="75000"/>
                  </a:schemeClr>
                </a:solidFill>
              </a:rPr>
              <a:t>Christ</a:t>
            </a:r>
            <a:r>
              <a:rPr lang="nb-NO" sz="24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nb-NO" sz="2400" dirty="0">
                <a:solidFill>
                  <a:schemeClr val="bg2">
                    <a:lumMod val="75000"/>
                  </a:schemeClr>
                </a:solidFill>
              </a:rPr>
              <a:t>in Pasadena (</a:t>
            </a:r>
            <a:r>
              <a:rPr lang="nb-NO" sz="2400" dirty="0" err="1">
                <a:solidFill>
                  <a:schemeClr val="bg2">
                    <a:lumMod val="75000"/>
                  </a:schemeClr>
                </a:solidFill>
              </a:rPr>
              <a:t>left</a:t>
            </a:r>
            <a:r>
              <a:rPr lang="nb-NO" sz="2400" dirty="0">
                <a:solidFill>
                  <a:schemeClr val="bg2">
                    <a:lumMod val="75000"/>
                  </a:schemeClr>
                </a:solidFill>
              </a:rPr>
              <a:t>) and </a:t>
            </a:r>
            <a:r>
              <a:rPr lang="nb-NO" sz="2400" dirty="0" err="1">
                <a:solidFill>
                  <a:schemeClr val="bg2">
                    <a:lumMod val="75000"/>
                  </a:schemeClr>
                </a:solidFill>
              </a:rPr>
              <a:t>Genoa</a:t>
            </a:r>
            <a:r>
              <a:rPr lang="nb-NO" sz="2400" dirty="0">
                <a:solidFill>
                  <a:schemeClr val="bg2">
                    <a:lumMod val="75000"/>
                  </a:schemeClr>
                </a:solidFill>
              </a:rPr>
              <a:t> (right)</a:t>
            </a:r>
          </a:p>
        </p:txBody>
      </p:sp>
    </p:spTree>
    <p:extLst>
      <p:ext uri="{BB962C8B-B14F-4D97-AF65-F5344CB8AC3E}">
        <p14:creationId xmlns:p14="http://schemas.microsoft.com/office/powerpoint/2010/main" val="44037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475902"/>
            <a:ext cx="5832647" cy="478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1655676" y="5263543"/>
            <a:ext cx="514857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ea typeface="Calibri"/>
                <a:cs typeface="Times New Roman"/>
              </a:rPr>
              <a:t>From W. H. Wollaston: </a:t>
            </a:r>
            <a:r>
              <a:rPr lang="en-GB" i="1" dirty="0">
                <a:ea typeface="Calibri"/>
                <a:cs typeface="Times New Roman"/>
              </a:rPr>
              <a:t>On the Apparent Direction of Eyes in a Portrait</a:t>
            </a:r>
            <a:r>
              <a:rPr lang="en-GB" dirty="0">
                <a:ea typeface="Calibri"/>
                <a:cs typeface="Times New Roman"/>
              </a:rPr>
              <a:t>. </a:t>
            </a:r>
            <a:endParaRPr lang="nb-NO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9578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78777"/>
            <a:ext cx="2172340" cy="267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lasseh\Documents\Prosjekter\Studenttester\Renessansefrontal test\Small\01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4130"/>
            <a:ext cx="1881080" cy="241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sseh\Documents\Prosjekter\Studenttester\Renessansefrontal test\Small\01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" y="3429000"/>
            <a:ext cx="1767264" cy="237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sseh\Documents\Prosjekter\Studenttester\Renessansefrontal test\Small\0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307" y="499491"/>
            <a:ext cx="1935994" cy="226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asseh\Documents\Prosjekter\Studenttester\Renessansefrontal test\Small\02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307" y="3409090"/>
            <a:ext cx="1830387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asseh\Documents\Prosjekter\Studenttester\Renessansefrontal test\Small\03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9434"/>
            <a:ext cx="2181136" cy="270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lasseh\Documents\Prosjekter\Studenttester\Renessansefrontal test\Small\03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06589"/>
            <a:ext cx="2232248" cy="275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asseh\Documents\Prosjekter\Studenttester\Renessansefrontal test\Small\06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97" y="245952"/>
            <a:ext cx="2265865" cy="277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018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On-screen Show (4:3)</PresentationFormat>
  <Paragraphs>29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Office-tema</vt:lpstr>
      <vt:lpstr>1_Office-tema</vt:lpstr>
      <vt:lpstr>2_Office-tema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Lasse Hodne</dc:creator>
  <cp:lastModifiedBy>Tudor Balinisteanu</cp:lastModifiedBy>
  <cp:revision>7</cp:revision>
  <dcterms:created xsi:type="dcterms:W3CDTF">2015-02-19T15:05:11Z</dcterms:created>
  <dcterms:modified xsi:type="dcterms:W3CDTF">2022-12-02T16:47:09Z</dcterms:modified>
</cp:coreProperties>
</file>